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charts/chart9.xml" ContentType="application/vnd.openxmlformats-officedocument.drawingml.chart+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charts/chart11.xml" ContentType="application/vnd.openxmlformats-officedocument.drawingml.chart+xml"/>
  <Override PartName="/ppt/charts/style6.xml" ContentType="application/vnd.ms-office.chartstyle+xml"/>
  <Override PartName="/ppt/charts/colors6.xml" ContentType="application/vnd.ms-office.chartcolorstyl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3.xml" ContentType="application/vnd.openxmlformats-officedocument.drawingml.chart+xml"/>
  <Override PartName="/ppt/charts/style8.xml" ContentType="application/vnd.ms-office.chartstyle+xml"/>
  <Override PartName="/ppt/charts/colors8.xml" ContentType="application/vnd.ms-office.chartcolorstyle+xml"/>
  <Override PartName="/ppt/charts/chart14.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notesSlides/notesSlide13.xml" ContentType="application/vnd.openxmlformats-officedocument.presentationml.notesSlide+xml"/>
  <Override PartName="/ppt/charts/chart17.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9.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30.xml" ContentType="application/vnd.openxmlformats-officedocument.presentationml.notesSlide+xml"/>
  <Override PartName="/ppt/charts/chart21.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2.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99" r:id="rId2"/>
  </p:sldMasterIdLst>
  <p:notesMasterIdLst>
    <p:notesMasterId r:id="rId65"/>
  </p:notesMasterIdLst>
  <p:handoutMasterIdLst>
    <p:handoutMasterId r:id="rId66"/>
  </p:handoutMasterIdLst>
  <p:sldIdLst>
    <p:sldId id="2031" r:id="rId3"/>
    <p:sldId id="2622" r:id="rId4"/>
    <p:sldId id="2554" r:id="rId5"/>
    <p:sldId id="2472" r:id="rId6"/>
    <p:sldId id="2659" r:id="rId7"/>
    <p:sldId id="2623" r:id="rId8"/>
    <p:sldId id="2308" r:id="rId9"/>
    <p:sldId id="2637" r:id="rId10"/>
    <p:sldId id="2326" r:id="rId11"/>
    <p:sldId id="2327" r:id="rId12"/>
    <p:sldId id="2328" r:id="rId13"/>
    <p:sldId id="2329" r:id="rId14"/>
    <p:sldId id="2330" r:id="rId15"/>
    <p:sldId id="2331" r:id="rId16"/>
    <p:sldId id="2332" r:id="rId17"/>
    <p:sldId id="2678" r:id="rId18"/>
    <p:sldId id="2335" r:id="rId19"/>
    <p:sldId id="2336" r:id="rId20"/>
    <p:sldId id="2337" r:id="rId21"/>
    <p:sldId id="2338" r:id="rId22"/>
    <p:sldId id="2358" r:id="rId23"/>
    <p:sldId id="2615" r:id="rId24"/>
    <p:sldId id="2660" r:id="rId25"/>
    <p:sldId id="2651" r:id="rId26"/>
    <p:sldId id="2652" r:id="rId27"/>
    <p:sldId id="2653" r:id="rId28"/>
    <p:sldId id="2654" r:id="rId29"/>
    <p:sldId id="2661" r:id="rId30"/>
    <p:sldId id="2662" r:id="rId31"/>
    <p:sldId id="2663" r:id="rId32"/>
    <p:sldId id="2344" r:id="rId33"/>
    <p:sldId id="2649" r:id="rId34"/>
    <p:sldId id="2304" r:id="rId35"/>
    <p:sldId id="2664" r:id="rId36"/>
    <p:sldId id="2665" r:id="rId37"/>
    <p:sldId id="2306" r:id="rId38"/>
    <p:sldId id="2666" r:id="rId39"/>
    <p:sldId id="2667" r:id="rId40"/>
    <p:sldId id="2668" r:id="rId41"/>
    <p:sldId id="2347" r:id="rId42"/>
    <p:sldId id="2353" r:id="rId43"/>
    <p:sldId id="2669" r:id="rId44"/>
    <p:sldId id="2655" r:id="rId45"/>
    <p:sldId id="2670" r:id="rId46"/>
    <p:sldId id="2644" r:id="rId47"/>
    <p:sldId id="2597" r:id="rId48"/>
    <p:sldId id="2590" r:id="rId49"/>
    <p:sldId id="2609" r:id="rId50"/>
    <p:sldId id="2679" r:id="rId51"/>
    <p:sldId id="2624" r:id="rId52"/>
    <p:sldId id="2613" r:id="rId53"/>
    <p:sldId id="2680" r:id="rId54"/>
    <p:sldId id="2645" r:id="rId55"/>
    <p:sldId id="2599" r:id="rId56"/>
    <p:sldId id="2671" r:id="rId57"/>
    <p:sldId id="264" r:id="rId58"/>
    <p:sldId id="2672" r:id="rId59"/>
    <p:sldId id="2674" r:id="rId60"/>
    <p:sldId id="2673" r:id="rId61"/>
    <p:sldId id="2675" r:id="rId62"/>
    <p:sldId id="2676" r:id="rId63"/>
    <p:sldId id="2677" r:id="rId64"/>
  </p:sldIdLst>
  <p:sldSz cx="9151938" cy="5148263"/>
  <p:notesSz cx="6805613" cy="9944100"/>
  <p:defaultTextStyle>
    <a:defPPr>
      <a:defRPr lang="es-ES"/>
    </a:defPPr>
    <a:lvl1pPr marL="0" algn="l" defTabSz="914306" rtl="0" eaLnBrk="1" latinLnBrk="0" hangingPunct="1">
      <a:defRPr sz="1800" kern="1200">
        <a:solidFill>
          <a:schemeClr val="tx1"/>
        </a:solidFill>
        <a:latin typeface="+mn-lt"/>
        <a:ea typeface="+mn-ea"/>
        <a:cs typeface="+mn-cs"/>
      </a:defRPr>
    </a:lvl1pPr>
    <a:lvl2pPr marL="457153" algn="l" defTabSz="914306" rtl="0" eaLnBrk="1" latinLnBrk="0" hangingPunct="1">
      <a:defRPr sz="1800" kern="1200">
        <a:solidFill>
          <a:schemeClr val="tx1"/>
        </a:solidFill>
        <a:latin typeface="+mn-lt"/>
        <a:ea typeface="+mn-ea"/>
        <a:cs typeface="+mn-cs"/>
      </a:defRPr>
    </a:lvl2pPr>
    <a:lvl3pPr marL="914306" algn="l" defTabSz="914306" rtl="0" eaLnBrk="1" latinLnBrk="0" hangingPunct="1">
      <a:defRPr sz="1800" kern="1200">
        <a:solidFill>
          <a:schemeClr val="tx1"/>
        </a:solidFill>
        <a:latin typeface="+mn-lt"/>
        <a:ea typeface="+mn-ea"/>
        <a:cs typeface="+mn-cs"/>
      </a:defRPr>
    </a:lvl3pPr>
    <a:lvl4pPr marL="1371459" algn="l" defTabSz="914306" rtl="0" eaLnBrk="1" latinLnBrk="0" hangingPunct="1">
      <a:defRPr sz="1800" kern="1200">
        <a:solidFill>
          <a:schemeClr val="tx1"/>
        </a:solidFill>
        <a:latin typeface="+mn-lt"/>
        <a:ea typeface="+mn-ea"/>
        <a:cs typeface="+mn-cs"/>
      </a:defRPr>
    </a:lvl4pPr>
    <a:lvl5pPr marL="1828613" algn="l" defTabSz="914306" rtl="0" eaLnBrk="1" latinLnBrk="0" hangingPunct="1">
      <a:defRPr sz="1800" kern="1200">
        <a:solidFill>
          <a:schemeClr val="tx1"/>
        </a:solidFill>
        <a:latin typeface="+mn-lt"/>
        <a:ea typeface="+mn-ea"/>
        <a:cs typeface="+mn-cs"/>
      </a:defRPr>
    </a:lvl5pPr>
    <a:lvl6pPr marL="2285765" algn="l" defTabSz="914306" rtl="0" eaLnBrk="1" latinLnBrk="0" hangingPunct="1">
      <a:defRPr sz="1800" kern="1200">
        <a:solidFill>
          <a:schemeClr val="tx1"/>
        </a:solidFill>
        <a:latin typeface="+mn-lt"/>
        <a:ea typeface="+mn-ea"/>
        <a:cs typeface="+mn-cs"/>
      </a:defRPr>
    </a:lvl6pPr>
    <a:lvl7pPr marL="2742918" algn="l" defTabSz="914306" rtl="0" eaLnBrk="1" latinLnBrk="0" hangingPunct="1">
      <a:defRPr sz="1800" kern="1200">
        <a:solidFill>
          <a:schemeClr val="tx1"/>
        </a:solidFill>
        <a:latin typeface="+mn-lt"/>
        <a:ea typeface="+mn-ea"/>
        <a:cs typeface="+mn-cs"/>
      </a:defRPr>
    </a:lvl7pPr>
    <a:lvl8pPr marL="3200071" algn="l" defTabSz="914306" rtl="0" eaLnBrk="1" latinLnBrk="0" hangingPunct="1">
      <a:defRPr sz="1800" kern="1200">
        <a:solidFill>
          <a:schemeClr val="tx1"/>
        </a:solidFill>
        <a:latin typeface="+mn-lt"/>
        <a:ea typeface="+mn-ea"/>
        <a:cs typeface="+mn-cs"/>
      </a:defRPr>
    </a:lvl8pPr>
    <a:lvl9pPr marL="3657224" algn="l" defTabSz="91430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31" userDrawn="1">
          <p15:clr>
            <a:srgbClr val="A4A3A4"/>
          </p15:clr>
        </p15:guide>
        <p15:guide id="2" pos="444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rado Ampudia, Sandra" initials="JAS" lastIdx="0" clrIdx="0">
    <p:extLst/>
  </p:cmAuthor>
  <p:cmAuthor id="2" name="María Soledad Guiulfo Suárez-Durand" initials="MSGS" lastIdx="7" clrIdx="1">
    <p:extLst/>
  </p:cmAuthor>
  <p:cmAuthor id="3" name="Pierina" initials="P" lastIdx="9" clrIdx="2"/>
  <p:cmAuthor id="4" name="Najarro Chuchon, Ricardo" initials="NCR" lastIdx="0"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8AE2B"/>
    <a:srgbClr val="1FB72D"/>
    <a:srgbClr val="13C328"/>
    <a:srgbClr val="A80000"/>
    <a:srgbClr val="CC3300"/>
    <a:srgbClr val="0000FF"/>
    <a:srgbClr val="106B98"/>
    <a:srgbClr val="EAF2FA"/>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16" autoAdjust="0"/>
    <p:restoredTop sz="86556" autoAdjust="0"/>
  </p:normalViewPr>
  <p:slideViewPr>
    <p:cSldViewPr snapToGrid="0">
      <p:cViewPr varScale="1">
        <p:scale>
          <a:sx n="98" d="100"/>
          <a:sy n="98" d="100"/>
        </p:scale>
        <p:origin x="1308" y="84"/>
      </p:cViewPr>
      <p:guideLst>
        <p:guide orient="horz" pos="1531"/>
        <p:guide pos="4447"/>
      </p:guideLst>
    </p:cSldViewPr>
  </p:slideViewPr>
  <p:outlineViewPr>
    <p:cViewPr>
      <p:scale>
        <a:sx n="33" d="100"/>
        <a:sy n="33" d="100"/>
      </p:scale>
      <p:origin x="0" y="0"/>
    </p:cViewPr>
  </p:outlineViewPr>
  <p:notesTextViewPr>
    <p:cViewPr>
      <p:scale>
        <a:sx n="3" d="2"/>
        <a:sy n="3" d="2"/>
      </p:scale>
      <p:origin x="0" y="0"/>
    </p:cViewPr>
  </p:notesTextViewPr>
  <p:sorterViewPr>
    <p:cViewPr>
      <p:scale>
        <a:sx n="110" d="100"/>
        <a:sy n="110" d="100"/>
      </p:scale>
      <p:origin x="0" y="-2844"/>
    </p:cViewPr>
  </p:sorterViewPr>
  <p:notesViewPr>
    <p:cSldViewPr snapToGrid="0">
      <p:cViewPr varScale="1">
        <p:scale>
          <a:sx n="70" d="100"/>
          <a:sy n="70" d="100"/>
        </p:scale>
        <p:origin x="190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13.xml.rels><?xml version="1.0" encoding="UTF-8" standalone="yes"?>
<Relationships xmlns="http://schemas.openxmlformats.org/package/2006/relationships"><Relationship Id="rId3" Type="http://schemas.openxmlformats.org/officeDocument/2006/relationships/oleObject" Target="file:///D:\SANTIAGO\Pedidos\2018\7.%20Julio\2%20Presentacion%20ENE\VF\Informaci&#243;n_Final_V1_completo.xlsx" TargetMode="External"/><Relationship Id="rId2" Type="http://schemas.microsoft.com/office/2011/relationships/chartColorStyle" Target="colors8.xml"/><Relationship Id="rId1" Type="http://schemas.microsoft.com/office/2011/relationships/chartStyle" Target="style8.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rfigueroa\Desktop\Resultado%20ENE%202017%20Presentaci&#243;n\Informaci&#243;n_Final_V1_completo.xlsx" TargetMode="External"/><Relationship Id="rId2" Type="http://schemas.microsoft.com/office/2011/relationships/chartColorStyle" Target="colors9.xml"/><Relationship Id="rId1" Type="http://schemas.microsoft.com/office/2011/relationships/chartStyle" Target="style9.xml"/></Relationships>
</file>

<file path=ppt/charts/_rels/chart15.xml.rels><?xml version="1.0" encoding="UTF-8" standalone="yes"?>
<Relationships xmlns="http://schemas.openxmlformats.org/package/2006/relationships"><Relationship Id="rId1" Type="http://schemas.openxmlformats.org/officeDocument/2006/relationships/oleObject" Target="file:///D:\Usuarios\cgallardot\Documents\TRIBUTARIOS\SUNAT\Estad&#237;stica\Recaudaci&#243;n\Distribucion%20Rentas%204%20y%205%20rangos,%202016%20calc.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Usuarios\cgallardot\Documents\TRIBUTARIOS\SUNAT\Estad&#237;stica\Recaudaci&#243;n\Distribucion%20Rentas%204%20y%205%20rangos,%202016%20calc.xlsx" TargetMode="Externa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10.xml"/><Relationship Id="rId1" Type="http://schemas.microsoft.com/office/2011/relationships/chartStyle" Target="style10.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2.xml"/><Relationship Id="rId1" Type="http://schemas.microsoft.com/office/2011/relationships/chartStyle" Target="style12.xml"/></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22.xml.rels><?xml version="1.0" encoding="UTF-8" standalone="yes"?>
<Relationships xmlns="http://schemas.openxmlformats.org/package/2006/relationships"><Relationship Id="rId3" Type="http://schemas.openxmlformats.org/officeDocument/2006/relationships/oleObject" Target="file:///D:\Usuarios\cgallardot\Documents\TRIBUTARIOS\SUNAT\Estad&#237;stica\Banco%20Mundial,%20Global%20Findex%20database%202017\Chapter%204.xlsx" TargetMode="External"/><Relationship Id="rId2" Type="http://schemas.microsoft.com/office/2011/relationships/chartColorStyle" Target="colors13.xml"/><Relationship Id="rId1" Type="http://schemas.microsoft.com/office/2011/relationships/chartStyle" Target="style13.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oleObject" Target="file:///D:\Usuarios\cgallardot\Desktop\IGV%20-%20Gr&#225;fico%20Incumplimiento%20Estimado.%20Pedido%20Carlos%20Gallardo%20-%2019JUL2018.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D:\Usuarios\cgallardot\Desktop\IR3%20-%20Gr&#225;fico%20Incumplimiento%20Estimado.%20Pedido%20Carlos%20Gallardo%20-%2019JUL2018.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oleObject" Target="file:///D:\usuarios\cgallardot\Documents\TRIBUTARIOS\SUNAT\Estad&#237;stica\Formalizaci&#243;n\SUNAT_brackets_request_v3_completo.xlsx" TargetMode="External"/><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oleObject" Target="file:///D:\usuarios\cgallardot\Documents\TRIBUTARIOS\SUNAT\Estad&#237;stica\Formalizaci&#243;n\SUNAT_brackets_request_v3_completo.xlsx" TargetMode="External"/><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oleObject" Target="file:///D:\usuarios\cgallardot\Documents\TRIBUTARIOS\SUNAT\Estad&#237;stica\Formalizaci&#243;n\SUNAT_brackets_request_v3_completo.xlsx" TargetMode="External"/><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1" Type="http://schemas.openxmlformats.org/officeDocument/2006/relationships/oleObject" Target="file:///D:\Usuarios\cgallardot\Documents\TRIBUTARIOS\SUNAT\Estad&#237;stica\Formalizaci&#243;n\CDR_Contrib_Reg_Antig_2015_2016_CGT+24UI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mn-lt"/>
              </a:defRPr>
            </a:pPr>
            <a:r>
              <a:rPr lang="es-PE" sz="1400" b="1" i="0" baseline="0" dirty="0">
                <a:effectLst/>
                <a:latin typeface="+mn-lt"/>
              </a:rPr>
              <a:t>Ingresos Tributarios Netos 2017 y 2018</a:t>
            </a:r>
            <a:endParaRPr lang="es-PE" sz="1400" dirty="0">
              <a:effectLst/>
              <a:latin typeface="+mn-lt"/>
            </a:endParaRPr>
          </a:p>
          <a:p>
            <a:pPr>
              <a:defRPr sz="1200">
                <a:latin typeface="+mn-lt"/>
              </a:defRPr>
            </a:pPr>
            <a:r>
              <a:rPr lang="es-PE" sz="1200" b="0" i="0" baseline="0" dirty="0">
                <a:effectLst/>
                <a:latin typeface="+mn-lt"/>
              </a:rPr>
              <a:t>En millones de Soles y Var. % Real Mensual </a:t>
            </a:r>
            <a:endParaRPr lang="es-PE" sz="1200" dirty="0">
              <a:effectLst/>
              <a:latin typeface="+mn-lt"/>
            </a:endParaRPr>
          </a:p>
          <a:p>
            <a:pPr>
              <a:defRPr sz="1200">
                <a:latin typeface="+mn-lt"/>
              </a:defRPr>
            </a:pPr>
            <a:endParaRPr lang="es-PE" sz="1200" dirty="0">
              <a:latin typeface="+mn-lt"/>
            </a:endParaRPr>
          </a:p>
        </c:rich>
      </c:tx>
      <c:layout>
        <c:manualLayout>
          <c:xMode val="edge"/>
          <c:yMode val="edge"/>
          <c:x val="0.17937315857818589"/>
          <c:y val="0"/>
        </c:manualLayout>
      </c:layout>
      <c:overlay val="0"/>
    </c:title>
    <c:autoTitleDeleted val="0"/>
    <c:plotArea>
      <c:layout>
        <c:manualLayout>
          <c:layoutTarget val="inner"/>
          <c:xMode val="edge"/>
          <c:yMode val="edge"/>
          <c:x val="0.10986547085202003"/>
          <c:y val="0.13086419753086737"/>
          <c:w val="0.80044843049328951"/>
          <c:h val="0.68641975308642089"/>
        </c:manualLayout>
      </c:layout>
      <c:barChart>
        <c:barDir val="col"/>
        <c:grouping val="stacked"/>
        <c:varyColors val="0"/>
        <c:ser>
          <c:idx val="0"/>
          <c:order val="0"/>
          <c:tx>
            <c:strRef>
              <c:f>Hoja1!$B$1</c:f>
              <c:strCache>
                <c:ptCount val="1"/>
                <c:pt idx="0">
                  <c:v>Recaudación</c:v>
                </c:pt>
              </c:strCache>
            </c:strRef>
          </c:tx>
          <c:spPr>
            <a:pattFill prst="narHorz">
              <a:fgClr>
                <a:schemeClr val="tx2"/>
              </a:fgClr>
              <a:bgClr>
                <a:schemeClr val="accent1">
                  <a:lumMod val="40000"/>
                  <a:lumOff val="60000"/>
                </a:schemeClr>
              </a:bgClr>
            </a:pattFill>
            <a:ln>
              <a:noFill/>
            </a:ln>
          </c:spPr>
          <c:invertIfNegative val="0"/>
          <c:cat>
            <c:strRef>
              <c:f>Hoja1!$A$2:$A$22</c:f>
              <c:strCache>
                <c:ptCount val="21"/>
                <c:pt idx="0">
                  <c:v>ene-17</c:v>
                </c:pt>
                <c:pt idx="1">
                  <c:v>feb</c:v>
                </c:pt>
                <c:pt idx="2">
                  <c:v>mar</c:v>
                </c:pt>
                <c:pt idx="3">
                  <c:v>abr</c:v>
                </c:pt>
                <c:pt idx="4">
                  <c:v>may</c:v>
                </c:pt>
                <c:pt idx="5">
                  <c:v>jun</c:v>
                </c:pt>
                <c:pt idx="6">
                  <c:v>jul</c:v>
                </c:pt>
                <c:pt idx="7">
                  <c:v>ago</c:v>
                </c:pt>
                <c:pt idx="8">
                  <c:v>sep</c:v>
                </c:pt>
                <c:pt idx="9">
                  <c:v>oct</c:v>
                </c:pt>
                <c:pt idx="10">
                  <c:v>nov</c:v>
                </c:pt>
                <c:pt idx="11">
                  <c:v>dic</c:v>
                </c:pt>
                <c:pt idx="12">
                  <c:v>ene-18</c:v>
                </c:pt>
                <c:pt idx="13">
                  <c:v>feb</c:v>
                </c:pt>
                <c:pt idx="14">
                  <c:v>mar</c:v>
                </c:pt>
                <c:pt idx="15">
                  <c:v>abr</c:v>
                </c:pt>
                <c:pt idx="16">
                  <c:v>may</c:v>
                </c:pt>
                <c:pt idx="17">
                  <c:v>jun</c:v>
                </c:pt>
                <c:pt idx="18">
                  <c:v>jul</c:v>
                </c:pt>
                <c:pt idx="19">
                  <c:v>ago</c:v>
                </c:pt>
                <c:pt idx="20">
                  <c:v>sep (p)</c:v>
                </c:pt>
              </c:strCache>
            </c:strRef>
          </c:cat>
          <c:val>
            <c:numRef>
              <c:f>Hoja1!$B$2:$B$22</c:f>
              <c:numCache>
                <c:formatCode>_ * #,##0_ ;_ * \-#,##0_ ;_ * "-"??_ ;_ @_ </c:formatCode>
                <c:ptCount val="21"/>
                <c:pt idx="0">
                  <c:v>7929.6671873400055</c:v>
                </c:pt>
                <c:pt idx="1">
                  <c:v>6382.8984183900011</c:v>
                </c:pt>
                <c:pt idx="2">
                  <c:v>7864.310131719998</c:v>
                </c:pt>
                <c:pt idx="3">
                  <c:v>8796.737722019996</c:v>
                </c:pt>
                <c:pt idx="4">
                  <c:v>6660.3718185058351</c:v>
                </c:pt>
                <c:pt idx="5">
                  <c:v>6391.9040501900035</c:v>
                </c:pt>
                <c:pt idx="6">
                  <c:v>6675.3949160099965</c:v>
                </c:pt>
                <c:pt idx="7">
                  <c:v>7461.787158791336</c:v>
                </c:pt>
                <c:pt idx="8">
                  <c:v>7153.8418775300006</c:v>
                </c:pt>
                <c:pt idx="9">
                  <c:v>7842.6347799099958</c:v>
                </c:pt>
                <c:pt idx="10">
                  <c:v>7795.9549067799999</c:v>
                </c:pt>
                <c:pt idx="11">
                  <c:v>9750.0537208699971</c:v>
                </c:pt>
                <c:pt idx="12">
                  <c:v>9174</c:v>
                </c:pt>
                <c:pt idx="13">
                  <c:v>7090</c:v>
                </c:pt>
                <c:pt idx="14">
                  <c:v>9200</c:v>
                </c:pt>
                <c:pt idx="15">
                  <c:v>12400</c:v>
                </c:pt>
                <c:pt idx="16">
                  <c:v>8220</c:v>
                </c:pt>
                <c:pt idx="17">
                  <c:v>8174</c:v>
                </c:pt>
                <c:pt idx="18">
                  <c:v>7986</c:v>
                </c:pt>
                <c:pt idx="19">
                  <c:v>8102</c:v>
                </c:pt>
                <c:pt idx="20">
                  <c:v>8280</c:v>
                </c:pt>
              </c:numCache>
            </c:numRef>
          </c:val>
          <c:extLst>
            <c:ext xmlns:c16="http://schemas.microsoft.com/office/drawing/2014/chart" uri="{C3380CC4-5D6E-409C-BE32-E72D297353CC}">
              <c16:uniqueId val="{00000000-AF2C-47A4-B8CB-F05B617F5BB4}"/>
            </c:ext>
          </c:extLst>
        </c:ser>
        <c:dLbls>
          <c:showLegendKey val="0"/>
          <c:showVal val="0"/>
          <c:showCatName val="0"/>
          <c:showSerName val="0"/>
          <c:showPercent val="0"/>
          <c:showBubbleSize val="0"/>
        </c:dLbls>
        <c:gapWidth val="105"/>
        <c:overlap val="100"/>
        <c:axId val="83669376"/>
        <c:axId val="83670912"/>
      </c:barChart>
      <c:lineChart>
        <c:grouping val="standard"/>
        <c:varyColors val="0"/>
        <c:ser>
          <c:idx val="4"/>
          <c:order val="1"/>
          <c:tx>
            <c:strRef>
              <c:f>Hoja1!$C$1</c:f>
              <c:strCache>
                <c:ptCount val="1"/>
                <c:pt idx="0">
                  <c:v>Var % Real</c:v>
                </c:pt>
              </c:strCache>
            </c:strRef>
          </c:tx>
          <c:spPr>
            <a:ln w="34228">
              <a:solidFill>
                <a:srgbClr val="C00000"/>
              </a:solidFill>
            </a:ln>
            <a:effectLst>
              <a:outerShdw blurRad="50800" dist="38100" dir="2700000" algn="tl" rotWithShape="0">
                <a:prstClr val="black">
                  <a:alpha val="40000"/>
                </a:prstClr>
              </a:outerShdw>
            </a:effectLst>
          </c:spPr>
          <c:marker>
            <c:symbol val="none"/>
          </c:marker>
          <c:dLbls>
            <c:dLbl>
              <c:idx val="0"/>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F2C-47A4-B8CB-F05B617F5BB4}"/>
                </c:ext>
              </c:extLst>
            </c:dLbl>
            <c:dLbl>
              <c:idx val="1"/>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F2C-47A4-B8CB-F05B617F5BB4}"/>
                </c:ext>
              </c:extLst>
            </c:dLbl>
            <c:dLbl>
              <c:idx val="2"/>
              <c:layout>
                <c:manualLayout>
                  <c:x val="2.6802809280043637E-17"/>
                  <c:y val="-1.2835939012107727E-2"/>
                </c:manualLayout>
              </c:layout>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F2C-47A4-B8CB-F05B617F5BB4}"/>
                </c:ext>
              </c:extLst>
            </c:dLbl>
            <c:dLbl>
              <c:idx val="3"/>
              <c:layout>
                <c:manualLayout>
                  <c:x val="0"/>
                  <c:y val="-2.2462893271188521E-2"/>
                </c:manualLayout>
              </c:layout>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F2C-47A4-B8CB-F05B617F5BB4}"/>
                </c:ext>
              </c:extLst>
            </c:dLbl>
            <c:dLbl>
              <c:idx val="4"/>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F2C-47A4-B8CB-F05B617F5BB4}"/>
                </c:ext>
              </c:extLst>
            </c:dLbl>
            <c:dLbl>
              <c:idx val="5"/>
              <c:layout>
                <c:manualLayout>
                  <c:x val="-5.2585923121036646E-2"/>
                  <c:y val="4.630911319029947E-2"/>
                </c:manualLayout>
              </c:layout>
              <c:spPr>
                <a:solidFill>
                  <a:schemeClr val="bg1"/>
                </a:solidFill>
                <a:ln>
                  <a:solidFill>
                    <a:schemeClr val="tx2"/>
                  </a:solidFill>
                </a:ln>
              </c:spPr>
              <c:txPr>
                <a:bodyPr/>
                <a:lstStyle/>
                <a:p>
                  <a:pPr>
                    <a:defRPr sz="1050" b="1">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F2C-47A4-B8CB-F05B617F5BB4}"/>
                </c:ext>
              </c:extLst>
            </c:dLbl>
            <c:dLbl>
              <c:idx val="6"/>
              <c:spPr>
                <a:solidFill>
                  <a:schemeClr val="bg1"/>
                </a:solidFill>
                <a:ln>
                  <a:solidFill>
                    <a:schemeClr val="tx2"/>
                  </a:solidFill>
                </a:ln>
              </c:spPr>
              <c:txPr>
                <a:bodyPr/>
                <a:lstStyle/>
                <a:p>
                  <a:pPr>
                    <a:defRPr sz="1050" b="1">
                      <a:solidFill>
                        <a:schemeClr val="tx2">
                          <a:lumMod val="50000"/>
                        </a:schemeClr>
                      </a:solidFill>
                    </a:defRPr>
                  </a:pPr>
                  <a:endParaRPr lang="es-PE"/>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F2C-47A4-B8CB-F05B617F5BB4}"/>
                </c:ext>
              </c:extLst>
            </c:dLbl>
            <c:dLbl>
              <c:idx val="7"/>
              <c:layout>
                <c:manualLayout>
                  <c:x val="8.7716995901828063E-3"/>
                  <c:y val="-1.9253908518161601E-2"/>
                </c:manualLayout>
              </c:layout>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F2C-47A4-B8CB-F05B617F5BB4}"/>
                </c:ext>
              </c:extLst>
            </c:dLbl>
            <c:dLbl>
              <c:idx val="8"/>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F2C-47A4-B8CB-F05B617F5BB4}"/>
                </c:ext>
              </c:extLst>
            </c:dLbl>
            <c:dLbl>
              <c:idx val="9"/>
              <c:spPr>
                <a:solidFill>
                  <a:schemeClr val="bg1"/>
                </a:solidFill>
                <a:ln>
                  <a:solidFill>
                    <a:schemeClr val="tx2"/>
                  </a:solidFill>
                </a:ln>
              </c:spPr>
              <c:txPr>
                <a:bodyPr/>
                <a:lstStyle/>
                <a:p>
                  <a:pPr>
                    <a:defRPr sz="1050" b="1">
                      <a:solidFill>
                        <a:schemeClr val="tx2">
                          <a:lumMod val="50000"/>
                        </a:schemeClr>
                      </a:solidFill>
                    </a:defRPr>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AF2C-47A4-B8CB-F05B617F5BB4}"/>
                </c:ext>
              </c:extLst>
            </c:dLbl>
            <c:dLbl>
              <c:idx val="10"/>
              <c:spPr>
                <a:solidFill>
                  <a:schemeClr val="bg1"/>
                </a:solidFill>
                <a:ln>
                  <a:solidFill>
                    <a:schemeClr val="tx2"/>
                  </a:solidFill>
                </a:ln>
              </c:spPr>
              <c:txPr>
                <a:bodyPr/>
                <a:lstStyle/>
                <a:p>
                  <a:pPr>
                    <a:defRPr sz="1050" b="1">
                      <a:solidFill>
                        <a:schemeClr val="tx2">
                          <a:lumMod val="50000"/>
                        </a:schemeClr>
                      </a:solidFill>
                    </a:defRPr>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F2C-47A4-B8CB-F05B617F5BB4}"/>
                </c:ext>
              </c:extLst>
            </c:dLbl>
            <c:dLbl>
              <c:idx val="11"/>
              <c:spPr>
                <a:solidFill>
                  <a:schemeClr val="bg1"/>
                </a:solidFill>
                <a:ln>
                  <a:solidFill>
                    <a:schemeClr val="tx2"/>
                  </a:solidFill>
                </a:ln>
              </c:spPr>
              <c:txPr>
                <a:bodyPr/>
                <a:lstStyle/>
                <a:p>
                  <a:pPr>
                    <a:defRPr sz="1050" b="1">
                      <a:solidFill>
                        <a:schemeClr val="tx2">
                          <a:lumMod val="50000"/>
                        </a:schemeClr>
                      </a:solidFill>
                    </a:defRPr>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F2C-47A4-B8CB-F05B617F5BB4}"/>
                </c:ext>
              </c:extLst>
            </c:dLbl>
            <c:dLbl>
              <c:idx val="12"/>
              <c:layout>
                <c:manualLayout>
                  <c:x val="0"/>
                  <c:y val="3.2089847530270724E-3"/>
                </c:manualLayout>
              </c:layout>
              <c:spPr>
                <a:solidFill>
                  <a:schemeClr val="bg1"/>
                </a:solidFill>
                <a:ln>
                  <a:solidFill>
                    <a:schemeClr val="tx2"/>
                  </a:solidFill>
                </a:ln>
              </c:spPr>
              <c:txPr>
                <a:bodyPr/>
                <a:lstStyle/>
                <a:p>
                  <a:pPr algn="ctr" rtl="0">
                    <a:defRPr lang="en-US" sz="1050" b="1" i="0" u="none" strike="noStrike" kern="1200" baseline="0">
                      <a:solidFill>
                        <a:schemeClr val="tx2">
                          <a:lumMod val="50000"/>
                        </a:schemeClr>
                      </a:solidFill>
                      <a:latin typeface="Arial" pitchFamily="34" charset="0"/>
                      <a:ea typeface="+mn-ea"/>
                      <a:cs typeface="Arial" pitchFamily="34" charset="0"/>
                    </a:defRPr>
                  </a:pPr>
                  <a:endParaRPr lang="es-PE"/>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F2C-47A4-B8CB-F05B617F5BB4}"/>
                </c:ext>
              </c:extLst>
            </c:dLbl>
            <c:dLbl>
              <c:idx val="13"/>
              <c:layout>
                <c:manualLayout>
                  <c:x val="-2.9239766081871855E-3"/>
                  <c:y val="-3.8507817036323708E-2"/>
                </c:manualLayout>
              </c:layout>
              <c:spPr>
                <a:solidFill>
                  <a:schemeClr val="bg1"/>
                </a:solidFill>
                <a:ln>
                  <a:solidFill>
                    <a:schemeClr val="tx2"/>
                  </a:solidFill>
                </a:ln>
              </c:spPr>
              <c:txPr>
                <a:bodyPr/>
                <a:lstStyle/>
                <a:p>
                  <a:pPr>
                    <a:defRPr sz="1050" b="1">
                      <a:solidFill>
                        <a:schemeClr val="tx2">
                          <a:lumMod val="50000"/>
                        </a:schemeClr>
                      </a:solidFill>
                    </a:defRPr>
                  </a:pPr>
                  <a:endParaRPr lang="es-PE"/>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AF2C-47A4-B8CB-F05B617F5BB4}"/>
                </c:ext>
              </c:extLst>
            </c:dLbl>
            <c:dLbl>
              <c:idx val="14"/>
              <c:spPr>
                <a:solidFill>
                  <a:schemeClr val="bg1"/>
                </a:solidFill>
                <a:ln>
                  <a:solidFill>
                    <a:schemeClr val="tx2"/>
                  </a:solidFill>
                </a:ln>
              </c:spPr>
              <c:txPr>
                <a:bodyPr/>
                <a:lstStyle/>
                <a:p>
                  <a:pPr>
                    <a:defRPr sz="1050" b="1">
                      <a:solidFill>
                        <a:schemeClr val="tx2">
                          <a:lumMod val="50000"/>
                        </a:schemeClr>
                      </a:solidFill>
                    </a:defRPr>
                  </a:pPr>
                  <a:endParaRPr lang="es-PE"/>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AF2C-47A4-B8CB-F05B617F5BB4}"/>
                </c:ext>
              </c:extLst>
            </c:dLbl>
            <c:dLbl>
              <c:idx val="15"/>
              <c:spPr>
                <a:solidFill>
                  <a:schemeClr val="bg1"/>
                </a:solidFill>
                <a:ln>
                  <a:solidFill>
                    <a:schemeClr val="tx2"/>
                  </a:solidFill>
                </a:ln>
              </c:spPr>
              <c:txPr>
                <a:bodyPr/>
                <a:lstStyle/>
                <a:p>
                  <a:pPr>
                    <a:defRPr sz="1050" b="1">
                      <a:solidFill>
                        <a:schemeClr val="tx2">
                          <a:lumMod val="50000"/>
                        </a:schemeClr>
                      </a:solidFill>
                    </a:defRPr>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AF2C-47A4-B8CB-F05B617F5BB4}"/>
                </c:ext>
              </c:extLst>
            </c:dLbl>
            <c:dLbl>
              <c:idx val="16"/>
              <c:spPr>
                <a:solidFill>
                  <a:schemeClr val="bg1"/>
                </a:solidFill>
                <a:ln>
                  <a:solidFill>
                    <a:schemeClr val="tx2"/>
                  </a:solidFill>
                </a:ln>
              </c:spPr>
              <c:txPr>
                <a:bodyPr/>
                <a:lstStyle/>
                <a:p>
                  <a:pPr>
                    <a:defRPr sz="1000" b="1">
                      <a:solidFill>
                        <a:schemeClr val="tx2">
                          <a:lumMod val="50000"/>
                        </a:schemeClr>
                      </a:solidFill>
                    </a:defRPr>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F2C-47A4-B8CB-F05B617F5BB4}"/>
                </c:ext>
              </c:extLst>
            </c:dLbl>
            <c:dLbl>
              <c:idx val="17"/>
              <c:layout>
                <c:manualLayout>
                  <c:x val="-4.3821602600863874E-2"/>
                  <c:y val="-2.4935676333238246E-2"/>
                </c:manualLayout>
              </c:layout>
              <c:spPr>
                <a:solidFill>
                  <a:schemeClr val="bg1"/>
                </a:solidFill>
                <a:ln>
                  <a:solidFill>
                    <a:schemeClr val="tx2"/>
                  </a:solidFill>
                </a:ln>
                <a:effectLst/>
              </c:spPr>
              <c:txPr>
                <a:bodyPr wrap="square" lIns="38100" tIns="19050" rIns="38100" bIns="19050" anchor="ctr">
                  <a:spAutoFit/>
                </a:bodyPr>
                <a:lstStyle/>
                <a:p>
                  <a:pPr>
                    <a:defRPr sz="1050" b="1">
                      <a:solidFill>
                        <a:schemeClr val="tx2">
                          <a:lumMod val="50000"/>
                        </a:schemeClr>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6EA-4D76-9F26-70E7A95E0EC7}"/>
                </c:ext>
              </c:extLst>
            </c:dLbl>
            <c:dLbl>
              <c:idx val="18"/>
              <c:layout>
                <c:manualLayout>
                  <c:x val="-6.7193123987991266E-2"/>
                  <c:y val="3.2060155285592029E-2"/>
                </c:manualLayout>
              </c:layout>
              <c:spPr>
                <a:solidFill>
                  <a:schemeClr val="bg1"/>
                </a:solidFill>
                <a:ln>
                  <a:solidFill>
                    <a:schemeClr val="tx2"/>
                  </a:solidFill>
                </a:ln>
                <a:effectLst/>
              </c:spPr>
              <c:txPr>
                <a:bodyPr wrap="square" lIns="38100" tIns="19050" rIns="38100" bIns="19050" anchor="ctr" anchorCtr="0">
                  <a:spAutoFit/>
                </a:bodyPr>
                <a:lstStyle/>
                <a:p>
                  <a:pPr algn="ctr" rtl="0">
                    <a:defRPr lang="en-US" sz="1050" b="1" i="0" u="none" strike="noStrike" kern="1200" baseline="0">
                      <a:solidFill>
                        <a:schemeClr val="tx2">
                          <a:lumMod val="50000"/>
                        </a:schemeClr>
                      </a:solidFill>
                      <a:latin typeface="Arial" pitchFamily="34" charset="0"/>
                      <a:ea typeface="+mn-ea"/>
                      <a:cs typeface="Arial" pitchFamily="34" charset="0"/>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176-4DF0-A8A2-A4E3A64C18BC}"/>
                </c:ext>
              </c:extLst>
            </c:dLbl>
            <c:dLbl>
              <c:idx val="19"/>
              <c:layout>
                <c:manualLayout>
                  <c:x val="-4.2099112581645656E-2"/>
                  <c:y val="2.4935676333238115E-2"/>
                </c:manualLayout>
              </c:layout>
              <c:spPr>
                <a:solidFill>
                  <a:schemeClr val="bg1"/>
                </a:solidFill>
                <a:ln>
                  <a:solidFill>
                    <a:schemeClr val="tx2"/>
                  </a:solidFill>
                </a:ln>
                <a:effectLst/>
              </c:spPr>
              <c:txPr>
                <a:bodyPr wrap="square" lIns="38100" tIns="19050" rIns="38100" bIns="19050" anchor="ctr">
                  <a:spAutoFit/>
                </a:bodyPr>
                <a:lstStyle/>
                <a:p>
                  <a:pPr>
                    <a:defRPr b="1">
                      <a:solidFill>
                        <a:schemeClr val="tx2">
                          <a:lumMod val="50000"/>
                        </a:schemeClr>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267-489C-B0D9-869C01A665C9}"/>
                </c:ext>
              </c:extLst>
            </c:dLbl>
            <c:dLbl>
              <c:idx val="20"/>
              <c:layout>
                <c:manualLayout>
                  <c:x val="-5.6132150108860912E-2"/>
                  <c:y val="-6.5306969298227501E-17"/>
                </c:manualLayout>
              </c:layout>
              <c:spPr>
                <a:solidFill>
                  <a:schemeClr val="bg1"/>
                </a:solidFill>
                <a:ln>
                  <a:solidFill>
                    <a:schemeClr val="tx2"/>
                  </a:solidFill>
                </a:ln>
                <a:effectLst/>
              </c:spPr>
              <c:txPr>
                <a:bodyPr wrap="square" lIns="38100" tIns="19050" rIns="38100" bIns="19050" anchor="ctr">
                  <a:spAutoFit/>
                </a:bodyPr>
                <a:lstStyle/>
                <a:p>
                  <a:pPr>
                    <a:defRPr sz="1050" b="1">
                      <a:solidFill>
                        <a:schemeClr val="tx2">
                          <a:lumMod val="50000"/>
                        </a:schemeClr>
                      </a:solidFill>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7D7-46A6-9F58-06C85854A966}"/>
                </c:ext>
              </c:extLst>
            </c:dLbl>
            <c:spPr>
              <a:noFill/>
              <a:ln>
                <a:solidFill>
                  <a:schemeClr val="tx2"/>
                </a:solidFill>
              </a:ln>
              <a:effectLst/>
            </c:spPr>
            <c:txPr>
              <a:bodyPr wrap="square" lIns="38100" tIns="19050" rIns="38100" bIns="19050" anchor="ctr">
                <a:spAutoFit/>
              </a:bodyPr>
              <a:lstStyle/>
              <a:p>
                <a:pPr>
                  <a:defRPr>
                    <a:solidFill>
                      <a:schemeClr val="tx2">
                        <a:lumMod val="50000"/>
                      </a:schemeClr>
                    </a:solidFill>
                  </a:defRPr>
                </a:pPr>
                <a:endParaRPr lang="es-PE"/>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Hoja1!$A$2:$A$22</c:f>
              <c:strCache>
                <c:ptCount val="21"/>
                <c:pt idx="0">
                  <c:v>ene-17</c:v>
                </c:pt>
                <c:pt idx="1">
                  <c:v>feb</c:v>
                </c:pt>
                <c:pt idx="2">
                  <c:v>mar</c:v>
                </c:pt>
                <c:pt idx="3">
                  <c:v>abr</c:v>
                </c:pt>
                <c:pt idx="4">
                  <c:v>may</c:v>
                </c:pt>
                <c:pt idx="5">
                  <c:v>jun</c:v>
                </c:pt>
                <c:pt idx="6">
                  <c:v>jul</c:v>
                </c:pt>
                <c:pt idx="7">
                  <c:v>ago</c:v>
                </c:pt>
                <c:pt idx="8">
                  <c:v>sep</c:v>
                </c:pt>
                <c:pt idx="9">
                  <c:v>oct</c:v>
                </c:pt>
                <c:pt idx="10">
                  <c:v>nov</c:v>
                </c:pt>
                <c:pt idx="11">
                  <c:v>dic</c:v>
                </c:pt>
                <c:pt idx="12">
                  <c:v>ene-18</c:v>
                </c:pt>
                <c:pt idx="13">
                  <c:v>feb</c:v>
                </c:pt>
                <c:pt idx="14">
                  <c:v>mar</c:v>
                </c:pt>
                <c:pt idx="15">
                  <c:v>abr</c:v>
                </c:pt>
                <c:pt idx="16">
                  <c:v>may</c:v>
                </c:pt>
                <c:pt idx="17">
                  <c:v>jun</c:v>
                </c:pt>
                <c:pt idx="18">
                  <c:v>jul</c:v>
                </c:pt>
                <c:pt idx="19">
                  <c:v>ago</c:v>
                </c:pt>
                <c:pt idx="20">
                  <c:v>sep (p)</c:v>
                </c:pt>
              </c:strCache>
            </c:strRef>
          </c:cat>
          <c:val>
            <c:numRef>
              <c:f>Hoja1!$C$2:$C$22</c:f>
              <c:numCache>
                <c:formatCode>0.0</c:formatCode>
                <c:ptCount val="21"/>
                <c:pt idx="0">
                  <c:v>-8.2565969627842897</c:v>
                </c:pt>
                <c:pt idx="1">
                  <c:v>0.53005969632753391</c:v>
                </c:pt>
                <c:pt idx="2">
                  <c:v>-13.775574687386138</c:v>
                </c:pt>
                <c:pt idx="3">
                  <c:v>-4.7191775927134527</c:v>
                </c:pt>
                <c:pt idx="4">
                  <c:v>-5.8443348321763793</c:v>
                </c:pt>
                <c:pt idx="5">
                  <c:v>-10.192513570194839</c:v>
                </c:pt>
                <c:pt idx="6">
                  <c:v>7.2930847771038199</c:v>
                </c:pt>
                <c:pt idx="7">
                  <c:v>-1.9296616622658025</c:v>
                </c:pt>
                <c:pt idx="8">
                  <c:v>-4.8398067324977205</c:v>
                </c:pt>
                <c:pt idx="9">
                  <c:v>11.951720736632577</c:v>
                </c:pt>
                <c:pt idx="10">
                  <c:v>6.0617778367989539</c:v>
                </c:pt>
                <c:pt idx="11">
                  <c:v>12.591882189442384</c:v>
                </c:pt>
                <c:pt idx="12">
                  <c:v>14.3</c:v>
                </c:pt>
                <c:pt idx="13">
                  <c:v>9.8000000000000007</c:v>
                </c:pt>
                <c:pt idx="14">
                  <c:v>16.600000000000001</c:v>
                </c:pt>
                <c:pt idx="15">
                  <c:v>40.4</c:v>
                </c:pt>
                <c:pt idx="16">
                  <c:v>22</c:v>
                </c:pt>
                <c:pt idx="17">
                  <c:v>26.4</c:v>
                </c:pt>
                <c:pt idx="18">
                  <c:v>17.7</c:v>
                </c:pt>
                <c:pt idx="19">
                  <c:v>7.4</c:v>
                </c:pt>
                <c:pt idx="20">
                  <c:v>14.3</c:v>
                </c:pt>
              </c:numCache>
            </c:numRef>
          </c:val>
          <c:smooth val="1"/>
          <c:extLst>
            <c:ext xmlns:c16="http://schemas.microsoft.com/office/drawing/2014/chart" uri="{C3380CC4-5D6E-409C-BE32-E72D297353CC}">
              <c16:uniqueId val="{00000012-AF2C-47A4-B8CB-F05B617F5BB4}"/>
            </c:ext>
          </c:extLst>
        </c:ser>
        <c:dLbls>
          <c:showLegendKey val="0"/>
          <c:showVal val="0"/>
          <c:showCatName val="0"/>
          <c:showSerName val="0"/>
          <c:showPercent val="0"/>
          <c:showBubbleSize val="0"/>
        </c:dLbls>
        <c:marker val="1"/>
        <c:smooth val="0"/>
        <c:axId val="83672448"/>
        <c:axId val="83682432"/>
      </c:lineChart>
      <c:catAx>
        <c:axId val="83669376"/>
        <c:scaling>
          <c:orientation val="minMax"/>
        </c:scaling>
        <c:delete val="0"/>
        <c:axPos val="b"/>
        <c:numFmt formatCode="#,##0.00" sourceLinked="0"/>
        <c:majorTickMark val="none"/>
        <c:minorTickMark val="none"/>
        <c:tickLblPos val="nextTo"/>
        <c:txPr>
          <a:bodyPr rot="-5400000" vert="horz"/>
          <a:lstStyle/>
          <a:p>
            <a:pPr>
              <a:defRPr sz="900"/>
            </a:pPr>
            <a:endParaRPr lang="es-PE"/>
          </a:p>
        </c:txPr>
        <c:crossAx val="83670912"/>
        <c:crosses val="autoZero"/>
        <c:auto val="1"/>
        <c:lblAlgn val="ctr"/>
        <c:lblOffset val="100"/>
        <c:noMultiLvlLbl val="0"/>
      </c:catAx>
      <c:valAx>
        <c:axId val="83670912"/>
        <c:scaling>
          <c:orientation val="minMax"/>
          <c:min val="0"/>
        </c:scaling>
        <c:delete val="0"/>
        <c:axPos val="l"/>
        <c:numFmt formatCode="#,##0" sourceLinked="0"/>
        <c:majorTickMark val="none"/>
        <c:minorTickMark val="none"/>
        <c:tickLblPos val="nextTo"/>
        <c:spPr>
          <a:ln w="8557">
            <a:solidFill>
              <a:schemeClr val="tx1">
                <a:alpha val="66000"/>
              </a:schemeClr>
            </a:solidFill>
          </a:ln>
        </c:spPr>
        <c:txPr>
          <a:bodyPr/>
          <a:lstStyle/>
          <a:p>
            <a:pPr>
              <a:defRPr sz="900"/>
            </a:pPr>
            <a:endParaRPr lang="es-PE"/>
          </a:p>
        </c:txPr>
        <c:crossAx val="83669376"/>
        <c:crosses val="autoZero"/>
        <c:crossBetween val="between"/>
      </c:valAx>
      <c:catAx>
        <c:axId val="83672448"/>
        <c:scaling>
          <c:orientation val="minMax"/>
        </c:scaling>
        <c:delete val="1"/>
        <c:axPos val="b"/>
        <c:numFmt formatCode="General" sourceLinked="1"/>
        <c:majorTickMark val="out"/>
        <c:minorTickMark val="none"/>
        <c:tickLblPos val="nextTo"/>
        <c:crossAx val="83682432"/>
        <c:crosses val="autoZero"/>
        <c:auto val="1"/>
        <c:lblAlgn val="ctr"/>
        <c:lblOffset val="100"/>
        <c:noMultiLvlLbl val="0"/>
      </c:catAx>
      <c:valAx>
        <c:axId val="83682432"/>
        <c:scaling>
          <c:orientation val="minMax"/>
        </c:scaling>
        <c:delete val="0"/>
        <c:axPos val="r"/>
        <c:numFmt formatCode="0" sourceLinked="0"/>
        <c:majorTickMark val="out"/>
        <c:minorTickMark val="none"/>
        <c:tickLblPos val="nextTo"/>
        <c:txPr>
          <a:bodyPr/>
          <a:lstStyle/>
          <a:p>
            <a:pPr>
              <a:defRPr sz="900"/>
            </a:pPr>
            <a:endParaRPr lang="es-PE"/>
          </a:p>
        </c:txPr>
        <c:crossAx val="83672448"/>
        <c:crosses val="max"/>
        <c:crossBetween val="between"/>
      </c:valAx>
      <c:spPr>
        <a:noFill/>
        <a:ln w="22819">
          <a:noFill/>
        </a:ln>
      </c:spPr>
    </c:plotArea>
    <c:legend>
      <c:legendPos val="b"/>
      <c:layout>
        <c:manualLayout>
          <c:xMode val="edge"/>
          <c:yMode val="edge"/>
          <c:x val="0.2570744117511628"/>
          <c:y val="0.93921930201802184"/>
          <c:w val="0.5456491129518608"/>
          <c:h val="6.0307311875189104E-2"/>
        </c:manualLayout>
      </c:layout>
      <c:overlay val="0"/>
      <c:txPr>
        <a:bodyPr/>
        <a:lstStyle/>
        <a:p>
          <a:pPr>
            <a:defRPr sz="988"/>
          </a:pPr>
          <a:endParaRPr lang="es-PE"/>
        </a:p>
      </c:txPr>
    </c:legend>
    <c:plotVisOnly val="1"/>
    <c:dispBlanksAs val="gap"/>
    <c:showDLblsOverMax val="0"/>
  </c:chart>
  <c:txPr>
    <a:bodyPr/>
    <a:lstStyle/>
    <a:p>
      <a:pPr>
        <a:defRPr sz="898" baseline="0">
          <a:latin typeface="Arial" pitchFamily="34" charset="0"/>
          <a:cs typeface="Arial" pitchFamily="34" charset="0"/>
        </a:defRPr>
      </a:pPr>
      <a:endParaRPr lang="es-PE"/>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bg2">
                  <a:lumMod val="50000"/>
                </a:schemeClr>
              </a:solidFill>
              <a:ln w="19050">
                <a:solidFill>
                  <a:schemeClr val="lt1"/>
                </a:solidFill>
              </a:ln>
              <a:effectLst/>
            </c:spPr>
            <c:extLst>
              <c:ext xmlns:c16="http://schemas.microsoft.com/office/drawing/2014/chart" uri="{C3380CC4-5D6E-409C-BE32-E72D297353CC}">
                <c16:uniqueId val="{00000004-659C-4D37-A7A3-FAABCD401D4C}"/>
              </c:ext>
            </c:extLst>
          </c:dPt>
          <c:dPt>
            <c:idx val="1"/>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3-659C-4D37-A7A3-FAABCD401D4C}"/>
              </c:ext>
            </c:extLst>
          </c:dPt>
          <c:dPt>
            <c:idx val="2"/>
            <c:bubble3D val="0"/>
            <c:spPr>
              <a:solidFill>
                <a:srgbClr val="C00000"/>
              </a:solidFill>
              <a:ln w="19050">
                <a:solidFill>
                  <a:schemeClr val="lt1"/>
                </a:solidFill>
              </a:ln>
              <a:effectLst/>
            </c:spPr>
            <c:extLst>
              <c:ext xmlns:c16="http://schemas.microsoft.com/office/drawing/2014/chart" uri="{C3380CC4-5D6E-409C-BE32-E72D297353CC}">
                <c16:uniqueId val="{00000001-659C-4D37-A7A3-FAABCD401D4C}"/>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P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3"/>
                <c:pt idx="0">
                  <c:v>NRUS</c:v>
                </c:pt>
                <c:pt idx="1">
                  <c:v>RER</c:v>
                </c:pt>
                <c:pt idx="2">
                  <c:v>RMT y RG</c:v>
                </c:pt>
              </c:strCache>
            </c:strRef>
          </c:cat>
          <c:val>
            <c:numRef>
              <c:f>Hoja1!$B$2:$B$4</c:f>
              <c:numCache>
                <c:formatCode>General</c:formatCode>
                <c:ptCount val="3"/>
                <c:pt idx="0">
                  <c:v>39</c:v>
                </c:pt>
                <c:pt idx="1">
                  <c:v>25</c:v>
                </c:pt>
                <c:pt idx="2">
                  <c:v>36</c:v>
                </c:pt>
              </c:numCache>
            </c:numRef>
          </c:val>
          <c:extLst>
            <c:ext xmlns:c16="http://schemas.microsoft.com/office/drawing/2014/chart" uri="{C3380CC4-5D6E-409C-BE32-E72D297353CC}">
              <c16:uniqueId val="{00000000-659C-4D37-A7A3-FAABCD401D4C}"/>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bg2">
                  <a:lumMod val="50000"/>
                </a:schemeClr>
              </a:solidFill>
              <a:ln w="19050">
                <a:solidFill>
                  <a:schemeClr val="lt1"/>
                </a:solidFill>
              </a:ln>
              <a:effectLst/>
            </c:spPr>
            <c:extLst>
              <c:ext xmlns:c16="http://schemas.microsoft.com/office/drawing/2014/chart" uri="{C3380CC4-5D6E-409C-BE32-E72D297353CC}">
                <c16:uniqueId val="{00000001-A86B-4F17-9352-37B71951498C}"/>
              </c:ext>
            </c:extLst>
          </c:dPt>
          <c:dPt>
            <c:idx val="1"/>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3-A86B-4F17-9352-37B71951498C}"/>
              </c:ext>
            </c:extLst>
          </c:dPt>
          <c:dPt>
            <c:idx val="2"/>
            <c:bubble3D val="0"/>
            <c:spPr>
              <a:solidFill>
                <a:srgbClr val="C00000"/>
              </a:solidFill>
              <a:ln w="19050">
                <a:solidFill>
                  <a:schemeClr val="lt1"/>
                </a:solidFill>
              </a:ln>
              <a:effectLst/>
            </c:spPr>
            <c:extLst>
              <c:ext xmlns:c16="http://schemas.microsoft.com/office/drawing/2014/chart" uri="{C3380CC4-5D6E-409C-BE32-E72D297353CC}">
                <c16:uniqueId val="{00000005-A86B-4F17-9352-37B71951498C}"/>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P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3"/>
                <c:pt idx="0">
                  <c:v>NRUS</c:v>
                </c:pt>
                <c:pt idx="1">
                  <c:v>RER</c:v>
                </c:pt>
                <c:pt idx="2">
                  <c:v>RMT y RG</c:v>
                </c:pt>
              </c:strCache>
            </c:strRef>
          </c:cat>
          <c:val>
            <c:numRef>
              <c:f>Hoja1!$B$2:$B$4</c:f>
              <c:numCache>
                <c:formatCode>General</c:formatCode>
                <c:ptCount val="3"/>
                <c:pt idx="0">
                  <c:v>5</c:v>
                </c:pt>
                <c:pt idx="1">
                  <c:v>23</c:v>
                </c:pt>
                <c:pt idx="2">
                  <c:v>72</c:v>
                </c:pt>
              </c:numCache>
            </c:numRef>
          </c:val>
          <c:extLst>
            <c:ext xmlns:c16="http://schemas.microsoft.com/office/drawing/2014/chart" uri="{C3380CC4-5D6E-409C-BE32-E72D297353CC}">
              <c16:uniqueId val="{00000006-A86B-4F17-9352-37B71951498C}"/>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bg2">
                  <a:lumMod val="50000"/>
                </a:schemeClr>
              </a:solidFill>
              <a:ln w="19050">
                <a:solidFill>
                  <a:schemeClr val="lt1"/>
                </a:solidFill>
              </a:ln>
              <a:effectLst/>
            </c:spPr>
            <c:extLst>
              <c:ext xmlns:c16="http://schemas.microsoft.com/office/drawing/2014/chart" uri="{C3380CC4-5D6E-409C-BE32-E72D297353CC}">
                <c16:uniqueId val="{00000001-43A8-49FF-AD06-EDC9300D1DD2}"/>
              </c:ext>
            </c:extLst>
          </c:dPt>
          <c:dPt>
            <c:idx val="1"/>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3-43A8-49FF-AD06-EDC9300D1DD2}"/>
              </c:ext>
            </c:extLst>
          </c:dPt>
          <c:dPt>
            <c:idx val="2"/>
            <c:bubble3D val="0"/>
            <c:spPr>
              <a:solidFill>
                <a:srgbClr val="C00000"/>
              </a:solidFill>
              <a:ln w="19050">
                <a:solidFill>
                  <a:schemeClr val="lt1"/>
                </a:solidFill>
              </a:ln>
              <a:effectLst/>
            </c:spPr>
            <c:extLst>
              <c:ext xmlns:c16="http://schemas.microsoft.com/office/drawing/2014/chart" uri="{C3380CC4-5D6E-409C-BE32-E72D297353CC}">
                <c16:uniqueId val="{00000005-43A8-49FF-AD06-EDC9300D1DD2}"/>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PE"/>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3"/>
                <c:pt idx="0">
                  <c:v>NRUS</c:v>
                </c:pt>
                <c:pt idx="1">
                  <c:v>RER</c:v>
                </c:pt>
                <c:pt idx="2">
                  <c:v>RMT y RG</c:v>
                </c:pt>
              </c:strCache>
            </c:strRef>
          </c:cat>
          <c:val>
            <c:numRef>
              <c:f>Hoja1!$B$2:$B$4</c:f>
              <c:numCache>
                <c:formatCode>General</c:formatCode>
                <c:ptCount val="3"/>
                <c:pt idx="0">
                  <c:v>6</c:v>
                </c:pt>
                <c:pt idx="1">
                  <c:v>22</c:v>
                </c:pt>
                <c:pt idx="2">
                  <c:v>73</c:v>
                </c:pt>
              </c:numCache>
            </c:numRef>
          </c:val>
          <c:extLst>
            <c:ext xmlns:c16="http://schemas.microsoft.com/office/drawing/2014/chart" uri="{C3380CC4-5D6E-409C-BE32-E72D297353CC}">
              <c16:uniqueId val="{00000006-43A8-49FF-AD06-EDC9300D1DD2}"/>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'18'!$N$76</c:f>
              <c:strCache>
                <c:ptCount val="1"/>
                <c:pt idx="0">
                  <c:v>Nacional</c:v>
                </c:pt>
              </c:strCache>
            </c:strRef>
          </c:tx>
          <c:spPr>
            <a:solidFill>
              <a:srgbClr val="3667A9"/>
            </a:solidFill>
            <a:ln>
              <a:noFill/>
            </a:ln>
            <a:effectLst/>
          </c:spPr>
          <c:invertIfNegative val="0"/>
          <c:dLbls>
            <c:dLbl>
              <c:idx val="0"/>
              <c:layout>
                <c:manualLayout>
                  <c:x val="-9.3485513517950047E-3"/>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2E3-4B9D-B596-D2DEB5F2C110}"/>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Calibri Light" panose="020F0302020204030204" pitchFamily="34" charset="0"/>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'18'!$K$77:$K$81</c:f>
              <c:strCache>
                <c:ptCount val="5"/>
                <c:pt idx="0">
                  <c:v>Competencia de empresas informales</c:v>
                </c:pt>
                <c:pt idx="1">
                  <c:v>Demanda limitada</c:v>
                </c:pt>
                <c:pt idx="2">
                  <c:v>Dificultad de financiamiento</c:v>
                </c:pt>
                <c:pt idx="3">
                  <c:v>Excesiva regulación tributaria</c:v>
                </c:pt>
                <c:pt idx="4">
                  <c:v>Falta de información de mercados</c:v>
                </c:pt>
              </c:strCache>
            </c:strRef>
          </c:cat>
          <c:val>
            <c:numRef>
              <c:f>'18'!$N$77:$N$81</c:f>
              <c:numCache>
                <c:formatCode>_-* #,##0.0_-;\-* #,##0.0_-;_-* "-"??_-;_-@_-</c:formatCode>
                <c:ptCount val="5"/>
                <c:pt idx="0">
                  <c:v>50.2</c:v>
                </c:pt>
                <c:pt idx="1">
                  <c:v>44.6</c:v>
                </c:pt>
                <c:pt idx="2">
                  <c:v>35.700000000000003</c:v>
                </c:pt>
                <c:pt idx="3">
                  <c:v>26.7</c:v>
                </c:pt>
                <c:pt idx="4">
                  <c:v>21.5</c:v>
                </c:pt>
              </c:numCache>
            </c:numRef>
          </c:val>
          <c:extLst>
            <c:ext xmlns:c16="http://schemas.microsoft.com/office/drawing/2014/chart" uri="{C3380CC4-5D6E-409C-BE32-E72D297353CC}">
              <c16:uniqueId val="{00000000-B6D3-4532-8838-1B3DC894A3DC}"/>
            </c:ext>
          </c:extLst>
        </c:ser>
        <c:ser>
          <c:idx val="0"/>
          <c:order val="1"/>
          <c:tx>
            <c:strRef>
              <c:f>'18'!$L$76</c:f>
              <c:strCache>
                <c:ptCount val="1"/>
                <c:pt idx="0">
                  <c:v>MYPE</c:v>
                </c:pt>
              </c:strCache>
            </c:strRef>
          </c:tx>
          <c:spPr>
            <a:solidFill>
              <a:srgbClr val="8FAADC"/>
            </a:solidFill>
            <a:ln>
              <a:noFill/>
            </a:ln>
            <a:effectLst/>
          </c:spPr>
          <c:invertIfNegative val="0"/>
          <c:dLbls>
            <c:spPr>
              <a:noFill/>
              <a:ln>
                <a:noFill/>
              </a:ln>
              <a:effectLst/>
            </c:spPr>
            <c:txPr>
              <a:bodyPr rot="0" spcFirstLastPara="1" vertOverflow="ellipsis" vert="horz" wrap="square" anchor="ctr" anchorCtr="1"/>
              <a:lstStyle/>
              <a:p>
                <a:pPr>
                  <a:defRPr sz="1050" b="1" i="0" u="none" strike="noStrike" kern="1200" baseline="0">
                    <a:solidFill>
                      <a:schemeClr val="tx1"/>
                    </a:solidFill>
                    <a:latin typeface="Calibri Light" panose="020F0302020204030204" pitchFamily="34" charset="0"/>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'18'!$K$77:$K$81</c:f>
              <c:strCache>
                <c:ptCount val="5"/>
                <c:pt idx="0">
                  <c:v>Competencia de empresas informales</c:v>
                </c:pt>
                <c:pt idx="1">
                  <c:v>Demanda limitada</c:v>
                </c:pt>
                <c:pt idx="2">
                  <c:v>Dificultad de financiamiento</c:v>
                </c:pt>
                <c:pt idx="3">
                  <c:v>Excesiva regulación tributaria</c:v>
                </c:pt>
                <c:pt idx="4">
                  <c:v>Falta de información de mercados</c:v>
                </c:pt>
              </c:strCache>
            </c:strRef>
          </c:cat>
          <c:val>
            <c:numRef>
              <c:f>'18'!$L$77:$L$81</c:f>
              <c:numCache>
                <c:formatCode>_-* #,##0.0_-;\-* #,##0.0_-;_-* "-"??_-;_-@_-</c:formatCode>
                <c:ptCount val="5"/>
                <c:pt idx="0">
                  <c:v>51.1</c:v>
                </c:pt>
                <c:pt idx="1">
                  <c:v>45.1</c:v>
                </c:pt>
                <c:pt idx="2">
                  <c:v>36.200000000000003</c:v>
                </c:pt>
                <c:pt idx="3">
                  <c:v>26.9</c:v>
                </c:pt>
                <c:pt idx="4">
                  <c:v>21.7</c:v>
                </c:pt>
              </c:numCache>
            </c:numRef>
          </c:val>
          <c:extLst>
            <c:ext xmlns:c16="http://schemas.microsoft.com/office/drawing/2014/chart" uri="{C3380CC4-5D6E-409C-BE32-E72D297353CC}">
              <c16:uniqueId val="{00000001-B6D3-4532-8838-1B3DC894A3DC}"/>
            </c:ext>
          </c:extLst>
        </c:ser>
        <c:ser>
          <c:idx val="1"/>
          <c:order val="2"/>
          <c:tx>
            <c:strRef>
              <c:f>'18'!$M$76</c:f>
              <c:strCache>
                <c:ptCount val="1"/>
                <c:pt idx="0">
                  <c:v>Mediana y Gran empresa</c:v>
                </c:pt>
              </c:strCache>
            </c:strRef>
          </c:tx>
          <c:spPr>
            <a:solidFill>
              <a:srgbClr val="BDDBF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Calibri Light" panose="020F0302020204030204" pitchFamily="34" charset="0"/>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'18'!$K$77:$K$81</c:f>
              <c:strCache>
                <c:ptCount val="5"/>
                <c:pt idx="0">
                  <c:v>Competencia de empresas informales</c:v>
                </c:pt>
                <c:pt idx="1">
                  <c:v>Demanda limitada</c:v>
                </c:pt>
                <c:pt idx="2">
                  <c:v>Dificultad de financiamiento</c:v>
                </c:pt>
                <c:pt idx="3">
                  <c:v>Excesiva regulación tributaria</c:v>
                </c:pt>
                <c:pt idx="4">
                  <c:v>Falta de información de mercados</c:v>
                </c:pt>
              </c:strCache>
            </c:strRef>
          </c:cat>
          <c:val>
            <c:numRef>
              <c:f>'18'!$M$77:$M$81</c:f>
              <c:numCache>
                <c:formatCode>_-* #,##0.0_-;\-* #,##0.0_-;_-* "-"??_-;_-@_-</c:formatCode>
                <c:ptCount val="5"/>
                <c:pt idx="0">
                  <c:v>27.9</c:v>
                </c:pt>
                <c:pt idx="1">
                  <c:v>31.1</c:v>
                </c:pt>
                <c:pt idx="2">
                  <c:v>22.9</c:v>
                </c:pt>
                <c:pt idx="3">
                  <c:v>21.8</c:v>
                </c:pt>
                <c:pt idx="4">
                  <c:v>15</c:v>
                </c:pt>
              </c:numCache>
            </c:numRef>
          </c:val>
          <c:extLst>
            <c:ext xmlns:c16="http://schemas.microsoft.com/office/drawing/2014/chart" uri="{C3380CC4-5D6E-409C-BE32-E72D297353CC}">
              <c16:uniqueId val="{00000002-B6D3-4532-8838-1B3DC894A3DC}"/>
            </c:ext>
          </c:extLst>
        </c:ser>
        <c:dLbls>
          <c:dLblPos val="outEnd"/>
          <c:showLegendKey val="0"/>
          <c:showVal val="1"/>
          <c:showCatName val="0"/>
          <c:showSerName val="0"/>
          <c:showPercent val="0"/>
          <c:showBubbleSize val="0"/>
        </c:dLbls>
        <c:gapWidth val="182"/>
        <c:axId val="525442464"/>
        <c:axId val="525445728"/>
      </c:barChart>
      <c:catAx>
        <c:axId val="52544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Calibri Light" panose="020F0302020204030204" pitchFamily="34" charset="0"/>
                <a:ea typeface="+mn-ea"/>
                <a:cs typeface="+mn-cs"/>
              </a:defRPr>
            </a:pPr>
            <a:endParaRPr lang="es-PE"/>
          </a:p>
        </c:txPr>
        <c:crossAx val="525445728"/>
        <c:crosses val="autoZero"/>
        <c:auto val="1"/>
        <c:lblAlgn val="ctr"/>
        <c:lblOffset val="100"/>
        <c:noMultiLvlLbl val="0"/>
      </c:catAx>
      <c:valAx>
        <c:axId val="525445728"/>
        <c:scaling>
          <c:orientation val="minMax"/>
        </c:scaling>
        <c:delete val="1"/>
        <c:axPos val="l"/>
        <c:numFmt formatCode="_-* #,##0.0_-;\-* #,##0.0_-;_-* &quot;-&quot;??_-;_-@_-" sourceLinked="1"/>
        <c:majorTickMark val="out"/>
        <c:minorTickMark val="none"/>
        <c:tickLblPos val="nextTo"/>
        <c:crossAx val="525442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Calibri Light" panose="020F0302020204030204" pitchFamily="34" charset="0"/>
              <a:ea typeface="+mn-ea"/>
              <a:cs typeface="+mn-cs"/>
            </a:defRPr>
          </a:pPr>
          <a:endParaRPr lang="es-PE"/>
        </a:p>
      </c:txPr>
    </c:legend>
    <c:plotVisOnly val="1"/>
    <c:dispBlanksAs val="gap"/>
    <c:showDLblsOverMax val="0"/>
  </c:chart>
  <c:spPr>
    <a:noFill/>
    <a:ln w="9525" cap="flat" cmpd="sng" algn="ctr">
      <a:noFill/>
      <a:round/>
    </a:ln>
    <a:effectLst/>
  </c:spPr>
  <c:txPr>
    <a:bodyPr/>
    <a:lstStyle/>
    <a:p>
      <a:pPr>
        <a:defRPr baseline="0">
          <a:solidFill>
            <a:schemeClr val="tx1"/>
          </a:solidFill>
          <a:latin typeface="Calibri Light" panose="020F0302020204030204" pitchFamily="34" charset="0"/>
        </a:defRPr>
      </a:pPr>
      <a:endParaRPr lang="es-P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385648945684597"/>
          <c:y val="0.14809558544700482"/>
          <c:w val="0.61356249362248727"/>
          <c:h val="0.69577496841748576"/>
        </c:manualLayout>
      </c:layout>
      <c:barChart>
        <c:barDir val="bar"/>
        <c:grouping val="clustered"/>
        <c:varyColors val="0"/>
        <c:ser>
          <c:idx val="1"/>
          <c:order val="0"/>
          <c:tx>
            <c:strRef>
              <c:f>'7'!$K$39:$L$39</c:f>
              <c:strCache>
                <c:ptCount val="1"/>
                <c:pt idx="0">
                  <c:v>2016</c:v>
                </c:pt>
              </c:strCache>
            </c:strRef>
          </c:tx>
          <c:spPr>
            <a:solidFill>
              <a:schemeClr val="accent5"/>
            </a:solidFill>
            <a:ln>
              <a:noFill/>
            </a:ln>
            <a:effectLst/>
          </c:spPr>
          <c:invertIfNegative val="0"/>
          <c:dPt>
            <c:idx val="1"/>
            <c:invertIfNegative val="0"/>
            <c:bubble3D val="0"/>
            <c:spPr>
              <a:solidFill>
                <a:schemeClr val="accent5">
                  <a:lumMod val="60000"/>
                  <a:lumOff val="40000"/>
                </a:schemeClr>
              </a:solidFill>
              <a:ln>
                <a:noFill/>
              </a:ln>
              <a:effectLst/>
            </c:spPr>
            <c:extLst>
              <c:ext xmlns:c16="http://schemas.microsoft.com/office/drawing/2014/chart" uri="{C3380CC4-5D6E-409C-BE32-E72D297353CC}">
                <c16:uniqueId val="{00000002-3C02-4326-9AD0-58ED139F0ECC}"/>
              </c:ext>
            </c:extLst>
          </c:dPt>
          <c:dPt>
            <c:idx val="2"/>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03-3C02-4326-9AD0-58ED139F0ECC}"/>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j-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('7'!$H$43,'7'!$H$42,'7'!$H$41)</c:f>
              <c:strCache>
                <c:ptCount val="3"/>
                <c:pt idx="0">
                  <c:v>Nacional</c:v>
                </c:pt>
                <c:pt idx="1">
                  <c:v>MYPE</c:v>
                </c:pt>
                <c:pt idx="2">
                  <c:v>Mediana y gran empresa</c:v>
                </c:pt>
              </c:strCache>
            </c:strRef>
          </c:cat>
          <c:val>
            <c:numRef>
              <c:f>('7'!$L$43,'7'!$L$42,'7'!$L$41)</c:f>
              <c:numCache>
                <c:formatCode>0.0</c:formatCode>
                <c:ptCount val="3"/>
                <c:pt idx="0">
                  <c:v>78.285569355992635</c:v>
                </c:pt>
                <c:pt idx="1">
                  <c:v>79.346020790926332</c:v>
                </c:pt>
                <c:pt idx="2">
                  <c:v>59.807594304541709</c:v>
                </c:pt>
              </c:numCache>
            </c:numRef>
          </c:val>
          <c:extLst>
            <c:ext xmlns:c16="http://schemas.microsoft.com/office/drawing/2014/chart" uri="{C3380CC4-5D6E-409C-BE32-E72D297353CC}">
              <c16:uniqueId val="{00000001-3C02-4326-9AD0-58ED139F0ECC}"/>
            </c:ext>
          </c:extLst>
        </c:ser>
        <c:dLbls>
          <c:showLegendKey val="0"/>
          <c:showVal val="0"/>
          <c:showCatName val="0"/>
          <c:showSerName val="0"/>
          <c:showPercent val="0"/>
          <c:showBubbleSize val="0"/>
        </c:dLbls>
        <c:gapWidth val="219"/>
        <c:axId val="273791968"/>
        <c:axId val="273789792"/>
      </c:barChart>
      <c:catAx>
        <c:axId val="273791968"/>
        <c:scaling>
          <c:orientation val="minMax"/>
        </c:scaling>
        <c:delete val="0"/>
        <c:axPos val="l"/>
        <c:numFmt formatCode="General" sourceLinked="1"/>
        <c:majorTickMark val="none"/>
        <c:minorTickMark val="none"/>
        <c:tickLblPos val="nextTo"/>
        <c:spPr>
          <a:noFill/>
          <a:ln w="6350" cap="flat" cmpd="sng" algn="ctr">
            <a:solidFill>
              <a:schemeClr val="tx1">
                <a:lumMod val="50000"/>
                <a:lumOff val="50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PE"/>
          </a:p>
        </c:txPr>
        <c:crossAx val="273789792"/>
        <c:crosses val="autoZero"/>
        <c:auto val="1"/>
        <c:lblAlgn val="ctr"/>
        <c:lblOffset val="100"/>
        <c:noMultiLvlLbl val="0"/>
      </c:catAx>
      <c:valAx>
        <c:axId val="273789792"/>
        <c:scaling>
          <c:orientation val="minMax"/>
        </c:scaling>
        <c:delete val="1"/>
        <c:axPos val="b"/>
        <c:numFmt formatCode="0.0" sourceLinked="1"/>
        <c:majorTickMark val="none"/>
        <c:minorTickMark val="none"/>
        <c:tickLblPos val="nextTo"/>
        <c:crossAx val="2737919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1"/>
          <c:order val="0"/>
          <c:spPr>
            <a:solidFill>
              <a:schemeClr val="bg1"/>
            </a:solidFill>
          </c:spPr>
          <c:invertIfNegative val="0"/>
          <c:dPt>
            <c:idx val="3"/>
            <c:invertIfNegative val="0"/>
            <c:bubble3D val="0"/>
            <c:spPr>
              <a:solidFill>
                <a:schemeClr val="accent1"/>
              </a:solidFill>
              <a:ln>
                <a:solidFill>
                  <a:schemeClr val="accent1"/>
                </a:solidFill>
              </a:ln>
            </c:spPr>
            <c:extLst>
              <c:ext xmlns:c16="http://schemas.microsoft.com/office/drawing/2014/chart" uri="{C3380CC4-5D6E-409C-BE32-E72D297353CC}">
                <c16:uniqueId val="{00000000-AD0C-4D10-8740-DBA651FDBBBE}"/>
              </c:ext>
            </c:extLst>
          </c:dPt>
          <c:dLbls>
            <c:dLbl>
              <c:idx val="3"/>
              <c:spPr>
                <a:solidFill>
                  <a:schemeClr val="bg1"/>
                </a:solidFill>
              </c:spPr>
              <c:txPr>
                <a:bodyPr/>
                <a:lstStyle/>
                <a:p>
                  <a:pPr>
                    <a:defRPr b="1"/>
                  </a:pPr>
                  <a:endParaRPr lang="es-P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D0C-4D10-8740-DBA651FDBBB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costos!$D$8:$D$12</c:f>
              <c:strCache>
                <c:ptCount val="5"/>
                <c:pt idx="0">
                  <c:v>Ingresos 4ta y 5ta</c:v>
                </c:pt>
                <c:pt idx="1">
                  <c:v>Costo 1: &lt;7UIT</c:v>
                </c:pt>
                <c:pt idx="2">
                  <c:v>Costo 2: &gt;7UIT</c:v>
                </c:pt>
                <c:pt idx="3">
                  <c:v>Renta neta</c:v>
                </c:pt>
                <c:pt idx="4">
                  <c:v>Recaudación IR</c:v>
                </c:pt>
              </c:strCache>
            </c:strRef>
          </c:cat>
          <c:val>
            <c:numRef>
              <c:f>costos!$F$8:$F$12</c:f>
              <c:numCache>
                <c:formatCode>_ * #,##0_ ;_ * \-#,##0_ ;_ * "-"??_ ;_ @_ </c:formatCode>
                <c:ptCount val="5"/>
                <c:pt idx="1">
                  <c:v>108582.06131964002</c:v>
                </c:pt>
                <c:pt idx="2">
                  <c:v>63452.815043119961</c:v>
                </c:pt>
                <c:pt idx="3">
                  <c:v>63452.815043119961</c:v>
                </c:pt>
              </c:numCache>
            </c:numRef>
          </c:val>
          <c:extLst>
            <c:ext xmlns:c16="http://schemas.microsoft.com/office/drawing/2014/chart" uri="{C3380CC4-5D6E-409C-BE32-E72D297353CC}">
              <c16:uniqueId val="{00000001-AD0C-4D10-8740-DBA651FDBBBE}"/>
            </c:ext>
          </c:extLst>
        </c:ser>
        <c:ser>
          <c:idx val="0"/>
          <c:order val="1"/>
          <c:invertIfNegative val="0"/>
          <c:dPt>
            <c:idx val="1"/>
            <c:invertIfNegative val="0"/>
            <c:bubble3D val="0"/>
            <c:spPr>
              <a:solidFill>
                <a:srgbClr val="C00000"/>
              </a:solidFill>
            </c:spPr>
            <c:extLst>
              <c:ext xmlns:c16="http://schemas.microsoft.com/office/drawing/2014/chart" uri="{C3380CC4-5D6E-409C-BE32-E72D297353CC}">
                <c16:uniqueId val="{00000002-AD0C-4D10-8740-DBA651FDBBBE}"/>
              </c:ext>
            </c:extLst>
          </c:dPt>
          <c:dPt>
            <c:idx val="2"/>
            <c:invertIfNegative val="0"/>
            <c:bubble3D val="0"/>
            <c:spPr>
              <a:solidFill>
                <a:srgbClr val="C00000"/>
              </a:solidFill>
            </c:spPr>
            <c:extLst>
              <c:ext xmlns:c16="http://schemas.microsoft.com/office/drawing/2014/chart" uri="{C3380CC4-5D6E-409C-BE32-E72D297353CC}">
                <c16:uniqueId val="{00000003-AD0C-4D10-8740-DBA651FDBBBE}"/>
              </c:ext>
            </c:extLst>
          </c:dPt>
          <c:dPt>
            <c:idx val="3"/>
            <c:invertIfNegative val="0"/>
            <c:bubble3D val="0"/>
            <c:spPr>
              <a:solidFill>
                <a:schemeClr val="bg1"/>
              </a:solidFill>
            </c:spPr>
            <c:extLst>
              <c:ext xmlns:c16="http://schemas.microsoft.com/office/drawing/2014/chart" uri="{C3380CC4-5D6E-409C-BE32-E72D297353CC}">
                <c16:uniqueId val="{00000004-AD0C-4D10-8740-DBA651FDBBBE}"/>
              </c:ext>
            </c:extLst>
          </c:dPt>
          <c:dLbls>
            <c:dLbl>
              <c:idx val="3"/>
              <c:delete val="1"/>
              <c:extLst>
                <c:ext xmlns:c15="http://schemas.microsoft.com/office/drawing/2012/chart" uri="{CE6537A1-D6FC-4f65-9D91-7224C49458BB}"/>
                <c:ext xmlns:c16="http://schemas.microsoft.com/office/drawing/2014/chart" uri="{C3380CC4-5D6E-409C-BE32-E72D297353CC}">
                  <c16:uniqueId val="{00000004-AD0C-4D10-8740-DBA651FDBBBE}"/>
                </c:ext>
              </c:extLst>
            </c:dLbl>
            <c:dLbl>
              <c:idx val="4"/>
              <c:spPr>
                <a:noFill/>
              </c:spPr>
              <c:txPr>
                <a:bodyPr/>
                <a:lstStyle/>
                <a:p>
                  <a:pPr>
                    <a:defRPr sz="1050" b="1">
                      <a:solidFill>
                        <a:schemeClr val="tx1"/>
                      </a:solidFill>
                    </a:defRPr>
                  </a:pPr>
                  <a:endParaRPr lang="es-PE"/>
                </a:p>
              </c:txPr>
              <c:dLblPos val="ctr"/>
              <c:showLegendKey val="0"/>
              <c:showVal val="1"/>
              <c:showCatName val="0"/>
              <c:showSerName val="0"/>
              <c:showPercent val="0"/>
              <c:showBubbleSize val="0"/>
              <c:extLst>
                <c:ext xmlns:c16="http://schemas.microsoft.com/office/drawing/2014/chart" uri="{C3380CC4-5D6E-409C-BE32-E72D297353CC}">
                  <c16:uniqueId val="{00000005-AD0C-4D10-8740-DBA651FDBBBE}"/>
                </c:ext>
              </c:extLst>
            </c:dLbl>
            <c:spPr>
              <a:solidFill>
                <a:schemeClr val="bg1"/>
              </a:solidFill>
            </c:spPr>
            <c:txPr>
              <a:bodyPr/>
              <a:lstStyle/>
              <a:p>
                <a:pPr>
                  <a:defRPr sz="1050" b="1">
                    <a:solidFill>
                      <a:schemeClr val="tx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costos!$D$8:$D$12</c:f>
              <c:strCache>
                <c:ptCount val="5"/>
                <c:pt idx="0">
                  <c:v>Ingresos 4ta y 5ta</c:v>
                </c:pt>
                <c:pt idx="1">
                  <c:v>Costo 1: &lt;7UIT</c:v>
                </c:pt>
                <c:pt idx="2">
                  <c:v>Costo 2: &gt;7UIT</c:v>
                </c:pt>
                <c:pt idx="3">
                  <c:v>Renta neta</c:v>
                </c:pt>
                <c:pt idx="4">
                  <c:v>Recaudación IR</c:v>
                </c:pt>
              </c:strCache>
            </c:strRef>
          </c:cat>
          <c:val>
            <c:numRef>
              <c:f>costos!$E$8:$E$12</c:f>
              <c:numCache>
                <c:formatCode>_ * #,##0_ ;_ * \-#,##0_ ;_ * "-"??_ ;_ @_ </c:formatCode>
                <c:ptCount val="5"/>
                <c:pt idx="0">
                  <c:v>167025.23578512119</c:v>
                </c:pt>
                <c:pt idx="1">
                  <c:v>58443.174465481177</c:v>
                </c:pt>
                <c:pt idx="2">
                  <c:v>45129.246276520062</c:v>
                </c:pt>
                <c:pt idx="3">
                  <c:v>63452.815043119961</c:v>
                </c:pt>
                <c:pt idx="4">
                  <c:v>9867.9729842594297</c:v>
                </c:pt>
              </c:numCache>
            </c:numRef>
          </c:val>
          <c:extLst>
            <c:ext xmlns:c16="http://schemas.microsoft.com/office/drawing/2014/chart" uri="{C3380CC4-5D6E-409C-BE32-E72D297353CC}">
              <c16:uniqueId val="{00000006-AD0C-4D10-8740-DBA651FDBBBE}"/>
            </c:ext>
          </c:extLst>
        </c:ser>
        <c:dLbls>
          <c:showLegendKey val="0"/>
          <c:showVal val="0"/>
          <c:showCatName val="0"/>
          <c:showSerName val="0"/>
          <c:showPercent val="0"/>
          <c:showBubbleSize val="0"/>
        </c:dLbls>
        <c:gapWidth val="59"/>
        <c:overlap val="100"/>
        <c:axId val="122286848"/>
        <c:axId val="122288384"/>
      </c:barChart>
      <c:catAx>
        <c:axId val="122286848"/>
        <c:scaling>
          <c:orientation val="minMax"/>
        </c:scaling>
        <c:delete val="0"/>
        <c:axPos val="b"/>
        <c:numFmt formatCode="General" sourceLinked="0"/>
        <c:majorTickMark val="out"/>
        <c:minorTickMark val="none"/>
        <c:tickLblPos val="nextTo"/>
        <c:crossAx val="122288384"/>
        <c:crosses val="autoZero"/>
        <c:auto val="1"/>
        <c:lblAlgn val="ctr"/>
        <c:lblOffset val="100"/>
        <c:noMultiLvlLbl val="0"/>
      </c:catAx>
      <c:valAx>
        <c:axId val="122288384"/>
        <c:scaling>
          <c:orientation val="minMax"/>
          <c:max val="170000"/>
          <c:min val="0"/>
        </c:scaling>
        <c:delete val="0"/>
        <c:axPos val="l"/>
        <c:numFmt formatCode="#,##0" sourceLinked="0"/>
        <c:majorTickMark val="out"/>
        <c:minorTickMark val="none"/>
        <c:tickLblPos val="nextTo"/>
        <c:crossAx val="122286848"/>
        <c:crosses val="autoZero"/>
        <c:crossBetween val="between"/>
      </c:valAx>
      <c:spPr>
        <a:noFill/>
        <a:ln w="25400">
          <a:noFill/>
        </a:ln>
      </c:spPr>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3209999912801647"/>
          <c:y val="4.8726467331118586E-2"/>
          <c:w val="0.61917353354086646"/>
          <c:h val="0.80472685100409058"/>
        </c:manualLayout>
      </c:layout>
      <c:barChart>
        <c:barDir val="col"/>
        <c:grouping val="stacked"/>
        <c:varyColors val="0"/>
        <c:ser>
          <c:idx val="1"/>
          <c:order val="0"/>
          <c:tx>
            <c:strRef>
              <c:f>costos!$D$14</c:f>
              <c:strCache>
                <c:ptCount val="1"/>
                <c:pt idx="0">
                  <c:v>5ta</c:v>
                </c:pt>
              </c:strCache>
            </c:strRef>
          </c:tx>
          <c:spPr>
            <a:solidFill>
              <a:schemeClr val="bg1">
                <a:lumMod val="50000"/>
              </a:schemeClr>
            </a:solidFill>
          </c:spPr>
          <c:invertIfNegative val="0"/>
          <c:dLbls>
            <c:spPr>
              <a:noFill/>
              <a:ln>
                <a:noFill/>
              </a:ln>
              <a:effectLst/>
            </c:spPr>
            <c:txPr>
              <a:bodyPr/>
              <a:lstStyle/>
              <a:p>
                <a:pPr>
                  <a:defRPr sz="1050" b="1">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costos!$E$14</c:f>
              <c:numCache>
                <c:formatCode>_ * #,##0_ ;_ * \-#,##0_ ;_ * "-"??_ ;_ @_ </c:formatCode>
                <c:ptCount val="1"/>
                <c:pt idx="0">
                  <c:v>8373.331784540509</c:v>
                </c:pt>
              </c:numCache>
            </c:numRef>
          </c:val>
          <c:extLst>
            <c:ext xmlns:c16="http://schemas.microsoft.com/office/drawing/2014/chart" uri="{C3380CC4-5D6E-409C-BE32-E72D297353CC}">
              <c16:uniqueId val="{00000000-A840-444B-BD01-F60687341C10}"/>
            </c:ext>
          </c:extLst>
        </c:ser>
        <c:ser>
          <c:idx val="0"/>
          <c:order val="1"/>
          <c:tx>
            <c:strRef>
              <c:f>costos!$D$13</c:f>
              <c:strCache>
                <c:ptCount val="1"/>
                <c:pt idx="0">
                  <c:v>4ta</c:v>
                </c:pt>
              </c:strCache>
            </c:strRef>
          </c:tx>
          <c:spPr>
            <a:solidFill>
              <a:schemeClr val="accent1">
                <a:lumMod val="50000"/>
              </a:schemeClr>
            </a:solidFill>
          </c:spPr>
          <c:invertIfNegative val="0"/>
          <c:dLbls>
            <c:spPr>
              <a:noFill/>
              <a:ln>
                <a:noFill/>
              </a:ln>
              <a:effectLst/>
            </c:spPr>
            <c:txPr>
              <a:bodyPr/>
              <a:lstStyle/>
              <a:p>
                <a:pPr>
                  <a:defRPr sz="1050" b="1">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costos!$E$13</c:f>
              <c:numCache>
                <c:formatCode>_ * #,##0_ ;_ * \-#,##0_ ;_ * "-"??_ ;_ @_ </c:formatCode>
                <c:ptCount val="1"/>
                <c:pt idx="0">
                  <c:v>884.38583046167923</c:v>
                </c:pt>
              </c:numCache>
            </c:numRef>
          </c:val>
          <c:extLst>
            <c:ext xmlns:c16="http://schemas.microsoft.com/office/drawing/2014/chart" uri="{C3380CC4-5D6E-409C-BE32-E72D297353CC}">
              <c16:uniqueId val="{00000001-A840-444B-BD01-F60687341C10}"/>
            </c:ext>
          </c:extLst>
        </c:ser>
        <c:ser>
          <c:idx val="2"/>
          <c:order val="2"/>
          <c:tx>
            <c:strRef>
              <c:f>costos!$D$15</c:f>
              <c:strCache>
                <c:ptCount val="1"/>
                <c:pt idx="0">
                  <c:v>Regularización</c:v>
                </c:pt>
              </c:strCache>
            </c:strRef>
          </c:tx>
          <c:spPr>
            <a:solidFill>
              <a:schemeClr val="accent6">
                <a:lumMod val="50000"/>
              </a:schemeClr>
            </a:solidFill>
          </c:spPr>
          <c:invertIfNegative val="0"/>
          <c:dLbls>
            <c:spPr>
              <a:noFill/>
              <a:ln>
                <a:noFill/>
              </a:ln>
              <a:effectLst/>
            </c:spPr>
            <c:txPr>
              <a:bodyPr/>
              <a:lstStyle/>
              <a:p>
                <a:pPr>
                  <a:defRPr sz="1050" b="1">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costos!$E$15</c:f>
              <c:numCache>
                <c:formatCode>_ * #,##0_ ;_ * \-#,##0_ ;_ * "-"??_ ;_ @_ </c:formatCode>
                <c:ptCount val="1"/>
                <c:pt idx="0">
                  <c:v>610.25536925725123</c:v>
                </c:pt>
              </c:numCache>
            </c:numRef>
          </c:val>
          <c:extLst>
            <c:ext xmlns:c16="http://schemas.microsoft.com/office/drawing/2014/chart" uri="{C3380CC4-5D6E-409C-BE32-E72D297353CC}">
              <c16:uniqueId val="{00000002-A840-444B-BD01-F60687341C10}"/>
            </c:ext>
          </c:extLst>
        </c:ser>
        <c:dLbls>
          <c:showLegendKey val="0"/>
          <c:showVal val="1"/>
          <c:showCatName val="0"/>
          <c:showSerName val="0"/>
          <c:showPercent val="0"/>
          <c:showBubbleSize val="0"/>
        </c:dLbls>
        <c:gapWidth val="328"/>
        <c:overlap val="100"/>
        <c:axId val="145453056"/>
        <c:axId val="145454592"/>
      </c:barChart>
      <c:catAx>
        <c:axId val="145453056"/>
        <c:scaling>
          <c:orientation val="minMax"/>
        </c:scaling>
        <c:delete val="1"/>
        <c:axPos val="b"/>
        <c:majorTickMark val="out"/>
        <c:minorTickMark val="none"/>
        <c:tickLblPos val="nextTo"/>
        <c:crossAx val="145454592"/>
        <c:crosses val="autoZero"/>
        <c:auto val="1"/>
        <c:lblAlgn val="ctr"/>
        <c:lblOffset val="100"/>
        <c:noMultiLvlLbl val="0"/>
      </c:catAx>
      <c:valAx>
        <c:axId val="145454592"/>
        <c:scaling>
          <c:orientation val="minMax"/>
          <c:max val="10000"/>
          <c:min val="0"/>
        </c:scaling>
        <c:delete val="0"/>
        <c:axPos val="l"/>
        <c:majorGridlines/>
        <c:numFmt formatCode="_ * #,##0_ ;_ * \-#,##0_ ;_ * &quot;-&quot;??_ ;_ @_ " sourceLinked="1"/>
        <c:majorTickMark val="out"/>
        <c:minorTickMark val="none"/>
        <c:tickLblPos val="nextTo"/>
        <c:txPr>
          <a:bodyPr/>
          <a:lstStyle/>
          <a:p>
            <a:pPr>
              <a:defRPr sz="900"/>
            </a:pPr>
            <a:endParaRPr lang="es-PE"/>
          </a:p>
        </c:txPr>
        <c:crossAx val="145453056"/>
        <c:crosses val="autoZero"/>
        <c:crossBetween val="between"/>
      </c:valAx>
    </c:plotArea>
    <c:legend>
      <c:legendPos val="b"/>
      <c:layout>
        <c:manualLayout>
          <c:xMode val="edge"/>
          <c:yMode val="edge"/>
          <c:x val="0.34478806428266318"/>
          <c:y val="0.89332042796975952"/>
          <c:w val="0.62936074851108725"/>
          <c:h val="8.010149894053957E-2"/>
        </c:manualLayout>
      </c:layout>
      <c:overlay val="0"/>
    </c:legend>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Hoja1!$B$1</c:f>
              <c:strCache>
                <c:ptCount val="1"/>
                <c:pt idx="0">
                  <c:v>Laboral</c:v>
                </c:pt>
              </c:strCache>
            </c:strRef>
          </c:tx>
          <c:invertIfNegative val="0"/>
          <c:dLbls>
            <c:spPr>
              <a:noFill/>
              <a:ln>
                <a:noFill/>
              </a:ln>
              <a:effectLst/>
            </c:spPr>
            <c:txPr>
              <a:bodyPr/>
              <a:lstStyle/>
              <a:p>
                <a:pPr>
                  <a:defRPr sz="1200"/>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Categoría 1</c:v>
                </c:pt>
              </c:strCache>
            </c:strRef>
          </c:cat>
          <c:val>
            <c:numRef>
              <c:f>Hoja1!$B$2</c:f>
              <c:numCache>
                <c:formatCode>General</c:formatCode>
                <c:ptCount val="1"/>
                <c:pt idx="0">
                  <c:v>27</c:v>
                </c:pt>
              </c:numCache>
            </c:numRef>
          </c:val>
          <c:extLst>
            <c:ext xmlns:c16="http://schemas.microsoft.com/office/drawing/2014/chart" uri="{C3380CC4-5D6E-409C-BE32-E72D297353CC}">
              <c16:uniqueId val="{00000000-2707-461B-B09C-045D1006BEB4}"/>
            </c:ext>
          </c:extLst>
        </c:ser>
        <c:ser>
          <c:idx val="1"/>
          <c:order val="1"/>
          <c:tx>
            <c:strRef>
              <c:f>Hoja1!$C$1</c:f>
              <c:strCache>
                <c:ptCount val="1"/>
                <c:pt idx="0">
                  <c:v>Bancaria</c:v>
                </c:pt>
              </c:strCache>
            </c:strRef>
          </c:tx>
          <c:invertIfNegative val="0"/>
          <c:dLbls>
            <c:spPr>
              <a:noFill/>
              <a:ln>
                <a:noFill/>
              </a:ln>
              <a:effectLst/>
            </c:spPr>
            <c:txPr>
              <a:bodyPr/>
              <a:lstStyle/>
              <a:p>
                <a:pPr>
                  <a:defRPr sz="1200"/>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Categoría 1</c:v>
                </c:pt>
              </c:strCache>
            </c:strRef>
          </c:cat>
          <c:val>
            <c:numRef>
              <c:f>Hoja1!$C$2</c:f>
              <c:numCache>
                <c:formatCode>General</c:formatCode>
                <c:ptCount val="1"/>
                <c:pt idx="0">
                  <c:v>36</c:v>
                </c:pt>
              </c:numCache>
            </c:numRef>
          </c:val>
          <c:extLst>
            <c:ext xmlns:c16="http://schemas.microsoft.com/office/drawing/2014/chart" uri="{C3380CC4-5D6E-409C-BE32-E72D297353CC}">
              <c16:uniqueId val="{00000001-2707-461B-B09C-045D1006BEB4}"/>
            </c:ext>
          </c:extLst>
        </c:ser>
        <c:ser>
          <c:idx val="2"/>
          <c:order val="2"/>
          <c:tx>
            <c:strRef>
              <c:f>Hoja1!$D$1</c:f>
              <c:strCache>
                <c:ptCount val="1"/>
                <c:pt idx="0">
                  <c:v>Tributaria</c:v>
                </c:pt>
              </c:strCache>
            </c:strRef>
          </c:tx>
          <c:invertIfNegative val="0"/>
          <c:dLbls>
            <c:spPr>
              <a:noFill/>
              <a:ln>
                <a:noFill/>
              </a:ln>
              <a:effectLst/>
            </c:spPr>
            <c:txPr>
              <a:bodyPr/>
              <a:lstStyle/>
              <a:p>
                <a:pPr>
                  <a:defRPr sz="1200"/>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Categoría 1</c:v>
                </c:pt>
              </c:strCache>
            </c:strRef>
          </c:cat>
          <c:val>
            <c:numRef>
              <c:f>Hoja1!$D$2</c:f>
              <c:numCache>
                <c:formatCode>General</c:formatCode>
                <c:ptCount val="1"/>
                <c:pt idx="0">
                  <c:v>64</c:v>
                </c:pt>
              </c:numCache>
            </c:numRef>
          </c:val>
          <c:extLst>
            <c:ext xmlns:c16="http://schemas.microsoft.com/office/drawing/2014/chart" uri="{C3380CC4-5D6E-409C-BE32-E72D297353CC}">
              <c16:uniqueId val="{00000002-2707-461B-B09C-045D1006BEB4}"/>
            </c:ext>
          </c:extLst>
        </c:ser>
        <c:dLbls>
          <c:showLegendKey val="0"/>
          <c:showVal val="1"/>
          <c:showCatName val="0"/>
          <c:showSerName val="0"/>
          <c:showPercent val="0"/>
          <c:showBubbleSize val="0"/>
        </c:dLbls>
        <c:gapWidth val="150"/>
        <c:axId val="152218240"/>
        <c:axId val="152228224"/>
      </c:barChart>
      <c:catAx>
        <c:axId val="152218240"/>
        <c:scaling>
          <c:orientation val="minMax"/>
        </c:scaling>
        <c:delete val="1"/>
        <c:axPos val="b"/>
        <c:numFmt formatCode="General" sourceLinked="0"/>
        <c:majorTickMark val="out"/>
        <c:minorTickMark val="none"/>
        <c:tickLblPos val="nextTo"/>
        <c:crossAx val="152228224"/>
        <c:crosses val="autoZero"/>
        <c:auto val="1"/>
        <c:lblAlgn val="ctr"/>
        <c:lblOffset val="100"/>
        <c:noMultiLvlLbl val="0"/>
      </c:catAx>
      <c:valAx>
        <c:axId val="152228224"/>
        <c:scaling>
          <c:orientation val="minMax"/>
        </c:scaling>
        <c:delete val="1"/>
        <c:axPos val="l"/>
        <c:numFmt formatCode="General" sourceLinked="1"/>
        <c:majorTickMark val="out"/>
        <c:minorTickMark val="none"/>
        <c:tickLblPos val="nextTo"/>
        <c:crossAx val="152218240"/>
        <c:crosses val="autoZero"/>
        <c:crossBetween val="between"/>
      </c:valAx>
    </c:plotArea>
    <c:legend>
      <c:legendPos val="b"/>
      <c:overlay val="0"/>
      <c:txPr>
        <a:bodyPr/>
        <a:lstStyle/>
        <a:p>
          <a:pPr>
            <a:defRPr sz="1050"/>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931715077669719E-2"/>
          <c:y val="6.1594114359452584E-2"/>
          <c:w val="0.88912731171853687"/>
          <c:h val="0.6292150508561154"/>
        </c:manualLayout>
      </c:layout>
      <c:barChart>
        <c:barDir val="col"/>
        <c:grouping val="stacked"/>
        <c:varyColors val="0"/>
        <c:ser>
          <c:idx val="0"/>
          <c:order val="0"/>
          <c:tx>
            <c:strRef>
              <c:f>Hoja1!$B$1</c:f>
              <c:strCache>
                <c:ptCount val="1"/>
                <c:pt idx="0">
                  <c:v>No sustentada (UIT)</c:v>
                </c:pt>
              </c:strCache>
            </c:strRef>
          </c:tx>
          <c:spPr>
            <a:solidFill>
              <a:srgbClr val="C00000"/>
            </a:solidFill>
            <a:ln>
              <a:noFill/>
            </a:ln>
            <a:effectLst/>
          </c:spPr>
          <c:invertIfNegative val="0"/>
          <c:dPt>
            <c:idx val="0"/>
            <c:invertIfNegative val="0"/>
            <c:bubble3D val="0"/>
            <c:spPr>
              <a:solidFill>
                <a:srgbClr val="C00000"/>
              </a:solidFill>
              <a:ln>
                <a:solidFill>
                  <a:srgbClr val="C00000"/>
                </a:solidFill>
              </a:ln>
              <a:effectLst/>
            </c:spPr>
            <c:extLst>
              <c:ext xmlns:c16="http://schemas.microsoft.com/office/drawing/2014/chart" uri="{C3380CC4-5D6E-409C-BE32-E72D297353CC}">
                <c16:uniqueId val="{00000003-3F6C-4A8C-8F21-A0B450952B37}"/>
              </c:ext>
            </c:extLst>
          </c:dPt>
          <c:dPt>
            <c:idx val="1"/>
            <c:invertIfNegative val="0"/>
            <c:bubble3D val="0"/>
            <c:spPr>
              <a:solidFill>
                <a:srgbClr val="C00000"/>
              </a:solidFill>
              <a:ln>
                <a:solidFill>
                  <a:srgbClr val="C00000"/>
                </a:solidFill>
              </a:ln>
              <a:effectLst/>
            </c:spPr>
            <c:extLst>
              <c:ext xmlns:c16="http://schemas.microsoft.com/office/drawing/2014/chart" uri="{C3380CC4-5D6E-409C-BE32-E72D297353CC}">
                <c16:uniqueId val="{00000004-3F6C-4A8C-8F21-A0B450952B37}"/>
              </c:ext>
            </c:extLst>
          </c:dPt>
          <c:dPt>
            <c:idx val="2"/>
            <c:invertIfNegative val="0"/>
            <c:bubble3D val="0"/>
            <c:spPr>
              <a:solidFill>
                <a:srgbClr val="C00000"/>
              </a:solidFill>
              <a:ln>
                <a:solidFill>
                  <a:srgbClr val="C00000"/>
                </a:solidFill>
              </a:ln>
              <a:effectLst/>
            </c:spPr>
            <c:extLst>
              <c:ext xmlns:c16="http://schemas.microsoft.com/office/drawing/2014/chart" uri="{C3380CC4-5D6E-409C-BE32-E72D297353CC}">
                <c16:uniqueId val="{00000005-3F6C-4A8C-8F21-A0B450952B37}"/>
              </c:ext>
            </c:extLst>
          </c:dPt>
          <c:dPt>
            <c:idx val="3"/>
            <c:invertIfNegative val="0"/>
            <c:bubble3D val="0"/>
            <c:spPr>
              <a:solidFill>
                <a:srgbClr val="C00000"/>
              </a:solidFill>
              <a:ln>
                <a:solidFill>
                  <a:srgbClr val="C00000"/>
                </a:solidFill>
              </a:ln>
              <a:effectLst/>
            </c:spPr>
            <c:extLst>
              <c:ext xmlns:c16="http://schemas.microsoft.com/office/drawing/2014/chart" uri="{C3380CC4-5D6E-409C-BE32-E72D297353CC}">
                <c16:uniqueId val="{00000006-3F6C-4A8C-8F21-A0B450952B37}"/>
              </c:ext>
            </c:extLst>
          </c:dPt>
          <c:dPt>
            <c:idx val="4"/>
            <c:invertIfNegative val="0"/>
            <c:bubble3D val="0"/>
            <c:spPr>
              <a:solidFill>
                <a:srgbClr val="C00000"/>
              </a:solidFill>
              <a:ln>
                <a:solidFill>
                  <a:srgbClr val="C00000"/>
                </a:solidFill>
              </a:ln>
              <a:effectLst/>
            </c:spPr>
            <c:extLst>
              <c:ext xmlns:c16="http://schemas.microsoft.com/office/drawing/2014/chart" uri="{C3380CC4-5D6E-409C-BE32-E72D297353CC}">
                <c16:uniqueId val="{00000007-3F6C-4A8C-8F21-A0B450952B37}"/>
              </c:ext>
            </c:extLst>
          </c:dPt>
          <c:dPt>
            <c:idx val="5"/>
            <c:invertIfNegative val="0"/>
            <c:bubble3D val="0"/>
            <c:spPr>
              <a:solidFill>
                <a:srgbClr val="C00000"/>
              </a:solidFill>
              <a:ln>
                <a:solidFill>
                  <a:srgbClr val="C00000"/>
                </a:solidFill>
              </a:ln>
              <a:effectLst/>
            </c:spPr>
            <c:extLst>
              <c:ext xmlns:c16="http://schemas.microsoft.com/office/drawing/2014/chart" uri="{C3380CC4-5D6E-409C-BE32-E72D297353CC}">
                <c16:uniqueId val="{00000008-3F6C-4A8C-8F21-A0B450952B37}"/>
              </c:ext>
            </c:extLst>
          </c:dPt>
          <c:dPt>
            <c:idx val="6"/>
            <c:invertIfNegative val="0"/>
            <c:bubble3D val="0"/>
            <c:spPr>
              <a:solidFill>
                <a:srgbClr val="C00000"/>
              </a:solidFill>
              <a:ln>
                <a:solidFill>
                  <a:srgbClr val="C00000"/>
                </a:solidFill>
              </a:ln>
              <a:effectLst/>
            </c:spPr>
            <c:extLst>
              <c:ext xmlns:c16="http://schemas.microsoft.com/office/drawing/2014/chart" uri="{C3380CC4-5D6E-409C-BE32-E72D297353CC}">
                <c16:uniqueId val="{00000009-3F6C-4A8C-8F21-A0B450952B37}"/>
              </c:ext>
            </c:extLst>
          </c:dPt>
          <c:dPt>
            <c:idx val="7"/>
            <c:invertIfNegative val="0"/>
            <c:bubble3D val="0"/>
            <c:spPr>
              <a:solidFill>
                <a:srgbClr val="C00000"/>
              </a:solidFill>
              <a:ln>
                <a:solidFill>
                  <a:srgbClr val="C00000"/>
                </a:solidFill>
              </a:ln>
              <a:effectLst/>
            </c:spPr>
            <c:extLst>
              <c:ext xmlns:c16="http://schemas.microsoft.com/office/drawing/2014/chart" uri="{C3380CC4-5D6E-409C-BE32-E72D297353CC}">
                <c16:uniqueId val="{0000000A-3F6C-4A8C-8F21-A0B450952B3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Hoja1!$B$2:$B$9</c:f>
              <c:numCache>
                <c:formatCode>General</c:formatCode>
                <c:ptCount val="8"/>
                <c:pt idx="0">
                  <c:v>7</c:v>
                </c:pt>
                <c:pt idx="1">
                  <c:v>6</c:v>
                </c:pt>
                <c:pt idx="2">
                  <c:v>5</c:v>
                </c:pt>
                <c:pt idx="3">
                  <c:v>4</c:v>
                </c:pt>
                <c:pt idx="4">
                  <c:v>7</c:v>
                </c:pt>
                <c:pt idx="5">
                  <c:v>5</c:v>
                </c:pt>
                <c:pt idx="6">
                  <c:v>4</c:v>
                </c:pt>
                <c:pt idx="7">
                  <c:v>3</c:v>
                </c:pt>
              </c:numCache>
            </c:numRef>
          </c:val>
          <c:extLst>
            <c:ext xmlns:c16="http://schemas.microsoft.com/office/drawing/2014/chart" uri="{C3380CC4-5D6E-409C-BE32-E72D297353CC}">
              <c16:uniqueId val="{00000000-3F6C-4A8C-8F21-A0B450952B37}"/>
            </c:ext>
          </c:extLst>
        </c:ser>
        <c:ser>
          <c:idx val="1"/>
          <c:order val="1"/>
          <c:tx>
            <c:strRef>
              <c:f>Hoja1!$C$1</c:f>
              <c:strCache>
                <c:ptCount val="1"/>
                <c:pt idx="0">
                  <c:v>Sustentada (UIT)</c:v>
                </c:pt>
              </c:strCache>
            </c:strRef>
          </c:tx>
          <c:spPr>
            <a:solidFill>
              <a:schemeClr val="tx2"/>
            </a:solidFill>
            <a:ln>
              <a:solidFill>
                <a:schemeClr val="tx2"/>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Hoja1!$C$2:$C$9</c:f>
              <c:numCache>
                <c:formatCode>General</c:formatCode>
                <c:ptCount val="8"/>
                <c:pt idx="1">
                  <c:v>2</c:v>
                </c:pt>
                <c:pt idx="2">
                  <c:v>4</c:v>
                </c:pt>
                <c:pt idx="3">
                  <c:v>6</c:v>
                </c:pt>
                <c:pt idx="5">
                  <c:v>3</c:v>
                </c:pt>
                <c:pt idx="6">
                  <c:v>5</c:v>
                </c:pt>
                <c:pt idx="7">
                  <c:v>7</c:v>
                </c:pt>
              </c:numCache>
            </c:numRef>
          </c:val>
          <c:extLst>
            <c:ext xmlns:c16="http://schemas.microsoft.com/office/drawing/2014/chart" uri="{C3380CC4-5D6E-409C-BE32-E72D297353CC}">
              <c16:uniqueId val="{00000001-3F6C-4A8C-8F21-A0B450952B37}"/>
            </c:ext>
          </c:extLst>
        </c:ser>
        <c:dLbls>
          <c:showLegendKey val="0"/>
          <c:showVal val="0"/>
          <c:showCatName val="0"/>
          <c:showSerName val="0"/>
          <c:showPercent val="0"/>
          <c:showBubbleSize val="0"/>
        </c:dLbls>
        <c:gapWidth val="150"/>
        <c:overlap val="100"/>
        <c:axId val="244588888"/>
        <c:axId val="244589544"/>
      </c:barChart>
      <c:catAx>
        <c:axId val="244588888"/>
        <c:scaling>
          <c:orientation val="minMax"/>
        </c:scaling>
        <c:delete val="1"/>
        <c:axPos val="b"/>
        <c:numFmt formatCode="General" sourceLinked="1"/>
        <c:majorTickMark val="none"/>
        <c:minorTickMark val="none"/>
        <c:tickLblPos val="nextTo"/>
        <c:crossAx val="244589544"/>
        <c:crosses val="autoZero"/>
        <c:auto val="1"/>
        <c:lblAlgn val="ctr"/>
        <c:lblOffset val="100"/>
        <c:noMultiLvlLbl val="0"/>
      </c:catAx>
      <c:valAx>
        <c:axId val="244589544"/>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PE"/>
          </a:p>
        </c:txPr>
        <c:crossAx val="244588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1431562724376"/>
          <c:y val="6.4361678851808324E-2"/>
          <c:w val="0.63958933234308313"/>
          <c:h val="0.7509867989224337"/>
        </c:manualLayout>
      </c:layout>
      <c:barChart>
        <c:barDir val="bar"/>
        <c:grouping val="clustered"/>
        <c:varyColors val="0"/>
        <c:ser>
          <c:idx val="0"/>
          <c:order val="0"/>
          <c:tx>
            <c:strRef>
              <c:f>Hoja1!$B$1</c:f>
              <c:strCache>
                <c:ptCount val="1"/>
                <c:pt idx="0">
                  <c:v>RUS</c:v>
                </c:pt>
              </c:strCache>
            </c:strRef>
          </c:tx>
          <c:spPr>
            <a:solidFill>
              <a:srgbClr val="C00000"/>
            </a:solidFill>
            <a:ln w="9525" cap="flat" cmpd="sng" algn="ctr">
              <a:noFill/>
              <a:prstDash val="soli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75000"/>
                        <a:lumOff val="25000"/>
                      </a:schemeClr>
                    </a:solidFill>
                    <a:latin typeface="+mn-lt"/>
                    <a:ea typeface="+mn-ea"/>
                    <a:cs typeface="Arial" panose="020B0604020202020204" pitchFamily="34" charset="0"/>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a:noFill/>
                    </a:ln>
                    <a:effectLst/>
                  </c:spPr>
                </c15:leaderLines>
              </c:ext>
            </c:extLst>
          </c:dLbls>
          <c:cat>
            <c:strRef>
              <c:f>Hoja1!$A$2</c:f>
              <c:strCache>
                <c:ptCount val="1"/>
                <c:pt idx="0">
                  <c:v>Hasta RUS</c:v>
                </c:pt>
              </c:strCache>
            </c:strRef>
          </c:cat>
          <c:val>
            <c:numRef>
              <c:f>Hoja1!$B$2</c:f>
              <c:numCache>
                <c:formatCode>#,##0</c:formatCode>
                <c:ptCount val="1"/>
                <c:pt idx="0">
                  <c:v>853</c:v>
                </c:pt>
              </c:numCache>
            </c:numRef>
          </c:val>
          <c:extLst>
            <c:ext xmlns:c16="http://schemas.microsoft.com/office/drawing/2014/chart" uri="{C3380CC4-5D6E-409C-BE32-E72D297353CC}">
              <c16:uniqueId val="{00000000-9F50-4719-B2D3-09DA0C6BE519}"/>
            </c:ext>
          </c:extLst>
        </c:ser>
        <c:ser>
          <c:idx val="1"/>
          <c:order val="1"/>
          <c:tx>
            <c:strRef>
              <c:f>Hoja1!$C$1</c:f>
              <c:strCache>
                <c:ptCount val="1"/>
                <c:pt idx="0">
                  <c:v>RER</c:v>
                </c:pt>
              </c:strCache>
            </c:strRef>
          </c:tx>
          <c:spPr>
            <a:solidFill>
              <a:schemeClr val="accent4"/>
            </a:solidFill>
            <a:ln w="9525" cap="flat" cmpd="sng" algn="ctr">
              <a:noFill/>
              <a:prstDash val="soli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75000"/>
                        <a:lumOff val="25000"/>
                      </a:schemeClr>
                    </a:solidFill>
                    <a:latin typeface="+mn-lt"/>
                    <a:ea typeface="+mn-ea"/>
                    <a:cs typeface="Arial" panose="020B0604020202020204" pitchFamily="34" charset="0"/>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a:noFill/>
                    </a:ln>
                    <a:effectLst/>
                  </c:spPr>
                </c15:leaderLines>
              </c:ext>
            </c:extLst>
          </c:dLbls>
          <c:cat>
            <c:strRef>
              <c:f>Hoja1!$A$2</c:f>
              <c:strCache>
                <c:ptCount val="1"/>
                <c:pt idx="0">
                  <c:v>Hasta RUS</c:v>
                </c:pt>
              </c:strCache>
            </c:strRef>
          </c:cat>
          <c:val>
            <c:numRef>
              <c:f>Hoja1!$C$2</c:f>
              <c:numCache>
                <c:formatCode>#,##0</c:formatCode>
                <c:ptCount val="1"/>
                <c:pt idx="0">
                  <c:v>900</c:v>
                </c:pt>
              </c:numCache>
            </c:numRef>
          </c:val>
          <c:extLst>
            <c:ext xmlns:c16="http://schemas.microsoft.com/office/drawing/2014/chart" uri="{C3380CC4-5D6E-409C-BE32-E72D297353CC}">
              <c16:uniqueId val="{00000001-9F50-4719-B2D3-09DA0C6BE519}"/>
            </c:ext>
          </c:extLst>
        </c:ser>
        <c:ser>
          <c:idx val="2"/>
          <c:order val="2"/>
          <c:tx>
            <c:strRef>
              <c:f>Hoja1!$D$1</c:f>
              <c:strCache>
                <c:ptCount val="1"/>
                <c:pt idx="0">
                  <c:v>RMT</c:v>
                </c:pt>
              </c:strCache>
            </c:strRef>
          </c:tx>
          <c:spPr>
            <a:solidFill>
              <a:schemeClr val="tx2"/>
            </a:solidFill>
            <a:ln w="9525" cap="flat" cmpd="sng" algn="ctr">
              <a:noFill/>
              <a:prstDash val="soli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75000"/>
                        <a:lumOff val="25000"/>
                      </a:schemeClr>
                    </a:solidFill>
                    <a:latin typeface="+mn-lt"/>
                    <a:ea typeface="+mn-ea"/>
                    <a:cs typeface="Arial" panose="020B0604020202020204" pitchFamily="34" charset="0"/>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a:noFill/>
                    </a:ln>
                    <a:effectLst/>
                  </c:spPr>
                </c15:leaderLines>
              </c:ext>
            </c:extLst>
          </c:dLbls>
          <c:cat>
            <c:strRef>
              <c:f>Hoja1!$A$2</c:f>
              <c:strCache>
                <c:ptCount val="1"/>
                <c:pt idx="0">
                  <c:v>Hasta RUS</c:v>
                </c:pt>
              </c:strCache>
            </c:strRef>
          </c:cat>
          <c:val>
            <c:numRef>
              <c:f>Hoja1!$D$2</c:f>
              <c:numCache>
                <c:formatCode>#,##0</c:formatCode>
                <c:ptCount val="1"/>
                <c:pt idx="0">
                  <c:v>1014</c:v>
                </c:pt>
              </c:numCache>
            </c:numRef>
          </c:val>
          <c:extLst>
            <c:ext xmlns:c16="http://schemas.microsoft.com/office/drawing/2014/chart" uri="{C3380CC4-5D6E-409C-BE32-E72D297353CC}">
              <c16:uniqueId val="{00000002-9F50-4719-B2D3-09DA0C6BE519}"/>
            </c:ext>
          </c:extLst>
        </c:ser>
        <c:ser>
          <c:idx val="3"/>
          <c:order val="3"/>
          <c:tx>
            <c:strRef>
              <c:f>Hoja1!$E$1</c:f>
              <c:strCache>
                <c:ptCount val="1"/>
                <c:pt idx="0">
                  <c:v>RG</c:v>
                </c:pt>
              </c:strCache>
            </c:strRef>
          </c:tx>
          <c:spPr>
            <a:solidFill>
              <a:schemeClr val="bg1">
                <a:lumMod val="50000"/>
              </a:schemeClr>
            </a:solidFill>
            <a:ln w="9525" cap="flat" cmpd="sng" algn="ctr">
              <a:noFill/>
              <a:prstDash val="solid"/>
            </a:ln>
            <a:effectLst>
              <a:outerShdw blurRad="40000" dist="20000" dir="5400000" rotWithShape="0">
                <a:srgbClr val="000000">
                  <a:alpha val="38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75000"/>
                        <a:lumOff val="25000"/>
                      </a:schemeClr>
                    </a:solidFill>
                    <a:latin typeface="+mn-lt"/>
                    <a:ea typeface="+mn-ea"/>
                    <a:cs typeface="Arial" panose="020B0604020202020204" pitchFamily="34" charset="0"/>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a:noFill/>
                    </a:ln>
                    <a:effectLst/>
                  </c:spPr>
                </c15:leaderLines>
              </c:ext>
            </c:extLst>
          </c:dLbls>
          <c:cat>
            <c:strRef>
              <c:f>Hoja1!$A$2</c:f>
              <c:strCache>
                <c:ptCount val="1"/>
                <c:pt idx="0">
                  <c:v>Hasta RUS</c:v>
                </c:pt>
              </c:strCache>
            </c:strRef>
          </c:cat>
          <c:val>
            <c:numRef>
              <c:f>Hoja1!$E$2</c:f>
              <c:numCache>
                <c:formatCode>#,##0</c:formatCode>
                <c:ptCount val="1"/>
                <c:pt idx="0">
                  <c:v>1187</c:v>
                </c:pt>
              </c:numCache>
            </c:numRef>
          </c:val>
          <c:extLst>
            <c:ext xmlns:c16="http://schemas.microsoft.com/office/drawing/2014/chart" uri="{C3380CC4-5D6E-409C-BE32-E72D297353CC}">
              <c16:uniqueId val="{00000003-9F50-4719-B2D3-09DA0C6BE519}"/>
            </c:ext>
          </c:extLst>
        </c:ser>
        <c:dLbls>
          <c:showLegendKey val="0"/>
          <c:showVal val="0"/>
          <c:showCatName val="0"/>
          <c:showSerName val="0"/>
          <c:showPercent val="0"/>
          <c:showBubbleSize val="0"/>
        </c:dLbls>
        <c:gapWidth val="150"/>
        <c:axId val="1095251695"/>
        <c:axId val="1734456271"/>
      </c:barChart>
      <c:catAx>
        <c:axId val="1095251695"/>
        <c:scaling>
          <c:orientation val="maxMin"/>
        </c:scaling>
        <c:delete val="1"/>
        <c:axPos val="l"/>
        <c:numFmt formatCode="General" sourceLinked="1"/>
        <c:majorTickMark val="none"/>
        <c:minorTickMark val="none"/>
        <c:tickLblPos val="nextTo"/>
        <c:crossAx val="1734456271"/>
        <c:crosses val="autoZero"/>
        <c:auto val="1"/>
        <c:lblAlgn val="ctr"/>
        <c:lblOffset val="100"/>
        <c:noMultiLvlLbl val="0"/>
      </c:catAx>
      <c:valAx>
        <c:axId val="1734456271"/>
        <c:scaling>
          <c:orientation val="minMax"/>
        </c:scaling>
        <c:delete val="1"/>
        <c:axPos val="t"/>
        <c:numFmt formatCode="#,##0" sourceLinked="1"/>
        <c:majorTickMark val="none"/>
        <c:minorTickMark val="none"/>
        <c:tickLblPos val="nextTo"/>
        <c:crossAx val="1095251695"/>
        <c:crosses val="autoZero"/>
        <c:crossBetween val="between"/>
      </c:valAx>
      <c:spPr>
        <a:noFill/>
        <a:ln w="25400">
          <a:noFill/>
        </a:ln>
        <a:effectLst/>
      </c:spPr>
    </c:plotArea>
    <c:legend>
      <c:legendPos val="b"/>
      <c:layout>
        <c:manualLayout>
          <c:xMode val="edge"/>
          <c:yMode val="edge"/>
          <c:x val="0.12361910523557756"/>
          <c:y val="0.78004632144057906"/>
          <c:w val="0.43131544801132493"/>
          <c:h val="7.2185241828922081E-2"/>
        </c:manualLayout>
      </c:layout>
      <c:overlay val="0"/>
      <c:spPr>
        <a:noFill/>
        <a:ln>
          <a:noFill/>
        </a:ln>
        <a:effectLst/>
      </c:spPr>
      <c:txPr>
        <a:bodyPr rot="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Arial" panose="020B0604020202020204" pitchFamily="34" charset="0"/>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P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Hoja1!$B$1</c:f>
              <c:strCache>
                <c:ptCount val="1"/>
                <c:pt idx="0">
                  <c:v>Ingresos Tributarios del Gobierno Central</c:v>
                </c:pt>
              </c:strCache>
            </c:strRef>
          </c:tx>
          <c:spPr>
            <a:pattFill prst="narHorz">
              <a:fgClr>
                <a:schemeClr val="tx2"/>
              </a:fgClr>
              <a:bgClr>
                <a:schemeClr val="accent1">
                  <a:lumMod val="40000"/>
                  <a:lumOff val="60000"/>
                </a:schemeClr>
              </a:bgClr>
            </a:pattFill>
            <a:ln w="8550" cap="flat" cmpd="sng" algn="ctr">
              <a:noFill/>
              <a:prstDash val="solid"/>
            </a:ln>
            <a:effectLst/>
          </c:spPr>
          <c:invertIfNegative val="0"/>
          <c:dPt>
            <c:idx val="8"/>
            <c:invertIfNegative val="0"/>
            <c:bubble3D val="0"/>
            <c:spPr>
              <a:pattFill prst="narHorz">
                <a:fgClr>
                  <a:schemeClr val="tx2">
                    <a:lumMod val="50000"/>
                  </a:schemeClr>
                </a:fgClr>
                <a:bgClr>
                  <a:schemeClr val="tx2">
                    <a:lumMod val="50000"/>
                  </a:schemeClr>
                </a:bgClr>
              </a:pattFill>
              <a:ln w="8550" cap="flat" cmpd="sng" algn="ctr">
                <a:noFill/>
                <a:prstDash val="solid"/>
              </a:ln>
              <a:effectLst/>
            </c:spPr>
            <c:extLst>
              <c:ext xmlns:c16="http://schemas.microsoft.com/office/drawing/2014/chart" uri="{C3380CC4-5D6E-409C-BE32-E72D297353CC}">
                <c16:uniqueId val="{00000001-A61D-4BD3-8492-BB596EADE62F}"/>
              </c:ext>
            </c:extLst>
          </c:dPt>
          <c:dPt>
            <c:idx val="9"/>
            <c:invertIfNegative val="0"/>
            <c:bubble3D val="0"/>
            <c:spPr>
              <a:pattFill prst="narHorz">
                <a:fgClr>
                  <a:schemeClr val="tx2">
                    <a:lumMod val="50000"/>
                  </a:schemeClr>
                </a:fgClr>
                <a:bgClr>
                  <a:schemeClr val="tx2">
                    <a:lumMod val="50000"/>
                  </a:schemeClr>
                </a:bgClr>
              </a:pattFill>
              <a:ln w="8550" cap="flat" cmpd="sng" algn="ctr">
                <a:noFill/>
                <a:prstDash val="solid"/>
              </a:ln>
              <a:effectLst/>
            </c:spPr>
            <c:extLst>
              <c:ext xmlns:c16="http://schemas.microsoft.com/office/drawing/2014/chart" uri="{C3380CC4-5D6E-409C-BE32-E72D297353CC}">
                <c16:uniqueId val="{00000003-A61D-4BD3-8492-BB596EADE62F}"/>
              </c:ext>
            </c:extLst>
          </c:dPt>
          <c:dLbls>
            <c:dLbl>
              <c:idx val="7"/>
              <c:layout>
                <c:manualLayout>
                  <c:x val="1.3759891411704191E-2"/>
                  <c:y val="9.836065573770504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61D-4BD3-8492-BB596EADE62F}"/>
                </c:ext>
              </c:extLst>
            </c:dLbl>
            <c:dLbl>
              <c:idx val="8"/>
              <c:layout>
                <c:manualLayout>
                  <c:x val="-1.3762246507152834E-2"/>
                  <c:y val="1.2031943802018578E-2"/>
                </c:manualLayout>
              </c:layout>
              <c:numFmt formatCode="#,##0" sourceLinked="0"/>
              <c:spPr>
                <a:noFill/>
                <a:ln w="22799">
                  <a:noFill/>
                </a:ln>
              </c:spPr>
              <c:txPr>
                <a:bodyPr/>
                <a:lstStyle/>
                <a:p>
                  <a:pPr>
                    <a:defRPr sz="1000" b="1"/>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61D-4BD3-8492-BB596EADE62F}"/>
                </c:ext>
              </c:extLst>
            </c:dLbl>
            <c:dLbl>
              <c:idx val="9"/>
              <c:numFmt formatCode="#,##0" sourceLinked="0"/>
              <c:spPr>
                <a:noFill/>
                <a:ln w="22799">
                  <a:noFill/>
                </a:ln>
              </c:spPr>
              <c:txPr>
                <a:bodyPr/>
                <a:lstStyle/>
                <a:p>
                  <a:pPr>
                    <a:defRPr sz="1000" b="1"/>
                  </a:pPr>
                  <a:endParaRPr lang="es-PE"/>
                </a:p>
              </c:txPr>
              <c:showLegendKey val="0"/>
              <c:showVal val="1"/>
              <c:showCatName val="0"/>
              <c:showSerName val="0"/>
              <c:showPercent val="0"/>
              <c:showBubbleSize val="0"/>
              <c:extLst>
                <c:ext xmlns:c16="http://schemas.microsoft.com/office/drawing/2014/chart" uri="{C3380CC4-5D6E-409C-BE32-E72D297353CC}">
                  <c16:uniqueId val="{00000003-A61D-4BD3-8492-BB596EADE62F}"/>
                </c:ext>
              </c:extLst>
            </c:dLbl>
            <c:dLbl>
              <c:idx val="16"/>
              <c:layout>
                <c:manualLayout>
                  <c:x val="2.8612303290413842E-3"/>
                  <c:y val="-8.4175084175084746E-3"/>
                </c:manualLayout>
              </c:layout>
              <c:numFmt formatCode="#,##0" sourceLinked="0"/>
              <c:spPr/>
              <c:txPr>
                <a:bodyPr/>
                <a:lstStyle/>
                <a:p>
                  <a:pPr>
                    <a:defRPr sz="1000"/>
                  </a:pPr>
                  <a:endParaRPr lang="es-PE"/>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61D-4BD3-8492-BB596EADE62F}"/>
                </c:ext>
              </c:extLst>
            </c:dLbl>
            <c:numFmt formatCode="#,##0" sourceLinked="0"/>
            <c:spPr>
              <a:noFill/>
              <a:ln w="22799">
                <a:noFill/>
              </a:ln>
            </c:spPr>
            <c:txPr>
              <a:bodyPr/>
              <a:lstStyle/>
              <a:p>
                <a:pPr>
                  <a:defRPr sz="1000"/>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Hoja1!$A$11:$A$20</c:f>
              <c:strCache>
                <c:ptCount val="10"/>
                <c:pt idx="0">
                  <c:v>2010</c:v>
                </c:pt>
                <c:pt idx="1">
                  <c:v>2011</c:v>
                </c:pt>
                <c:pt idx="2">
                  <c:v>2012</c:v>
                </c:pt>
                <c:pt idx="3">
                  <c:v>2013</c:v>
                </c:pt>
                <c:pt idx="4">
                  <c:v>2014</c:v>
                </c:pt>
                <c:pt idx="5">
                  <c:v>2015</c:v>
                </c:pt>
                <c:pt idx="6">
                  <c:v>2016</c:v>
                </c:pt>
                <c:pt idx="7">
                  <c:v>2017</c:v>
                </c:pt>
                <c:pt idx="8">
                  <c:v>2018(p)</c:v>
                </c:pt>
                <c:pt idx="9">
                  <c:v>2019(p)</c:v>
                </c:pt>
              </c:strCache>
            </c:strRef>
          </c:cat>
          <c:val>
            <c:numRef>
              <c:f>Hoja1!$B$11:$B$20</c:f>
              <c:numCache>
                <c:formatCode>#,##0</c:formatCode>
                <c:ptCount val="10"/>
                <c:pt idx="0">
                  <c:v>64504.886084259997</c:v>
                </c:pt>
                <c:pt idx="1">
                  <c:v>75591.223399059978</c:v>
                </c:pt>
                <c:pt idx="2">
                  <c:v>84149.145803699983</c:v>
                </c:pt>
                <c:pt idx="3">
                  <c:v>89402</c:v>
                </c:pt>
                <c:pt idx="4">
                  <c:v>95394.7</c:v>
                </c:pt>
                <c:pt idx="5">
                  <c:v>90262.399999999994</c:v>
                </c:pt>
                <c:pt idx="6">
                  <c:v>89375.3</c:v>
                </c:pt>
                <c:pt idx="7">
                  <c:v>90706</c:v>
                </c:pt>
                <c:pt idx="8">
                  <c:v>104246</c:v>
                </c:pt>
                <c:pt idx="9">
                  <c:v>114933</c:v>
                </c:pt>
              </c:numCache>
            </c:numRef>
          </c:val>
          <c:extLst>
            <c:ext xmlns:c16="http://schemas.microsoft.com/office/drawing/2014/chart" uri="{C3380CC4-5D6E-409C-BE32-E72D297353CC}">
              <c16:uniqueId val="{00000006-A61D-4BD3-8492-BB596EADE62F}"/>
            </c:ext>
          </c:extLst>
        </c:ser>
        <c:ser>
          <c:idx val="2"/>
          <c:order val="1"/>
          <c:spPr>
            <a:solidFill>
              <a:schemeClr val="accent1"/>
            </a:solidFill>
            <a:ln>
              <a:solidFill>
                <a:schemeClr val="accent1"/>
              </a:solidFill>
            </a:ln>
          </c:spPr>
          <c:invertIfNegative val="0"/>
          <c:dLbls>
            <c:dLbl>
              <c:idx val="8"/>
              <c:layout>
                <c:manualLayout>
                  <c:x val="0"/>
                  <c:y val="5.823387434666007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61D-4BD3-8492-BB596EADE62F}"/>
                </c:ext>
              </c:extLst>
            </c:dLbl>
            <c:spPr>
              <a:noFill/>
              <a:ln>
                <a:noFill/>
              </a:ln>
              <a:effectLst/>
            </c:spPr>
            <c:txPr>
              <a:bodyPr/>
              <a:lstStyle/>
              <a:p>
                <a:pPr>
                  <a:defRPr sz="1000" b="1">
                    <a:solidFill>
                      <a:schemeClr val="accent1">
                        <a:lumMod val="50000"/>
                      </a:schemeClr>
                    </a:solidFill>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Hoja1!$A$11:$A$20</c:f>
              <c:strCache>
                <c:ptCount val="10"/>
                <c:pt idx="0">
                  <c:v>2010</c:v>
                </c:pt>
                <c:pt idx="1">
                  <c:v>2011</c:v>
                </c:pt>
                <c:pt idx="2">
                  <c:v>2012</c:v>
                </c:pt>
                <c:pt idx="3">
                  <c:v>2013</c:v>
                </c:pt>
                <c:pt idx="4">
                  <c:v>2014</c:v>
                </c:pt>
                <c:pt idx="5">
                  <c:v>2015</c:v>
                </c:pt>
                <c:pt idx="6">
                  <c:v>2016</c:v>
                </c:pt>
                <c:pt idx="7">
                  <c:v>2017</c:v>
                </c:pt>
                <c:pt idx="8">
                  <c:v>2018(p)</c:v>
                </c:pt>
                <c:pt idx="9">
                  <c:v>2019(p)</c:v>
                </c:pt>
              </c:strCache>
            </c:strRef>
          </c:cat>
          <c:val>
            <c:numRef>
              <c:f>Hoja1!$D$11:$D$19</c:f>
              <c:numCache>
                <c:formatCode>General</c:formatCode>
                <c:ptCount val="9"/>
              </c:numCache>
            </c:numRef>
          </c:val>
          <c:extLst>
            <c:ext xmlns:c16="http://schemas.microsoft.com/office/drawing/2014/chart" uri="{C3380CC4-5D6E-409C-BE32-E72D297353CC}">
              <c16:uniqueId val="{00000008-A61D-4BD3-8492-BB596EADE62F}"/>
            </c:ext>
          </c:extLst>
        </c:ser>
        <c:dLbls>
          <c:showLegendKey val="0"/>
          <c:showVal val="0"/>
          <c:showCatName val="0"/>
          <c:showSerName val="0"/>
          <c:showPercent val="0"/>
          <c:showBubbleSize val="0"/>
        </c:dLbls>
        <c:gapWidth val="66"/>
        <c:overlap val="50"/>
        <c:axId val="85056128"/>
        <c:axId val="89084288"/>
      </c:barChart>
      <c:lineChart>
        <c:grouping val="standard"/>
        <c:varyColors val="0"/>
        <c:ser>
          <c:idx val="1"/>
          <c:order val="2"/>
          <c:tx>
            <c:strRef>
              <c:f>Hoja1!$C$1</c:f>
              <c:strCache>
                <c:ptCount val="1"/>
                <c:pt idx="0">
                  <c:v>Var. Ingresos Tributarios del Gobierno Central</c:v>
                </c:pt>
              </c:strCache>
            </c:strRef>
          </c:tx>
          <c:spPr>
            <a:ln w="25649">
              <a:solidFill>
                <a:srgbClr val="C00000"/>
              </a:solidFill>
            </a:ln>
          </c:spPr>
          <c:marker>
            <c:symbol val="none"/>
          </c:marker>
          <c:dLbls>
            <c:dLbl>
              <c:idx val="0"/>
              <c:layout>
                <c:manualLayout>
                  <c:x val="-4.9492646250120162E-2"/>
                  <c:y val="-2.1837702879997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61D-4BD3-8492-BB596EADE62F}"/>
                </c:ext>
              </c:extLst>
            </c:dLbl>
            <c:dLbl>
              <c:idx val="1"/>
              <c:layout>
                <c:manualLayout>
                  <c:x val="-5.224223770846019E-2"/>
                  <c:y val="3.27565543199963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A61D-4BD3-8492-BB596EADE62F}"/>
                </c:ext>
              </c:extLst>
            </c:dLbl>
            <c:dLbl>
              <c:idx val="2"/>
              <c:layout>
                <c:manualLayout>
                  <c:x val="-3.5744688958420118E-2"/>
                  <c:y val="-2.547732002666474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61D-4BD3-8492-BB596EADE62F}"/>
                </c:ext>
              </c:extLst>
            </c:dLbl>
            <c:dLbl>
              <c:idx val="3"/>
              <c:layout>
                <c:manualLayout>
                  <c:x val="-3.8494280416760202E-2"/>
                  <c:y val="-4.73150229066621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61D-4BD3-8492-BB596EADE62F}"/>
                </c:ext>
              </c:extLst>
            </c:dLbl>
            <c:dLbl>
              <c:idx val="4"/>
              <c:layout>
                <c:manualLayout>
                  <c:x val="-4.1243871875100105E-2"/>
                  <c:y val="-6.18734914933271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61D-4BD3-8492-BB596EADE62F}"/>
                </c:ext>
              </c:extLst>
            </c:dLbl>
            <c:dLbl>
              <c:idx val="5"/>
              <c:layout>
                <c:manualLayout>
                  <c:x val="-3.0245506041740096E-2"/>
                  <c:y val="-4.3675405759995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A61D-4BD3-8492-BB596EADE62F}"/>
                </c:ext>
              </c:extLst>
            </c:dLbl>
            <c:dLbl>
              <c:idx val="8"/>
              <c:layout>
                <c:manualLayout>
                  <c:x val="-5.1465640498927441E-2"/>
                  <c:y val="-1.10552654369919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A61D-4BD3-8492-BB596EADE62F}"/>
                </c:ext>
              </c:extLst>
            </c:dLbl>
            <c:dLbl>
              <c:idx val="9"/>
              <c:layout>
                <c:manualLayout>
                  <c:x val="-5.0644010610391983E-2"/>
                  <c:y val="-1.8662065273524393E-2"/>
                </c:manualLayout>
              </c:layout>
              <c:spPr>
                <a:solidFill>
                  <a:schemeClr val="bg1"/>
                </a:solidFill>
                <a:ln w="2857">
                  <a:solidFill>
                    <a:schemeClr val="tx2"/>
                  </a:solidFill>
                </a:ln>
              </c:spPr>
              <c:txPr>
                <a:bodyPr wrap="square" lIns="38100" tIns="19050" rIns="38100" bIns="19050" anchor="ctr">
                  <a:spAutoFit/>
                </a:bodyPr>
                <a:lstStyle/>
                <a:p>
                  <a:pPr>
                    <a:defRPr sz="1050">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A61D-4BD3-8492-BB596EADE62F}"/>
                </c:ext>
              </c:extLst>
            </c:dLbl>
            <c:dLbl>
              <c:idx val="11"/>
              <c:layout>
                <c:manualLayout>
                  <c:x val="-1.0802469135802793E-2"/>
                  <c:y val="-1.9640852974186343E-2"/>
                </c:manualLayout>
              </c:layout>
              <c:spPr>
                <a:solidFill>
                  <a:schemeClr val="bg1"/>
                </a:solidFill>
                <a:ln w="2857">
                  <a:solidFill>
                    <a:schemeClr val="tx2"/>
                  </a:solidFill>
                </a:ln>
              </c:spPr>
              <c:txPr>
                <a:bodyPr wrap="square" lIns="38100" tIns="19050" rIns="38100" bIns="19050" anchor="ctr">
                  <a:spAutoFit/>
                </a:bodyPr>
                <a:lstStyle/>
                <a:p>
                  <a:pPr>
                    <a:defRPr sz="1050">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61D-4BD3-8492-BB596EADE62F}"/>
                </c:ext>
              </c:extLst>
            </c:dLbl>
            <c:dLbl>
              <c:idx val="12"/>
              <c:layout>
                <c:manualLayout>
                  <c:x val="-2.1605059784194212E-2"/>
                  <c:y val="-3.9281705948372651E-2"/>
                </c:manualLayout>
              </c:layout>
              <c:spPr>
                <a:solidFill>
                  <a:schemeClr val="bg1"/>
                </a:solidFill>
                <a:ln w="2857">
                  <a:solidFill>
                    <a:schemeClr val="tx2"/>
                  </a:solidFill>
                </a:ln>
              </c:spPr>
              <c:txPr>
                <a:bodyPr wrap="square" lIns="38100" tIns="19050" rIns="38100" bIns="19050" anchor="ctr">
                  <a:spAutoFit/>
                </a:bodyPr>
                <a:lstStyle/>
                <a:p>
                  <a:pPr>
                    <a:defRPr sz="1050">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A61D-4BD3-8492-BB596EADE62F}"/>
                </c:ext>
              </c:extLst>
            </c:dLbl>
            <c:dLbl>
              <c:idx val="13"/>
              <c:layout>
                <c:manualLayout>
                  <c:x val="-2.7777777777779046E-2"/>
                  <c:y val="-5.3310886644219992E-2"/>
                </c:manualLayout>
              </c:layout>
              <c:spPr>
                <a:solidFill>
                  <a:schemeClr val="bg1"/>
                </a:solidFill>
                <a:ln w="2857">
                  <a:solidFill>
                    <a:schemeClr val="tx2"/>
                  </a:solidFill>
                </a:ln>
              </c:spPr>
              <c:txPr>
                <a:bodyPr wrap="square" lIns="38100" tIns="19050" rIns="38100" bIns="19050" anchor="ctr">
                  <a:spAutoFit/>
                </a:bodyPr>
                <a:lstStyle/>
                <a:p>
                  <a:pPr>
                    <a:defRPr sz="1050">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A61D-4BD3-8492-BB596EADE62F}"/>
                </c:ext>
              </c:extLst>
            </c:dLbl>
            <c:dLbl>
              <c:idx val="16"/>
              <c:layout>
                <c:manualLayout>
                  <c:x val="-3.7195994277539356E-2"/>
                  <c:y val="-0.1084923307145531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A61D-4BD3-8492-BB596EADE62F}"/>
                </c:ext>
              </c:extLst>
            </c:dLbl>
            <c:dLbl>
              <c:idx val="17"/>
              <c:layout>
                <c:manualLayout>
                  <c:x val="-2.2889842632332492E-2"/>
                  <c:y val="-7.4822297044521688E-2"/>
                </c:manualLayout>
              </c:layout>
              <c:spPr>
                <a:solidFill>
                  <a:schemeClr val="bg1"/>
                </a:solidFill>
                <a:ln w="2857">
                  <a:solidFill>
                    <a:schemeClr val="tx2"/>
                  </a:solidFill>
                </a:ln>
              </c:spPr>
              <c:txPr>
                <a:bodyPr wrap="square" lIns="38100" tIns="19050" rIns="38100" bIns="19050" anchor="ctr">
                  <a:spAutoFit/>
                </a:bodyPr>
                <a:lstStyle/>
                <a:p>
                  <a:pPr>
                    <a:defRPr sz="1050">
                      <a:solidFill>
                        <a:schemeClr val="tx2">
                          <a:lumMod val="50000"/>
                        </a:schemeClr>
                      </a:solidFill>
                    </a:defRPr>
                  </a:pPr>
                  <a:endParaRPr lang="es-PE"/>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A61D-4BD3-8492-BB596EADE62F}"/>
                </c:ext>
              </c:extLst>
            </c:dLbl>
            <c:spPr>
              <a:solidFill>
                <a:schemeClr val="bg1"/>
              </a:solidFill>
              <a:ln w="2857">
                <a:solidFill>
                  <a:schemeClr val="tx2"/>
                </a:solidFill>
              </a:ln>
            </c:spPr>
            <c:txPr>
              <a:bodyPr/>
              <a:lstStyle/>
              <a:p>
                <a:pPr>
                  <a:defRPr sz="1050">
                    <a:solidFill>
                      <a:schemeClr val="tx2">
                        <a:lumMod val="50000"/>
                      </a:schemeClr>
                    </a:solidFill>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Hoja1!$A$11:$A$19</c:f>
              <c:strCache>
                <c:ptCount val="9"/>
                <c:pt idx="0">
                  <c:v>2010</c:v>
                </c:pt>
                <c:pt idx="1">
                  <c:v>2011</c:v>
                </c:pt>
                <c:pt idx="2">
                  <c:v>2012</c:v>
                </c:pt>
                <c:pt idx="3">
                  <c:v>2013</c:v>
                </c:pt>
                <c:pt idx="4">
                  <c:v>2014</c:v>
                </c:pt>
                <c:pt idx="5">
                  <c:v>2015</c:v>
                </c:pt>
                <c:pt idx="6">
                  <c:v>2016</c:v>
                </c:pt>
                <c:pt idx="7">
                  <c:v>2017</c:v>
                </c:pt>
                <c:pt idx="8">
                  <c:v>2018(p)</c:v>
                </c:pt>
              </c:strCache>
            </c:strRef>
          </c:cat>
          <c:val>
            <c:numRef>
              <c:f>Hoja1!$C$11:$C$20</c:f>
              <c:numCache>
                <c:formatCode>#,##0.0</c:formatCode>
                <c:ptCount val="10"/>
                <c:pt idx="0">
                  <c:v>20.696008808201192</c:v>
                </c:pt>
                <c:pt idx="1">
                  <c:v>13.382271869319506</c:v>
                </c:pt>
                <c:pt idx="2">
                  <c:v>7.3758926650463463</c:v>
                </c:pt>
                <c:pt idx="3">
                  <c:v>3.3</c:v>
                </c:pt>
                <c:pt idx="4">
                  <c:v>3.4</c:v>
                </c:pt>
                <c:pt idx="5" formatCode="General">
                  <c:v>-8.6</c:v>
                </c:pt>
                <c:pt idx="6" formatCode="General">
                  <c:v>-4.4000000000000004</c:v>
                </c:pt>
                <c:pt idx="7" formatCode="0.0">
                  <c:v>-1.3058001751317438</c:v>
                </c:pt>
                <c:pt idx="8" formatCode="0.0">
                  <c:v>13</c:v>
                </c:pt>
                <c:pt idx="9" formatCode="General">
                  <c:v>6.6</c:v>
                </c:pt>
              </c:numCache>
            </c:numRef>
          </c:val>
          <c:smooth val="1"/>
          <c:extLst>
            <c:ext xmlns:c16="http://schemas.microsoft.com/office/drawing/2014/chart" uri="{C3380CC4-5D6E-409C-BE32-E72D297353CC}">
              <c16:uniqueId val="{00000016-A61D-4BD3-8492-BB596EADE62F}"/>
            </c:ext>
          </c:extLst>
        </c:ser>
        <c:dLbls>
          <c:showLegendKey val="0"/>
          <c:showVal val="0"/>
          <c:showCatName val="0"/>
          <c:showSerName val="0"/>
          <c:showPercent val="0"/>
          <c:showBubbleSize val="0"/>
        </c:dLbls>
        <c:marker val="1"/>
        <c:smooth val="0"/>
        <c:axId val="89085824"/>
        <c:axId val="89087360"/>
      </c:lineChart>
      <c:catAx>
        <c:axId val="85056128"/>
        <c:scaling>
          <c:orientation val="minMax"/>
        </c:scaling>
        <c:delete val="0"/>
        <c:axPos val="b"/>
        <c:numFmt formatCode="General" sourceLinked="1"/>
        <c:majorTickMark val="out"/>
        <c:minorTickMark val="none"/>
        <c:tickLblPos val="nextTo"/>
        <c:txPr>
          <a:bodyPr rot="-5400000" vert="horz"/>
          <a:lstStyle/>
          <a:p>
            <a:pPr>
              <a:defRPr sz="900"/>
            </a:pPr>
            <a:endParaRPr lang="es-PE"/>
          </a:p>
        </c:txPr>
        <c:crossAx val="89084288"/>
        <c:crosses val="autoZero"/>
        <c:auto val="1"/>
        <c:lblAlgn val="ctr"/>
        <c:lblOffset val="100"/>
        <c:noMultiLvlLbl val="0"/>
      </c:catAx>
      <c:valAx>
        <c:axId val="89084288"/>
        <c:scaling>
          <c:orientation val="minMax"/>
        </c:scaling>
        <c:delete val="0"/>
        <c:axPos val="l"/>
        <c:numFmt formatCode="#,##0" sourceLinked="0"/>
        <c:majorTickMark val="out"/>
        <c:minorTickMark val="none"/>
        <c:tickLblPos val="nextTo"/>
        <c:txPr>
          <a:bodyPr/>
          <a:lstStyle/>
          <a:p>
            <a:pPr>
              <a:defRPr sz="900"/>
            </a:pPr>
            <a:endParaRPr lang="es-PE"/>
          </a:p>
        </c:txPr>
        <c:crossAx val="85056128"/>
        <c:crosses val="autoZero"/>
        <c:crossBetween val="between"/>
      </c:valAx>
      <c:catAx>
        <c:axId val="89085824"/>
        <c:scaling>
          <c:orientation val="minMax"/>
        </c:scaling>
        <c:delete val="1"/>
        <c:axPos val="b"/>
        <c:numFmt formatCode="General" sourceLinked="1"/>
        <c:majorTickMark val="out"/>
        <c:minorTickMark val="none"/>
        <c:tickLblPos val="nextTo"/>
        <c:crossAx val="89087360"/>
        <c:crosses val="autoZero"/>
        <c:auto val="1"/>
        <c:lblAlgn val="ctr"/>
        <c:lblOffset val="100"/>
        <c:noMultiLvlLbl val="0"/>
      </c:catAx>
      <c:valAx>
        <c:axId val="89087360"/>
        <c:scaling>
          <c:orientation val="minMax"/>
          <c:max val="25"/>
          <c:min val="-10"/>
        </c:scaling>
        <c:delete val="0"/>
        <c:axPos val="r"/>
        <c:numFmt formatCode="#,##0" sourceLinked="0"/>
        <c:majorTickMark val="none"/>
        <c:minorTickMark val="none"/>
        <c:tickLblPos val="nextTo"/>
        <c:txPr>
          <a:bodyPr/>
          <a:lstStyle/>
          <a:p>
            <a:pPr algn="just">
              <a:defRPr sz="900"/>
            </a:pPr>
            <a:endParaRPr lang="es-PE"/>
          </a:p>
        </c:txPr>
        <c:crossAx val="89085824"/>
        <c:crosses val="max"/>
        <c:crossBetween val="between"/>
      </c:valAx>
      <c:spPr>
        <a:noFill/>
        <a:ln w="22858">
          <a:noFill/>
        </a:ln>
      </c:spPr>
    </c:plotArea>
    <c:legend>
      <c:legendPos val="b"/>
      <c:legendEntry>
        <c:idx val="0"/>
        <c:txPr>
          <a:bodyPr/>
          <a:lstStyle/>
          <a:p>
            <a:pPr>
              <a:defRPr sz="1000"/>
            </a:pPr>
            <a:endParaRPr lang="es-PE"/>
          </a:p>
        </c:txPr>
      </c:legendEntry>
      <c:legendEntry>
        <c:idx val="1"/>
        <c:delete val="1"/>
      </c:legendEntry>
      <c:legendEntry>
        <c:idx val="2"/>
        <c:txPr>
          <a:bodyPr/>
          <a:lstStyle/>
          <a:p>
            <a:pPr>
              <a:defRPr sz="1000"/>
            </a:pPr>
            <a:endParaRPr lang="es-PE"/>
          </a:p>
        </c:txPr>
      </c:legendEntry>
      <c:overlay val="0"/>
      <c:txPr>
        <a:bodyPr/>
        <a:lstStyle/>
        <a:p>
          <a:pPr>
            <a:defRPr sz="1000"/>
          </a:pPr>
          <a:endParaRPr lang="es-PE"/>
        </a:p>
      </c:txPr>
    </c:legend>
    <c:plotVisOnly val="1"/>
    <c:dispBlanksAs val="gap"/>
    <c:showDLblsOverMax val="0"/>
  </c:chart>
  <c:txPr>
    <a:bodyPr/>
    <a:lstStyle/>
    <a:p>
      <a:pPr>
        <a:defRPr sz="808">
          <a:latin typeface="Arial" panose="020B0604020202020204" pitchFamily="34" charset="0"/>
          <a:cs typeface="Arial" panose="020B0604020202020204" pitchFamily="34" charset="0"/>
        </a:defRPr>
      </a:pPr>
      <a:endParaRPr lang="es-PE"/>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Trabajadores</c:v>
                </c:pt>
              </c:strCache>
            </c:strRef>
          </c:tx>
          <c:dPt>
            <c:idx val="0"/>
            <c:bubble3D val="0"/>
            <c:spPr>
              <a:solidFill>
                <a:srgbClr val="C00000"/>
              </a:solidFill>
              <a:ln w="19050">
                <a:solidFill>
                  <a:schemeClr val="lt1"/>
                </a:solidFill>
              </a:ln>
              <a:effectLst/>
            </c:spPr>
            <c:extLst>
              <c:ext xmlns:c16="http://schemas.microsoft.com/office/drawing/2014/chart" uri="{C3380CC4-5D6E-409C-BE32-E72D297353CC}">
                <c16:uniqueId val="{00000001-A6F2-4B60-985F-1E3B39D5F1DD}"/>
              </c:ext>
            </c:extLst>
          </c:dPt>
          <c:dPt>
            <c:idx val="1"/>
            <c:bubble3D val="0"/>
            <c:spPr>
              <a:solidFill>
                <a:schemeClr val="tx2">
                  <a:lumMod val="60000"/>
                  <a:lumOff val="40000"/>
                </a:schemeClr>
              </a:solidFill>
              <a:ln w="19050">
                <a:solidFill>
                  <a:schemeClr val="lt1"/>
                </a:solidFill>
              </a:ln>
              <a:effectLst/>
            </c:spPr>
            <c:extLst>
              <c:ext xmlns:c16="http://schemas.microsoft.com/office/drawing/2014/chart" uri="{C3380CC4-5D6E-409C-BE32-E72D297353CC}">
                <c16:uniqueId val="{00000003-A6F2-4B60-985F-1E3B39D5F1D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6F2-4B60-985F-1E3B39D5F1DD}"/>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A6F2-4B60-985F-1E3B39D5F1DD}"/>
              </c:ext>
            </c:extLst>
          </c:dPt>
          <c:dLbls>
            <c:dLbl>
              <c:idx val="0"/>
              <c:layout>
                <c:manualLayout>
                  <c:x val="-0.18541332175092545"/>
                  <c:y val="-0.29360916648131158"/>
                </c:manualLayout>
              </c:layout>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Arial Narrow" panose="020B0606020202030204" pitchFamily="34" charset="0"/>
                      <a:ea typeface="+mn-ea"/>
                      <a:cs typeface="+mn-cs"/>
                    </a:defRPr>
                  </a:pPr>
                  <a:endParaRPr lang="es-PE"/>
                </a:p>
              </c:txPr>
              <c:showLegendKey val="0"/>
              <c:showVal val="1"/>
              <c:showCatName val="0"/>
              <c:showSerName val="0"/>
              <c:showPercent val="0"/>
              <c:showBubbleSize val="0"/>
              <c:extLst>
                <c:ext xmlns:c15="http://schemas.microsoft.com/office/drawing/2012/chart" uri="{CE6537A1-D6FC-4f65-9D91-7224C49458BB}">
                  <c15:layout>
                    <c:manualLayout>
                      <c:w val="0.34281787672049135"/>
                      <c:h val="0.1796969137725587"/>
                    </c:manualLayout>
                  </c15:layout>
                </c:ext>
                <c:ext xmlns:c16="http://schemas.microsoft.com/office/drawing/2014/chart" uri="{C3380CC4-5D6E-409C-BE32-E72D297353CC}">
                  <c16:uniqueId val="{00000001-A6F2-4B60-985F-1E3B39D5F1DD}"/>
                </c:ext>
              </c:extLst>
            </c:dLbl>
            <c:dLbl>
              <c:idx val="1"/>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Arial Narrow" panose="020B0606020202030204" pitchFamily="34" charset="0"/>
                      <a:ea typeface="+mn-ea"/>
                      <a:cs typeface="+mn-cs"/>
                    </a:defRPr>
                  </a:pPr>
                  <a:endParaRPr lang="es-PE"/>
                </a:p>
              </c:txPr>
              <c:showLegendKey val="0"/>
              <c:showVal val="1"/>
              <c:showCatName val="0"/>
              <c:showSerName val="0"/>
              <c:showPercent val="0"/>
              <c:showBubbleSize val="0"/>
              <c:extLst>
                <c:ext xmlns:c16="http://schemas.microsoft.com/office/drawing/2014/chart" uri="{C3380CC4-5D6E-409C-BE32-E72D297353CC}">
                  <c16:uniqueId val="{00000003-A6F2-4B60-985F-1E3B39D5F1DD}"/>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Arial Narrow" panose="020B0606020202030204" pitchFamily="34" charset="0"/>
                    <a:ea typeface="+mn-ea"/>
                    <a:cs typeface="+mn-cs"/>
                  </a:defRPr>
                </a:pPr>
                <a:endParaRPr lang="es-PE"/>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2"/>
                <c:pt idx="0">
                  <c:v>MYPE</c:v>
                </c:pt>
                <c:pt idx="1">
                  <c:v>Mediana y gran empresa</c:v>
                </c:pt>
              </c:strCache>
            </c:strRef>
          </c:cat>
          <c:val>
            <c:numRef>
              <c:f>Hoja1!$B$2:$B$3</c:f>
              <c:numCache>
                <c:formatCode>#,##0</c:formatCode>
                <c:ptCount val="2"/>
                <c:pt idx="0">
                  <c:v>397828</c:v>
                </c:pt>
                <c:pt idx="1">
                  <c:v>31508</c:v>
                </c:pt>
              </c:numCache>
            </c:numRef>
          </c:val>
          <c:extLst>
            <c:ext xmlns:c16="http://schemas.microsoft.com/office/drawing/2014/chart" uri="{C3380CC4-5D6E-409C-BE32-E72D297353CC}">
              <c16:uniqueId val="{00000008-A6F2-4B60-985F-1E3B39D5F1DD}"/>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1"/>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legendEntry>
      <c:layout>
        <c:manualLayout>
          <c:xMode val="edge"/>
          <c:yMode val="edge"/>
          <c:x val="3.6852628424172626E-2"/>
          <c:y val="0.80537851634625823"/>
          <c:w val="0.89999978118832247"/>
          <c:h val="8.219735246164769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Arial Narrow" panose="020B0606020202030204" pitchFamily="34" charset="0"/>
        </a:defRPr>
      </a:pPr>
      <a:endParaRPr lang="es-P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Hoja1!$A$2</c:f>
              <c:strCache>
                <c:ptCount val="1"/>
                <c:pt idx="0">
                  <c:v>P65</c:v>
                </c:pt>
              </c:strCache>
            </c:strRef>
          </c:tx>
          <c:spPr>
            <a:ln w="38100">
              <a:solidFill>
                <a:schemeClr val="tx2"/>
              </a:solidFill>
            </a:ln>
          </c:spPr>
          <c:marker>
            <c:symbol val="none"/>
          </c:marker>
          <c:dLbls>
            <c:dLbl>
              <c:idx val="0"/>
              <c:layout>
                <c:manualLayout>
                  <c:x val="0"/>
                  <c:y val="-0.1433426778838896"/>
                </c:manualLayout>
              </c:layout>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396-4A10-87B4-1A64D1D6BED7}"/>
                </c:ext>
              </c:extLst>
            </c:dLbl>
            <c:spPr>
              <a:noFill/>
              <a:ln>
                <a:noFill/>
              </a:ln>
              <a:effectLst/>
            </c:spPr>
            <c:txPr>
              <a:bodyPr/>
              <a:lstStyle/>
              <a:p>
                <a:pPr>
                  <a:defRPr sz="1200" b="1">
                    <a:solidFill>
                      <a:schemeClr val="tx2">
                        <a:lumMod val="50000"/>
                      </a:schemeClr>
                    </a:solidFill>
                  </a:defRPr>
                </a:pPr>
                <a:endParaRPr lang="es-PE"/>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Hoja1!$B$1:$H$1</c:f>
              <c:strCache>
                <c:ptCount val="7"/>
                <c:pt idx="0">
                  <c:v>2011</c:v>
                </c:pt>
                <c:pt idx="1">
                  <c:v>2012</c:v>
                </c:pt>
                <c:pt idx="2">
                  <c:v>2013</c:v>
                </c:pt>
                <c:pt idx="3">
                  <c:v>2014</c:v>
                </c:pt>
                <c:pt idx="4">
                  <c:v>2015</c:v>
                </c:pt>
                <c:pt idx="5">
                  <c:v>2016</c:v>
                </c:pt>
                <c:pt idx="6">
                  <c:v>2017</c:v>
                </c:pt>
              </c:strCache>
            </c:strRef>
          </c:cat>
          <c:val>
            <c:numRef>
              <c:f>Hoja1!$B$2:$H$2</c:f>
              <c:numCache>
                <c:formatCode>General</c:formatCode>
                <c:ptCount val="7"/>
                <c:pt idx="0">
                  <c:v>41</c:v>
                </c:pt>
                <c:pt idx="1">
                  <c:v>248</c:v>
                </c:pt>
                <c:pt idx="2">
                  <c:v>306</c:v>
                </c:pt>
                <c:pt idx="3">
                  <c:v>450</c:v>
                </c:pt>
                <c:pt idx="4">
                  <c:v>501</c:v>
                </c:pt>
                <c:pt idx="5">
                  <c:v>503</c:v>
                </c:pt>
                <c:pt idx="6">
                  <c:v>545</c:v>
                </c:pt>
              </c:numCache>
            </c:numRef>
          </c:val>
          <c:smooth val="0"/>
          <c:extLst>
            <c:ext xmlns:c16="http://schemas.microsoft.com/office/drawing/2014/chart" uri="{C3380CC4-5D6E-409C-BE32-E72D297353CC}">
              <c16:uniqueId val="{00000001-4396-4A10-87B4-1A64D1D6BED7}"/>
            </c:ext>
          </c:extLst>
        </c:ser>
        <c:ser>
          <c:idx val="1"/>
          <c:order val="1"/>
          <c:tx>
            <c:strRef>
              <c:f>Hoja1!$A$3</c:f>
              <c:strCache>
                <c:ptCount val="1"/>
                <c:pt idx="0">
                  <c:v>ONP</c:v>
                </c:pt>
              </c:strCache>
            </c:strRef>
          </c:tx>
          <c:spPr>
            <a:ln w="28575">
              <a:solidFill>
                <a:srgbClr val="A80000"/>
              </a:solidFill>
            </a:ln>
          </c:spPr>
          <c:marker>
            <c:symbol val="none"/>
          </c:marker>
          <c:dLbls>
            <c:spPr>
              <a:noFill/>
              <a:ln>
                <a:noFill/>
              </a:ln>
              <a:effectLst/>
            </c:spPr>
            <c:txPr>
              <a:bodyPr/>
              <a:lstStyle/>
              <a:p>
                <a:pPr>
                  <a:defRPr sz="1200" b="1">
                    <a:solidFill>
                      <a:srgbClr val="C00000"/>
                    </a:solidFill>
                  </a:defRPr>
                </a:pPr>
                <a:endParaRPr lang="es-P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Hoja1!$B$1:$H$1</c:f>
              <c:strCache>
                <c:ptCount val="7"/>
                <c:pt idx="0">
                  <c:v>2011</c:v>
                </c:pt>
                <c:pt idx="1">
                  <c:v>2012</c:v>
                </c:pt>
                <c:pt idx="2">
                  <c:v>2013</c:v>
                </c:pt>
                <c:pt idx="3">
                  <c:v>2014</c:v>
                </c:pt>
                <c:pt idx="4">
                  <c:v>2015</c:v>
                </c:pt>
                <c:pt idx="5">
                  <c:v>2016</c:v>
                </c:pt>
                <c:pt idx="6">
                  <c:v>2017</c:v>
                </c:pt>
              </c:strCache>
            </c:strRef>
          </c:cat>
          <c:val>
            <c:numRef>
              <c:f>Hoja1!$B$3:$H$3</c:f>
              <c:numCache>
                <c:formatCode>General</c:formatCode>
                <c:ptCount val="7"/>
                <c:pt idx="0">
                  <c:v>489</c:v>
                </c:pt>
                <c:pt idx="1">
                  <c:v>502</c:v>
                </c:pt>
                <c:pt idx="2">
                  <c:v>509</c:v>
                </c:pt>
                <c:pt idx="3">
                  <c:v>529</c:v>
                </c:pt>
                <c:pt idx="4">
                  <c:v>543</c:v>
                </c:pt>
                <c:pt idx="5">
                  <c:v>559</c:v>
                </c:pt>
                <c:pt idx="6">
                  <c:v>568</c:v>
                </c:pt>
              </c:numCache>
            </c:numRef>
          </c:val>
          <c:smooth val="0"/>
          <c:extLst>
            <c:ext xmlns:c16="http://schemas.microsoft.com/office/drawing/2014/chart" uri="{C3380CC4-5D6E-409C-BE32-E72D297353CC}">
              <c16:uniqueId val="{00000002-4396-4A10-87B4-1A64D1D6BED7}"/>
            </c:ext>
          </c:extLst>
        </c:ser>
        <c:dLbls>
          <c:showLegendKey val="0"/>
          <c:showVal val="0"/>
          <c:showCatName val="0"/>
          <c:showSerName val="0"/>
          <c:showPercent val="0"/>
          <c:showBubbleSize val="0"/>
        </c:dLbls>
        <c:smooth val="0"/>
        <c:axId val="86774528"/>
        <c:axId val="86795008"/>
      </c:lineChart>
      <c:catAx>
        <c:axId val="86774528"/>
        <c:scaling>
          <c:orientation val="minMax"/>
        </c:scaling>
        <c:delete val="0"/>
        <c:axPos val="b"/>
        <c:numFmt formatCode="General" sourceLinked="0"/>
        <c:majorTickMark val="out"/>
        <c:minorTickMark val="none"/>
        <c:tickLblPos val="nextTo"/>
        <c:txPr>
          <a:bodyPr/>
          <a:lstStyle/>
          <a:p>
            <a:pPr>
              <a:defRPr sz="1100"/>
            </a:pPr>
            <a:endParaRPr lang="es-PE"/>
          </a:p>
        </c:txPr>
        <c:crossAx val="86795008"/>
        <c:crosses val="autoZero"/>
        <c:auto val="1"/>
        <c:lblAlgn val="ctr"/>
        <c:lblOffset val="100"/>
        <c:noMultiLvlLbl val="0"/>
      </c:catAx>
      <c:valAx>
        <c:axId val="86795008"/>
        <c:scaling>
          <c:orientation val="minMax"/>
        </c:scaling>
        <c:delete val="1"/>
        <c:axPos val="l"/>
        <c:numFmt formatCode="General" sourceLinked="1"/>
        <c:majorTickMark val="out"/>
        <c:minorTickMark val="none"/>
        <c:tickLblPos val="nextTo"/>
        <c:crossAx val="86774528"/>
        <c:crosses val="autoZero"/>
        <c:crossBetween val="between"/>
      </c:valAx>
    </c:plotArea>
    <c:legend>
      <c:legendPos val="b"/>
      <c:overlay val="0"/>
      <c:txPr>
        <a:bodyPr/>
        <a:lstStyle/>
        <a:p>
          <a:pPr>
            <a:defRPr sz="1050" b="1"/>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9"/>
            <c:invertIfNegative val="0"/>
            <c:bubble3D val="0"/>
            <c:spPr>
              <a:solidFill>
                <a:srgbClr val="C00000"/>
              </a:solidFill>
              <a:ln>
                <a:solidFill>
                  <a:srgbClr val="C00000"/>
                </a:solidFill>
              </a:ln>
              <a:effectLst/>
            </c:spPr>
            <c:extLst>
              <c:ext xmlns:c16="http://schemas.microsoft.com/office/drawing/2014/chart" uri="{C3380CC4-5D6E-409C-BE32-E72D297353CC}">
                <c16:uniqueId val="{00000001-3960-4BBB-9534-AC42A0B68A1D}"/>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'Fig. 4.6'!$A$6:$A$140</c:f>
              <c:strCache>
                <c:ptCount val="11"/>
                <c:pt idx="0">
                  <c:v>Canadá</c:v>
                </c:pt>
                <c:pt idx="1">
                  <c:v>Estados Unidos</c:v>
                </c:pt>
                <c:pt idx="2">
                  <c:v>Chile</c:v>
                </c:pt>
                <c:pt idx="3">
                  <c:v>Uruguay</c:v>
                </c:pt>
                <c:pt idx="4">
                  <c:v>Brasil</c:v>
                </c:pt>
                <c:pt idx="5">
                  <c:v>Argentina</c:v>
                </c:pt>
                <c:pt idx="6">
                  <c:v>México</c:v>
                </c:pt>
                <c:pt idx="7">
                  <c:v>Colombia</c:v>
                </c:pt>
                <c:pt idx="8">
                  <c:v>Ecuador</c:v>
                </c:pt>
                <c:pt idx="9">
                  <c:v>Perú</c:v>
                </c:pt>
                <c:pt idx="10">
                  <c:v>Bolivia</c:v>
                </c:pt>
              </c:strCache>
            </c:strRef>
          </c:cat>
          <c:val>
            <c:numRef>
              <c:f>'Fig. 4.6'!$G$6:$G$140</c:f>
              <c:numCache>
                <c:formatCode>0</c:formatCode>
                <c:ptCount val="11"/>
                <c:pt idx="0">
                  <c:v>15.422141551971436</c:v>
                </c:pt>
                <c:pt idx="1">
                  <c:v>31.815379858016968</c:v>
                </c:pt>
                <c:pt idx="2">
                  <c:v>53.463876247406006</c:v>
                </c:pt>
                <c:pt idx="3">
                  <c:v>64.825981855392456</c:v>
                </c:pt>
                <c:pt idx="4">
                  <c:v>67.002812027931213</c:v>
                </c:pt>
                <c:pt idx="5">
                  <c:v>78.359076380729675</c:v>
                </c:pt>
                <c:pt idx="6">
                  <c:v>86.749888956546783</c:v>
                </c:pt>
                <c:pt idx="7">
                  <c:v>88.1303571164608</c:v>
                </c:pt>
                <c:pt idx="8">
                  <c:v>89.893264323472977</c:v>
                </c:pt>
                <c:pt idx="9">
                  <c:v>91.118504852056503</c:v>
                </c:pt>
                <c:pt idx="10">
                  <c:v>92.51432940363884</c:v>
                </c:pt>
              </c:numCache>
            </c:numRef>
          </c:val>
          <c:extLst>
            <c:ext xmlns:c16="http://schemas.microsoft.com/office/drawing/2014/chart" uri="{C3380CC4-5D6E-409C-BE32-E72D297353CC}">
              <c16:uniqueId val="{00000002-3960-4BBB-9534-AC42A0B68A1D}"/>
            </c:ext>
          </c:extLst>
        </c:ser>
        <c:dLbls>
          <c:dLblPos val="outEnd"/>
          <c:showLegendKey val="0"/>
          <c:showVal val="1"/>
          <c:showCatName val="0"/>
          <c:showSerName val="0"/>
          <c:showPercent val="0"/>
          <c:showBubbleSize val="0"/>
        </c:dLbls>
        <c:gapWidth val="182"/>
        <c:axId val="370628208"/>
        <c:axId val="370629520"/>
      </c:barChart>
      <c:catAx>
        <c:axId val="3706282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PE"/>
          </a:p>
        </c:txPr>
        <c:crossAx val="370629520"/>
        <c:crosses val="autoZero"/>
        <c:auto val="1"/>
        <c:lblAlgn val="ctr"/>
        <c:lblOffset val="100"/>
        <c:noMultiLvlLbl val="0"/>
      </c:catAx>
      <c:valAx>
        <c:axId val="370629520"/>
        <c:scaling>
          <c:orientation val="minMax"/>
        </c:scaling>
        <c:delete val="1"/>
        <c:axPos val="b"/>
        <c:numFmt formatCode="0" sourceLinked="1"/>
        <c:majorTickMark val="none"/>
        <c:minorTickMark val="none"/>
        <c:tickLblPos val="nextTo"/>
        <c:crossAx val="37062820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7.1982281284607014E-2"/>
          <c:y val="4.9562682215745384E-2"/>
          <c:w val="0.92691029900332222"/>
          <c:h val="0.54810495626822164"/>
        </c:manualLayout>
      </c:layout>
      <c:barChart>
        <c:barDir val="col"/>
        <c:grouping val="clustered"/>
        <c:varyColors val="0"/>
        <c:ser>
          <c:idx val="0"/>
          <c:order val="0"/>
          <c:tx>
            <c:strRef>
              <c:f>Hoja1!$B$1</c:f>
              <c:strCache>
                <c:ptCount val="1"/>
                <c:pt idx="0">
                  <c:v>Presión tributaria (PT) anual</c:v>
                </c:pt>
              </c:strCache>
            </c:strRef>
          </c:tx>
          <c:spPr>
            <a:pattFill prst="narHorz">
              <a:fgClr>
                <a:schemeClr val="tx2"/>
              </a:fgClr>
              <a:bgClr>
                <a:schemeClr val="accent1">
                  <a:lumMod val="40000"/>
                  <a:lumOff val="60000"/>
                </a:schemeClr>
              </a:bgClr>
            </a:pattFill>
            <a:effectLst>
              <a:softEdge rad="0"/>
            </a:effectLst>
          </c:spPr>
          <c:invertIfNegative val="0"/>
          <c:dPt>
            <c:idx val="2"/>
            <c:invertIfNegative val="0"/>
            <c:bubble3D val="0"/>
            <c:spPr>
              <a:pattFill prst="narHorz">
                <a:fgClr>
                  <a:schemeClr val="tx2">
                    <a:lumMod val="50000"/>
                  </a:schemeClr>
                </a:fgClr>
                <a:bgClr>
                  <a:schemeClr val="tx2">
                    <a:lumMod val="50000"/>
                  </a:schemeClr>
                </a:bgClr>
              </a:pattFill>
              <a:effectLst>
                <a:softEdge rad="0"/>
              </a:effectLst>
            </c:spPr>
            <c:extLst>
              <c:ext xmlns:c16="http://schemas.microsoft.com/office/drawing/2014/chart" uri="{C3380CC4-5D6E-409C-BE32-E72D297353CC}">
                <c16:uniqueId val="{00000000-68B2-4694-A028-94E1441D1793}"/>
              </c:ext>
            </c:extLst>
          </c:dPt>
          <c:dPt>
            <c:idx val="12"/>
            <c:invertIfNegative val="0"/>
            <c:bubble3D val="0"/>
            <c:extLst>
              <c:ext xmlns:c16="http://schemas.microsoft.com/office/drawing/2014/chart" uri="{C3380CC4-5D6E-409C-BE32-E72D297353CC}">
                <c16:uniqueId val="{00000001-68B2-4694-A028-94E1441D1793}"/>
              </c:ext>
            </c:extLst>
          </c:dPt>
          <c:dPt>
            <c:idx val="14"/>
            <c:invertIfNegative val="0"/>
            <c:bubble3D val="0"/>
            <c:spPr>
              <a:pattFill prst="narHorz">
                <a:fgClr>
                  <a:schemeClr val="tx2">
                    <a:lumMod val="50000"/>
                  </a:schemeClr>
                </a:fgClr>
                <a:bgClr>
                  <a:schemeClr val="tx2">
                    <a:lumMod val="50000"/>
                  </a:schemeClr>
                </a:bgClr>
              </a:pattFill>
              <a:effectLst>
                <a:softEdge rad="0"/>
              </a:effectLst>
            </c:spPr>
            <c:extLst>
              <c:ext xmlns:c16="http://schemas.microsoft.com/office/drawing/2014/chart" uri="{C3380CC4-5D6E-409C-BE32-E72D297353CC}">
                <c16:uniqueId val="{00000008-79F6-4B13-996E-30F8C3F95C10}"/>
              </c:ext>
            </c:extLst>
          </c:dPt>
          <c:dPt>
            <c:idx val="18"/>
            <c:invertIfNegative val="0"/>
            <c:bubble3D val="0"/>
            <c:spPr>
              <a:pattFill prst="narHorz">
                <a:fgClr>
                  <a:schemeClr val="tx2">
                    <a:lumMod val="50000"/>
                  </a:schemeClr>
                </a:fgClr>
                <a:bgClr>
                  <a:schemeClr val="tx2">
                    <a:lumMod val="50000"/>
                  </a:schemeClr>
                </a:bgClr>
              </a:pattFill>
              <a:effectLst>
                <a:softEdge rad="0"/>
              </a:effectLst>
            </c:spPr>
            <c:extLst>
              <c:ext xmlns:c16="http://schemas.microsoft.com/office/drawing/2014/chart" uri="{C3380CC4-5D6E-409C-BE32-E72D297353CC}">
                <c16:uniqueId val="{00000006-68B2-4694-A028-94E1441D1793}"/>
              </c:ext>
            </c:extLst>
          </c:dPt>
          <c:dPt>
            <c:idx val="19"/>
            <c:invertIfNegative val="0"/>
            <c:bubble3D val="0"/>
            <c:spPr>
              <a:pattFill prst="narHorz">
                <a:fgClr>
                  <a:schemeClr val="tx2">
                    <a:lumMod val="50000"/>
                  </a:schemeClr>
                </a:fgClr>
                <a:bgClr>
                  <a:schemeClr val="tx2">
                    <a:lumMod val="50000"/>
                  </a:schemeClr>
                </a:bgClr>
              </a:pattFill>
              <a:effectLst>
                <a:softEdge rad="0"/>
              </a:effectLst>
            </c:spPr>
            <c:extLst>
              <c:ext xmlns:c16="http://schemas.microsoft.com/office/drawing/2014/chart" uri="{C3380CC4-5D6E-409C-BE32-E72D297353CC}">
                <c16:uniqueId val="{00000006-13F3-4326-B552-A656077628E8}"/>
              </c:ext>
            </c:extLst>
          </c:dPt>
          <c:dLbls>
            <c:dLbl>
              <c:idx val="3"/>
              <c:spPr>
                <a:solidFill>
                  <a:schemeClr val="bg1"/>
                </a:solidFill>
                <a:ln>
                  <a:noFill/>
                </a:ln>
                <a:effectLst/>
              </c:spPr>
              <c:txPr>
                <a:bodyPr/>
                <a:lstStyle/>
                <a:p>
                  <a:pPr>
                    <a:defRPr sz="1397">
                      <a:latin typeface="+mn-lt"/>
                    </a:defRPr>
                  </a:pPr>
                  <a:endParaRPr lang="es-PE"/>
                </a:p>
              </c:txPr>
              <c:showLegendKey val="0"/>
              <c:showVal val="1"/>
              <c:showCatName val="0"/>
              <c:showSerName val="0"/>
              <c:showPercent val="0"/>
              <c:showBubbleSize val="0"/>
              <c:extLst>
                <c:ext xmlns:c16="http://schemas.microsoft.com/office/drawing/2014/chart" uri="{C3380CC4-5D6E-409C-BE32-E72D297353CC}">
                  <c16:uniqueId val="{00000008-9892-4AA7-B82D-83DFB39D3130}"/>
                </c:ext>
              </c:extLst>
            </c:dLbl>
            <c:dLbl>
              <c:idx val="4"/>
              <c:spPr>
                <a:solidFill>
                  <a:schemeClr val="bg1"/>
                </a:solidFill>
                <a:ln>
                  <a:noFill/>
                </a:ln>
                <a:effectLst/>
              </c:spPr>
              <c:txPr>
                <a:bodyPr/>
                <a:lstStyle/>
                <a:p>
                  <a:pPr>
                    <a:defRPr sz="1397">
                      <a:latin typeface="+mn-lt"/>
                    </a:defRPr>
                  </a:pPr>
                  <a:endParaRPr lang="es-PE"/>
                </a:p>
              </c:txPr>
              <c:showLegendKey val="0"/>
              <c:showVal val="1"/>
              <c:showCatName val="0"/>
              <c:showSerName val="0"/>
              <c:showPercent val="0"/>
              <c:showBubbleSize val="0"/>
              <c:extLst>
                <c:ext xmlns:c16="http://schemas.microsoft.com/office/drawing/2014/chart" uri="{C3380CC4-5D6E-409C-BE32-E72D297353CC}">
                  <c16:uniqueId val="{00000007-9892-4AA7-B82D-83DFB39D3130}"/>
                </c:ext>
              </c:extLst>
            </c:dLbl>
            <c:dLbl>
              <c:idx val="8"/>
              <c:layout>
                <c:manualLayout>
                  <c:x val="0"/>
                  <c:y val="1.562500000000002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8B2-4694-A028-94E1441D1793}"/>
                </c:ext>
              </c:extLst>
            </c:dLbl>
            <c:dLbl>
              <c:idx val="10"/>
              <c:layout>
                <c:manualLayout>
                  <c:x val="0"/>
                  <c:y val="9.3750000000001766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8B2-4694-A028-94E1441D1793}"/>
                </c:ext>
              </c:extLst>
            </c:dLbl>
            <c:dLbl>
              <c:idx val="11"/>
              <c:layout>
                <c:manualLayout>
                  <c:x val="-1.4781967722002185E-3"/>
                  <c:y val="6.250000000000052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8B2-4694-A028-94E1441D1793}"/>
                </c:ext>
              </c:extLst>
            </c:dLbl>
            <c:dLbl>
              <c:idx val="16"/>
              <c:spPr>
                <a:solidFill>
                  <a:schemeClr val="bg1"/>
                </a:solidFill>
                <a:ln>
                  <a:noFill/>
                </a:ln>
                <a:effectLst/>
              </c:spPr>
              <c:txPr>
                <a:bodyPr/>
                <a:lstStyle/>
                <a:p>
                  <a:pPr>
                    <a:defRPr sz="1397">
                      <a:latin typeface="+mn-lt"/>
                    </a:defRPr>
                  </a:pPr>
                  <a:endParaRPr lang="es-PE"/>
                </a:p>
              </c:txPr>
              <c:showLegendKey val="0"/>
              <c:showVal val="1"/>
              <c:showCatName val="0"/>
              <c:showSerName val="0"/>
              <c:showPercent val="0"/>
              <c:showBubbleSize val="0"/>
              <c:extLst>
                <c:ext xmlns:c16="http://schemas.microsoft.com/office/drawing/2014/chart" uri="{C3380CC4-5D6E-409C-BE32-E72D297353CC}">
                  <c16:uniqueId val="{00000006-9892-4AA7-B82D-83DFB39D3130}"/>
                </c:ext>
              </c:extLst>
            </c:dLbl>
            <c:dLbl>
              <c:idx val="17"/>
              <c:spPr>
                <a:noFill/>
              </c:spPr>
              <c:txPr>
                <a:bodyPr/>
                <a:lstStyle/>
                <a:p>
                  <a:pPr>
                    <a:defRPr sz="1397" b="0">
                      <a:latin typeface="+mn-lt"/>
                    </a:defRPr>
                  </a:pPr>
                  <a:endParaRPr lang="es-PE"/>
                </a:p>
              </c:txPr>
              <c:showLegendKey val="0"/>
              <c:showVal val="1"/>
              <c:showCatName val="0"/>
              <c:showSerName val="0"/>
              <c:showPercent val="0"/>
              <c:showBubbleSize val="0"/>
              <c:extLst>
                <c:ext xmlns:c16="http://schemas.microsoft.com/office/drawing/2014/chart" uri="{C3380CC4-5D6E-409C-BE32-E72D297353CC}">
                  <c16:uniqueId val="{00000005-68B2-4694-A028-94E1441D1793}"/>
                </c:ext>
              </c:extLst>
            </c:dLbl>
            <c:dLbl>
              <c:idx val="18"/>
              <c:layout>
                <c:manualLayout>
                  <c:x val="-2.9182407741657258E-3"/>
                  <c:y val="2.0964741267029727E-2"/>
                </c:manualLayout>
              </c:layout>
              <c:spPr>
                <a:solidFill>
                  <a:schemeClr val="bg1"/>
                </a:solidFill>
                <a:ln>
                  <a:noFill/>
                </a:ln>
              </c:spPr>
              <c:txPr>
                <a:bodyPr/>
                <a:lstStyle/>
                <a:p>
                  <a:pPr>
                    <a:defRPr sz="1397" b="1">
                      <a:solidFill>
                        <a:schemeClr val="tx2"/>
                      </a:solidFill>
                      <a:latin typeface="+mn-lt"/>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8B2-4694-A028-94E1441D1793}"/>
                </c:ext>
              </c:extLst>
            </c:dLbl>
            <c:dLbl>
              <c:idx val="19"/>
              <c:layout>
                <c:manualLayout>
                  <c:x val="-1.0700092563558233E-16"/>
                  <c:y val="2.9350637773841615E-2"/>
                </c:manualLayout>
              </c:layout>
              <c:spPr>
                <a:solidFill>
                  <a:schemeClr val="bg1"/>
                </a:solidFill>
                <a:ln>
                  <a:noFill/>
                </a:ln>
                <a:effectLst/>
              </c:spPr>
              <c:txPr>
                <a:bodyPr/>
                <a:lstStyle/>
                <a:p>
                  <a:pPr>
                    <a:defRPr sz="1397" b="1">
                      <a:solidFill>
                        <a:schemeClr val="tx2"/>
                      </a:solidFill>
                      <a:latin typeface="+mn-lt"/>
                    </a:defRPr>
                  </a:pPr>
                  <a:endParaRPr lang="es-PE"/>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3F3-4326-B552-A656077628E8}"/>
                </c:ext>
              </c:extLst>
            </c:dLbl>
            <c:dLbl>
              <c:idx val="26"/>
              <c:layout>
                <c:manualLayout>
                  <c:x val="7.3909838610010858E-3"/>
                  <c:y val="7.443890575785418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8B2-4694-A028-94E1441D1793}"/>
                </c:ext>
              </c:extLst>
            </c:dLbl>
            <c:spPr>
              <a:noFill/>
              <a:ln>
                <a:noFill/>
              </a:ln>
              <a:effectLst/>
            </c:spPr>
            <c:txPr>
              <a:bodyPr/>
              <a:lstStyle/>
              <a:p>
                <a:pPr>
                  <a:defRPr sz="1397">
                    <a:latin typeface="+mn-lt"/>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Hoja1!$A$3:$A$30</c:f>
              <c:strCach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 (proy)</c:v>
                </c:pt>
                <c:pt idx="19">
                  <c:v>2019 (proy)</c:v>
                </c:pt>
              </c:strCache>
            </c:strRef>
          </c:cat>
          <c:val>
            <c:numRef>
              <c:f>Hoja1!$B$3:$B$31</c:f>
              <c:numCache>
                <c:formatCode>0.0</c:formatCode>
                <c:ptCount val="20"/>
                <c:pt idx="0">
                  <c:v>12.964680027245876</c:v>
                </c:pt>
                <c:pt idx="1">
                  <c:v>12.882949720280893</c:v>
                </c:pt>
                <c:pt idx="2">
                  <c:v>12.653635130843277</c:v>
                </c:pt>
                <c:pt idx="3">
                  <c:v>13.426711135867187</c:v>
                </c:pt>
                <c:pt idx="4">
                  <c:v>13.680781602519469</c:v>
                </c:pt>
                <c:pt idx="5">
                  <c:v>14.395331688212515</c:v>
                </c:pt>
                <c:pt idx="6">
                  <c:v>15.923273208742831</c:v>
                </c:pt>
                <c:pt idx="7">
                  <c:v>16.384778053597739</c:v>
                </c:pt>
                <c:pt idx="8">
                  <c:v>16.401672777220742</c:v>
                </c:pt>
                <c:pt idx="9">
                  <c:v>14.448174225712682</c:v>
                </c:pt>
                <c:pt idx="10">
                  <c:v>15.3</c:v>
                </c:pt>
                <c:pt idx="11">
                  <c:v>16.100000000000001</c:v>
                </c:pt>
                <c:pt idx="12">
                  <c:v>16.5</c:v>
                </c:pt>
                <c:pt idx="13">
                  <c:v>16.399999999999999</c:v>
                </c:pt>
                <c:pt idx="14">
                  <c:v>16.550645233000488</c:v>
                </c:pt>
                <c:pt idx="15">
                  <c:v>14.8</c:v>
                </c:pt>
                <c:pt idx="16">
                  <c:v>13.565828852023643</c:v>
                </c:pt>
                <c:pt idx="17">
                  <c:v>13</c:v>
                </c:pt>
                <c:pt idx="18">
                  <c:v>13.9</c:v>
                </c:pt>
                <c:pt idx="19">
                  <c:v>14.2</c:v>
                </c:pt>
              </c:numCache>
            </c:numRef>
          </c:val>
          <c:extLst>
            <c:ext xmlns:c16="http://schemas.microsoft.com/office/drawing/2014/chart" uri="{C3380CC4-5D6E-409C-BE32-E72D297353CC}">
              <c16:uniqueId val="{00000009-68B2-4694-A028-94E1441D1793}"/>
            </c:ext>
          </c:extLst>
        </c:ser>
        <c:dLbls>
          <c:showLegendKey val="0"/>
          <c:showVal val="0"/>
          <c:showCatName val="0"/>
          <c:showSerName val="0"/>
          <c:showPercent val="0"/>
          <c:showBubbleSize val="0"/>
        </c:dLbls>
        <c:gapWidth val="150"/>
        <c:axId val="98519680"/>
        <c:axId val="98537856"/>
      </c:barChart>
      <c:catAx>
        <c:axId val="98519680"/>
        <c:scaling>
          <c:orientation val="minMax"/>
        </c:scaling>
        <c:delete val="0"/>
        <c:axPos val="b"/>
        <c:numFmt formatCode="General" sourceLinked="1"/>
        <c:majorTickMark val="out"/>
        <c:minorTickMark val="none"/>
        <c:tickLblPos val="nextTo"/>
        <c:txPr>
          <a:bodyPr rot="-5400000" vert="horz"/>
          <a:lstStyle/>
          <a:p>
            <a:pPr>
              <a:defRPr sz="1200"/>
            </a:pPr>
            <a:endParaRPr lang="es-PE"/>
          </a:p>
        </c:txPr>
        <c:crossAx val="98537856"/>
        <c:crosses val="autoZero"/>
        <c:auto val="1"/>
        <c:lblAlgn val="ctr"/>
        <c:lblOffset val="100"/>
        <c:noMultiLvlLbl val="0"/>
      </c:catAx>
      <c:valAx>
        <c:axId val="98537856"/>
        <c:scaling>
          <c:orientation val="minMax"/>
          <c:max val="18"/>
          <c:min val="8"/>
        </c:scaling>
        <c:delete val="0"/>
        <c:axPos val="l"/>
        <c:numFmt formatCode="0" sourceLinked="0"/>
        <c:majorTickMark val="out"/>
        <c:minorTickMark val="none"/>
        <c:tickLblPos val="nextTo"/>
        <c:txPr>
          <a:bodyPr/>
          <a:lstStyle/>
          <a:p>
            <a:pPr>
              <a:defRPr sz="1200"/>
            </a:pPr>
            <a:endParaRPr lang="es-PE"/>
          </a:p>
        </c:txPr>
        <c:crossAx val="98519680"/>
        <c:crosses val="autoZero"/>
        <c:crossBetween val="between"/>
      </c:valAx>
      <c:spPr>
        <a:noFill/>
        <a:ln w="25378">
          <a:noFill/>
        </a:ln>
      </c:spPr>
    </c:plotArea>
    <c:plotVisOnly val="1"/>
    <c:dispBlanksAs val="gap"/>
    <c:showDLblsOverMax val="0"/>
  </c:chart>
  <c:txPr>
    <a:bodyPr/>
    <a:lstStyle/>
    <a:p>
      <a:pPr>
        <a:defRPr sz="1795"/>
      </a:pPr>
      <a:endParaRPr lang="es-P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350772354620786E-2"/>
          <c:y val="6.3881528963346521E-2"/>
          <c:w val="0.84651047219465914"/>
          <c:h val="0.65792062772538928"/>
        </c:manualLayout>
      </c:layout>
      <c:barChart>
        <c:barDir val="col"/>
        <c:grouping val="clustered"/>
        <c:varyColors val="0"/>
        <c:ser>
          <c:idx val="0"/>
          <c:order val="0"/>
          <c:spPr>
            <a:pattFill prst="narHorz">
              <a:fgClr>
                <a:schemeClr val="tx2"/>
              </a:fgClr>
              <a:bgClr>
                <a:schemeClr val="accent1">
                  <a:lumMod val="40000"/>
                  <a:lumOff val="60000"/>
                </a:schemeClr>
              </a:bgClr>
            </a:pattFill>
          </c:spPr>
          <c:invertIfNegative val="0"/>
          <c:dPt>
            <c:idx val="13"/>
            <c:invertIfNegative val="0"/>
            <c:bubble3D val="0"/>
            <c:spPr>
              <a:pattFill prst="narHorz">
                <a:fgClr>
                  <a:schemeClr val="tx2"/>
                </a:fgClr>
                <a:bgClr>
                  <a:schemeClr val="tx2"/>
                </a:bgClr>
              </a:pattFill>
              <a:ln>
                <a:noFill/>
              </a:ln>
            </c:spPr>
            <c:extLst>
              <c:ext xmlns:c16="http://schemas.microsoft.com/office/drawing/2014/chart" uri="{C3380CC4-5D6E-409C-BE32-E72D297353CC}">
                <c16:uniqueId val="{00000001-7A0A-42A2-A880-9DA9F1F5F1E5}"/>
              </c:ext>
            </c:extLst>
          </c:dPt>
          <c:dPt>
            <c:idx val="14"/>
            <c:invertIfNegative val="0"/>
            <c:bubble3D val="0"/>
            <c:spPr>
              <a:pattFill prst="narHorz">
                <a:fgClr>
                  <a:schemeClr val="tx2"/>
                </a:fgClr>
                <a:bgClr>
                  <a:schemeClr val="tx2"/>
                </a:bgClr>
              </a:pattFill>
              <a:ln>
                <a:noFill/>
              </a:ln>
            </c:spPr>
            <c:extLst>
              <c:ext xmlns:c16="http://schemas.microsoft.com/office/drawing/2014/chart" uri="{C3380CC4-5D6E-409C-BE32-E72D297353CC}">
                <c16:uniqueId val="{00000002-7A0A-42A2-A880-9DA9F1F5F1E5}"/>
              </c:ext>
            </c:extLst>
          </c:dPt>
          <c:dLbls>
            <c:dLbl>
              <c:idx val="12"/>
              <c:spPr/>
              <c:txPr>
                <a:bodyPr/>
                <a:lstStyle/>
                <a:p>
                  <a:pPr>
                    <a:defRPr sz="1000" b="0">
                      <a:solidFill>
                        <a:sysClr val="windowText" lastClr="000000"/>
                      </a:solidFill>
                      <a:latin typeface="+mn-lt"/>
                      <a:cs typeface="Arial" pitchFamily="34" charset="0"/>
                    </a:defRPr>
                  </a:pPr>
                  <a:endParaRPr lang="es-PE"/>
                </a:p>
              </c:txPr>
              <c:showLegendKey val="0"/>
              <c:showVal val="1"/>
              <c:showCatName val="0"/>
              <c:showSerName val="0"/>
              <c:showPercent val="0"/>
              <c:showBubbleSize val="0"/>
              <c:extLst>
                <c:ext xmlns:c16="http://schemas.microsoft.com/office/drawing/2014/chart" uri="{C3380CC4-5D6E-409C-BE32-E72D297353CC}">
                  <c16:uniqueId val="{00000000-7A0A-42A2-A880-9DA9F1F5F1E5}"/>
                </c:ext>
              </c:extLst>
            </c:dLbl>
            <c:dLbl>
              <c:idx val="13"/>
              <c:spPr/>
              <c:txPr>
                <a:bodyPr/>
                <a:lstStyle/>
                <a:p>
                  <a:pPr>
                    <a:defRPr sz="1050" b="1">
                      <a:solidFill>
                        <a:schemeClr val="tx2">
                          <a:lumMod val="50000"/>
                        </a:schemeClr>
                      </a:solidFill>
                      <a:latin typeface="+mn-lt"/>
                      <a:cs typeface="Arial" pitchFamily="34" charset="0"/>
                    </a:defRPr>
                  </a:pPr>
                  <a:endParaRPr lang="es-PE"/>
                </a:p>
              </c:txPr>
              <c:showLegendKey val="0"/>
              <c:showVal val="1"/>
              <c:showCatName val="0"/>
              <c:showSerName val="0"/>
              <c:showPercent val="0"/>
              <c:showBubbleSize val="0"/>
              <c:extLst>
                <c:ext xmlns:c16="http://schemas.microsoft.com/office/drawing/2014/chart" uri="{C3380CC4-5D6E-409C-BE32-E72D297353CC}">
                  <c16:uniqueId val="{00000001-7A0A-42A2-A880-9DA9F1F5F1E5}"/>
                </c:ext>
              </c:extLst>
            </c:dLbl>
            <c:dLbl>
              <c:idx val="14"/>
              <c:spPr>
                <a:noFill/>
                <a:ln>
                  <a:noFill/>
                </a:ln>
                <a:effectLst/>
              </c:spPr>
              <c:txPr>
                <a:bodyPr/>
                <a:lstStyle/>
                <a:p>
                  <a:pPr>
                    <a:defRPr sz="1050" b="1">
                      <a:solidFill>
                        <a:schemeClr val="tx2">
                          <a:lumMod val="50000"/>
                        </a:schemeClr>
                      </a:solidFill>
                      <a:latin typeface="+mn-lt"/>
                      <a:cs typeface="Arial" pitchFamily="34" charset="0"/>
                    </a:defRPr>
                  </a:pPr>
                  <a:endParaRPr lang="es-PE"/>
                </a:p>
              </c:txPr>
              <c:showLegendKey val="0"/>
              <c:showVal val="1"/>
              <c:showCatName val="0"/>
              <c:showSerName val="0"/>
              <c:showPercent val="0"/>
              <c:showBubbleSize val="0"/>
              <c:extLst>
                <c:ext xmlns:c16="http://schemas.microsoft.com/office/drawing/2014/chart" uri="{C3380CC4-5D6E-409C-BE32-E72D297353CC}">
                  <c16:uniqueId val="{00000002-7A0A-42A2-A880-9DA9F1F5F1E5}"/>
                </c:ext>
              </c:extLst>
            </c:dLbl>
            <c:spPr>
              <a:noFill/>
              <a:ln>
                <a:noFill/>
              </a:ln>
              <a:effectLst/>
            </c:spPr>
            <c:txPr>
              <a:bodyPr/>
              <a:lstStyle/>
              <a:p>
                <a:pPr>
                  <a:defRPr sz="1000" b="0">
                    <a:solidFill>
                      <a:sysClr val="windowText" lastClr="000000"/>
                    </a:solidFill>
                    <a:latin typeface="+mn-lt"/>
                    <a:cs typeface="Arial" pitchFamily="34" charset="0"/>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IGV!$C$3:$Q$3</c:f>
              <c:strCache>
                <c:ptCount val="15"/>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strCache>
            </c:strRef>
          </c:cat>
          <c:val>
            <c:numRef>
              <c:f>IGV!$C$5:$Q$5</c:f>
              <c:numCache>
                <c:formatCode>0.0</c:formatCode>
                <c:ptCount val="15"/>
                <c:pt idx="0">
                  <c:v>49.179217357274233</c:v>
                </c:pt>
                <c:pt idx="1">
                  <c:v>48.184859618351247</c:v>
                </c:pt>
                <c:pt idx="2">
                  <c:v>47.78230777874051</c:v>
                </c:pt>
                <c:pt idx="3">
                  <c:v>39.569723917560879</c:v>
                </c:pt>
                <c:pt idx="4">
                  <c:v>37.823277164232003</c:v>
                </c:pt>
                <c:pt idx="5">
                  <c:v>30.07603496592084</c:v>
                </c:pt>
                <c:pt idx="6">
                  <c:v>39.592312325159398</c:v>
                </c:pt>
                <c:pt idx="7">
                  <c:v>30.895344613707852</c:v>
                </c:pt>
                <c:pt idx="8">
                  <c:v>29.912365604793585</c:v>
                </c:pt>
                <c:pt idx="9">
                  <c:v>31.305793106472297</c:v>
                </c:pt>
                <c:pt idx="10">
                  <c:v>29.466297744481313</c:v>
                </c:pt>
                <c:pt idx="11">
                  <c:v>28.644813453156733</c:v>
                </c:pt>
                <c:pt idx="12">
                  <c:v>32.592934640780804</c:v>
                </c:pt>
                <c:pt idx="13">
                  <c:v>35.318017333298464</c:v>
                </c:pt>
                <c:pt idx="14">
                  <c:v>36.297399724372973</c:v>
                </c:pt>
              </c:numCache>
            </c:numRef>
          </c:val>
          <c:extLst>
            <c:ext xmlns:c16="http://schemas.microsoft.com/office/drawing/2014/chart" uri="{C3380CC4-5D6E-409C-BE32-E72D297353CC}">
              <c16:uniqueId val="{00000003-7A0A-42A2-A880-9DA9F1F5F1E5}"/>
            </c:ext>
          </c:extLst>
        </c:ser>
        <c:dLbls>
          <c:showLegendKey val="0"/>
          <c:showVal val="0"/>
          <c:showCatName val="0"/>
          <c:showSerName val="0"/>
          <c:showPercent val="0"/>
          <c:showBubbleSize val="0"/>
        </c:dLbls>
        <c:gapWidth val="53"/>
        <c:overlap val="-6"/>
        <c:axId val="826651184"/>
        <c:axId val="826651728"/>
      </c:barChart>
      <c:catAx>
        <c:axId val="826651184"/>
        <c:scaling>
          <c:orientation val="minMax"/>
        </c:scaling>
        <c:delete val="0"/>
        <c:axPos val="b"/>
        <c:numFmt formatCode="General" sourceLinked="0"/>
        <c:majorTickMark val="out"/>
        <c:minorTickMark val="none"/>
        <c:tickLblPos val="nextTo"/>
        <c:txPr>
          <a:bodyPr/>
          <a:lstStyle/>
          <a:p>
            <a:pPr>
              <a:defRPr sz="1000">
                <a:solidFill>
                  <a:sysClr val="windowText" lastClr="000000"/>
                </a:solidFill>
                <a:latin typeface="+mn-lt"/>
                <a:cs typeface="Arial" pitchFamily="34" charset="0"/>
              </a:defRPr>
            </a:pPr>
            <a:endParaRPr lang="es-PE"/>
          </a:p>
        </c:txPr>
        <c:crossAx val="826651728"/>
        <c:crosses val="autoZero"/>
        <c:auto val="1"/>
        <c:lblAlgn val="ctr"/>
        <c:lblOffset val="100"/>
        <c:noMultiLvlLbl val="0"/>
      </c:catAx>
      <c:valAx>
        <c:axId val="826651728"/>
        <c:scaling>
          <c:orientation val="minMax"/>
          <c:max val="70"/>
          <c:min val="0"/>
        </c:scaling>
        <c:delete val="0"/>
        <c:axPos val="l"/>
        <c:majorGridlines>
          <c:spPr>
            <a:ln>
              <a:noFill/>
            </a:ln>
          </c:spPr>
        </c:majorGridlines>
        <c:numFmt formatCode="0" sourceLinked="0"/>
        <c:majorTickMark val="out"/>
        <c:minorTickMark val="none"/>
        <c:tickLblPos val="nextTo"/>
        <c:txPr>
          <a:bodyPr/>
          <a:lstStyle/>
          <a:p>
            <a:pPr>
              <a:defRPr sz="1000">
                <a:solidFill>
                  <a:sysClr val="windowText" lastClr="000000"/>
                </a:solidFill>
                <a:latin typeface="+mn-lt"/>
                <a:cs typeface="Arial" pitchFamily="34" charset="0"/>
              </a:defRPr>
            </a:pPr>
            <a:endParaRPr lang="es-PE"/>
          </a:p>
        </c:txPr>
        <c:crossAx val="826651184"/>
        <c:crosses val="autoZero"/>
        <c:crossBetween val="between"/>
        <c:majorUnit val="10"/>
      </c:valAx>
      <c:spPr>
        <a:noFill/>
        <a:ln w="25400">
          <a:noFill/>
        </a:ln>
      </c:spPr>
    </c:plotArea>
    <c:plotVisOnly val="1"/>
    <c:dispBlanksAs val="gap"/>
    <c:showDLblsOverMax val="0"/>
  </c:chart>
  <c:spPr>
    <a:solidFill>
      <a:sysClr val="window" lastClr="FFFFFF"/>
    </a:solid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9172312892465148E-2"/>
          <c:y val="0.16103862438434288"/>
          <c:w val="0.88932225820812161"/>
          <c:h val="0.71704484576168681"/>
        </c:manualLayout>
      </c:layout>
      <c:barChart>
        <c:barDir val="col"/>
        <c:grouping val="clustered"/>
        <c:varyColors val="0"/>
        <c:ser>
          <c:idx val="0"/>
          <c:order val="0"/>
          <c:tx>
            <c:strRef>
              <c:f>'IR3'!$A$3</c:f>
              <c:strCache>
                <c:ptCount val="1"/>
                <c:pt idx="0">
                  <c:v>Tasa de incumplimiento (%)</c:v>
                </c:pt>
              </c:strCache>
            </c:strRef>
          </c:tx>
          <c:spPr>
            <a:pattFill prst="narHorz">
              <a:fgClr>
                <a:schemeClr val="tx2"/>
              </a:fgClr>
              <a:bgClr>
                <a:schemeClr val="accent1">
                  <a:lumMod val="40000"/>
                  <a:lumOff val="60000"/>
                </a:schemeClr>
              </a:bgClr>
            </a:pattFill>
            <a:ln>
              <a:noFill/>
            </a:ln>
            <a:effectLst/>
          </c:spPr>
          <c:invertIfNegative val="0"/>
          <c:dPt>
            <c:idx val="9"/>
            <c:invertIfNegative val="0"/>
            <c:bubble3D val="0"/>
            <c:spPr>
              <a:pattFill prst="narHorz">
                <a:fgClr>
                  <a:schemeClr val="tx2"/>
                </a:fgClr>
                <a:bgClr>
                  <a:schemeClr val="tx2"/>
                </a:bgClr>
              </a:pattFill>
              <a:ln>
                <a:noFill/>
              </a:ln>
              <a:effectLst/>
            </c:spPr>
            <c:extLst>
              <c:ext xmlns:c16="http://schemas.microsoft.com/office/drawing/2014/chart" uri="{C3380CC4-5D6E-409C-BE32-E72D297353CC}">
                <c16:uniqueId val="{00000001-B07B-42F4-9E5F-FB16FCD73704}"/>
              </c:ext>
            </c:extLst>
          </c:dPt>
          <c:dPt>
            <c:idx val="10"/>
            <c:invertIfNegative val="0"/>
            <c:bubble3D val="0"/>
            <c:spPr>
              <a:pattFill prst="narHorz">
                <a:fgClr>
                  <a:schemeClr val="tx2"/>
                </a:fgClr>
                <a:bgClr>
                  <a:schemeClr val="tx2"/>
                </a:bgClr>
              </a:pattFill>
              <a:ln>
                <a:noFill/>
              </a:ln>
              <a:effectLst/>
            </c:spPr>
            <c:extLst>
              <c:ext xmlns:c16="http://schemas.microsoft.com/office/drawing/2014/chart" uri="{C3380CC4-5D6E-409C-BE32-E72D297353CC}">
                <c16:uniqueId val="{00000002-B07B-42F4-9E5F-FB16FCD73704}"/>
              </c:ext>
            </c:extLst>
          </c:dPt>
          <c:dLbls>
            <c:dLbl>
              <c:idx val="9"/>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2">
                          <a:lumMod val="50000"/>
                        </a:schemeClr>
                      </a:solidFill>
                      <a:latin typeface="+mn-lt"/>
                      <a:ea typeface="+mn-ea"/>
                      <a:cs typeface="+mn-cs"/>
                    </a:defRPr>
                  </a:pPr>
                  <a:endParaRPr lang="es-PE"/>
                </a:p>
              </c:txPr>
              <c:dLblPos val="outEnd"/>
              <c:showLegendKey val="0"/>
              <c:showVal val="1"/>
              <c:showCatName val="0"/>
              <c:showSerName val="0"/>
              <c:showPercent val="0"/>
              <c:showBubbleSize val="0"/>
              <c:extLst>
                <c:ext xmlns:c16="http://schemas.microsoft.com/office/drawing/2014/chart" uri="{C3380CC4-5D6E-409C-BE32-E72D297353CC}">
                  <c16:uniqueId val="{00000001-B07B-42F4-9E5F-FB16FCD73704}"/>
                </c:ext>
              </c:extLst>
            </c:dLbl>
            <c:dLbl>
              <c:idx val="10"/>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2">
                          <a:lumMod val="50000"/>
                        </a:schemeClr>
                      </a:solidFill>
                      <a:latin typeface="+mn-lt"/>
                      <a:ea typeface="+mn-ea"/>
                      <a:cs typeface="+mn-cs"/>
                    </a:defRPr>
                  </a:pPr>
                  <a:endParaRPr lang="es-PE"/>
                </a:p>
              </c:txPr>
              <c:dLblPos val="outEnd"/>
              <c:showLegendKey val="0"/>
              <c:showVal val="1"/>
              <c:showCatName val="0"/>
              <c:showSerName val="0"/>
              <c:showPercent val="0"/>
              <c:showBubbleSize val="0"/>
              <c:extLst>
                <c:ext xmlns:c16="http://schemas.microsoft.com/office/drawing/2014/chart" uri="{C3380CC4-5D6E-409C-BE32-E72D297353CC}">
                  <c16:uniqueId val="{00000002-B07B-42F4-9E5F-FB16FCD73704}"/>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P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'IR3'!$B$2:$L$2</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'IR3'!$B$4:$L$4</c:f>
              <c:numCache>
                <c:formatCode>0.0</c:formatCode>
                <c:ptCount val="11"/>
                <c:pt idx="0">
                  <c:v>44.320400353442594</c:v>
                </c:pt>
                <c:pt idx="1">
                  <c:v>48.359955403818915</c:v>
                </c:pt>
                <c:pt idx="2">
                  <c:v>51.004597749553817</c:v>
                </c:pt>
                <c:pt idx="3">
                  <c:v>50.454998531892073</c:v>
                </c:pt>
                <c:pt idx="4">
                  <c:v>45.853809317221412</c:v>
                </c:pt>
                <c:pt idx="5">
                  <c:v>51.653937984361932</c:v>
                </c:pt>
                <c:pt idx="6">
                  <c:v>48.151788918668885</c:v>
                </c:pt>
                <c:pt idx="7">
                  <c:v>47.237098475907693</c:v>
                </c:pt>
                <c:pt idx="8">
                  <c:v>48.487636750424699</c:v>
                </c:pt>
                <c:pt idx="9">
                  <c:v>50.939184014428108</c:v>
                </c:pt>
                <c:pt idx="10">
                  <c:v>51.569030861642162</c:v>
                </c:pt>
              </c:numCache>
            </c:numRef>
          </c:val>
          <c:extLst>
            <c:ext xmlns:c16="http://schemas.microsoft.com/office/drawing/2014/chart" uri="{C3380CC4-5D6E-409C-BE32-E72D297353CC}">
              <c16:uniqueId val="{00000000-B07B-42F4-9E5F-FB16FCD73704}"/>
            </c:ext>
          </c:extLst>
        </c:ser>
        <c:dLbls>
          <c:showLegendKey val="0"/>
          <c:showVal val="0"/>
          <c:showCatName val="0"/>
          <c:showSerName val="0"/>
          <c:showPercent val="0"/>
          <c:showBubbleSize val="0"/>
        </c:dLbls>
        <c:gapWidth val="110"/>
        <c:axId val="368075632"/>
        <c:axId val="368076944"/>
      </c:barChart>
      <c:catAx>
        <c:axId val="368075632"/>
        <c:scaling>
          <c:orientation val="minMax"/>
        </c:scaling>
        <c:delete val="0"/>
        <c:axPos val="b"/>
        <c:numFmt formatCode="General" sourceLinked="1"/>
        <c:majorTickMark val="out"/>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PE"/>
          </a:p>
        </c:txPr>
        <c:crossAx val="368076944"/>
        <c:crosses val="autoZero"/>
        <c:auto val="1"/>
        <c:lblAlgn val="ctr"/>
        <c:lblOffset val="100"/>
        <c:noMultiLvlLbl val="0"/>
      </c:catAx>
      <c:valAx>
        <c:axId val="368076944"/>
        <c:scaling>
          <c:orientation val="minMax"/>
          <c:max val="70"/>
          <c:min val="0"/>
        </c:scaling>
        <c:delete val="0"/>
        <c:axPos val="l"/>
        <c:numFmt formatCode="0" sourceLinked="0"/>
        <c:majorTickMark val="out"/>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PE"/>
          </a:p>
        </c:txPr>
        <c:crossAx val="368075632"/>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853505160607455E-2"/>
          <c:y val="0.18855488856532571"/>
          <c:w val="0.88106790548917358"/>
          <c:h val="0.64167985088996526"/>
        </c:manualLayout>
      </c:layout>
      <c:barChart>
        <c:barDir val="col"/>
        <c:grouping val="clustered"/>
        <c:varyColors val="0"/>
        <c:ser>
          <c:idx val="0"/>
          <c:order val="0"/>
          <c:tx>
            <c:strRef>
              <c:f>'B - Ventas_Anuales'!$AA$4</c:f>
              <c:strCache>
                <c:ptCount val="1"/>
                <c:pt idx="0">
                  <c:v>Part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s-P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 - Ventas_Anuales'!$H$6:$H$12</c:f>
              <c:strCache>
                <c:ptCount val="7"/>
                <c:pt idx="0">
                  <c:v>Hasta 2 UIT</c:v>
                </c:pt>
                <c:pt idx="1">
                  <c:v> &lt;2 - 7 UIT]</c:v>
                </c:pt>
                <c:pt idx="2">
                  <c:v> &lt;7 - 24 UIT]</c:v>
                </c:pt>
                <c:pt idx="3">
                  <c:v> &lt;24 - 132 UIT]</c:v>
                </c:pt>
                <c:pt idx="4">
                  <c:v> &lt;132 - 150 UIT]</c:v>
                </c:pt>
                <c:pt idx="5">
                  <c:v> &lt;150 - 1700 UIT]</c:v>
                </c:pt>
                <c:pt idx="6">
                  <c:v> &lt;1700 UIT]</c:v>
                </c:pt>
              </c:strCache>
            </c:strRef>
          </c:cat>
          <c:val>
            <c:numRef>
              <c:f>'B - Ventas_Anuales'!$I$6:$I$12</c:f>
              <c:numCache>
                <c:formatCode>_ * #,##0_ ;_ * \-#,##0_ ;_ * "-"??_ ;_ @_ </c:formatCode>
                <c:ptCount val="7"/>
                <c:pt idx="0">
                  <c:v>39.154074539295749</c:v>
                </c:pt>
                <c:pt idx="1">
                  <c:v>20.858821108032839</c:v>
                </c:pt>
                <c:pt idx="2">
                  <c:v>22.304449946537723</c:v>
                </c:pt>
                <c:pt idx="3">
                  <c:v>11.909398037652839</c:v>
                </c:pt>
                <c:pt idx="4">
                  <c:v>0.50584180632767994</c:v>
                </c:pt>
                <c:pt idx="5">
                  <c:v>4.5195562603292068</c:v>
                </c:pt>
                <c:pt idx="6">
                  <c:v>0.7478583018239644</c:v>
                </c:pt>
              </c:numCache>
            </c:numRef>
          </c:val>
          <c:extLst>
            <c:ext xmlns:c16="http://schemas.microsoft.com/office/drawing/2014/chart" uri="{C3380CC4-5D6E-409C-BE32-E72D297353CC}">
              <c16:uniqueId val="{00000000-1F1E-4A54-B7FB-67C1646C9B95}"/>
            </c:ext>
          </c:extLst>
        </c:ser>
        <c:dLbls>
          <c:showLegendKey val="0"/>
          <c:showVal val="0"/>
          <c:showCatName val="0"/>
          <c:showSerName val="0"/>
          <c:showPercent val="0"/>
          <c:showBubbleSize val="0"/>
        </c:dLbls>
        <c:gapWidth val="219"/>
        <c:overlap val="-27"/>
        <c:axId val="283510664"/>
        <c:axId val="283511976"/>
      </c:barChart>
      <c:lineChart>
        <c:grouping val="standard"/>
        <c:varyColors val="0"/>
        <c:ser>
          <c:idx val="1"/>
          <c:order val="1"/>
          <c:tx>
            <c:strRef>
              <c:f>'B - Ventas_Anuales'!$AC$4</c:f>
              <c:strCache>
                <c:ptCount val="1"/>
                <c:pt idx="0">
                  <c:v>Acumulado (%)</c:v>
                </c:pt>
              </c:strCache>
            </c:strRef>
          </c:tx>
          <c:spPr>
            <a:ln w="28575" cap="rnd">
              <a:solidFill>
                <a:srgbClr val="C00000"/>
              </a:solidFill>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01-1F1E-4A54-B7FB-67C1646C9B95}"/>
                </c:ext>
              </c:extLst>
            </c:dLbl>
            <c:dLbl>
              <c:idx val="3"/>
              <c:delete val="1"/>
              <c:extLst>
                <c:ext xmlns:c15="http://schemas.microsoft.com/office/drawing/2012/chart" uri="{CE6537A1-D6FC-4f65-9D91-7224C49458BB}"/>
                <c:ext xmlns:c16="http://schemas.microsoft.com/office/drawing/2014/chart" uri="{C3380CC4-5D6E-409C-BE32-E72D297353CC}">
                  <c16:uniqueId val="{00000003-1F1E-4A54-B7FB-67C1646C9B95}"/>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C00000"/>
                    </a:solidFill>
                    <a:latin typeface="+mn-lt"/>
                    <a:ea typeface="+mn-ea"/>
                    <a:cs typeface="+mn-cs"/>
                  </a:defRPr>
                </a:pPr>
                <a:endParaRPr lang="es-P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 - Ventas_Anuales'!$J$6:$J$12</c:f>
              <c:numCache>
                <c:formatCode>_ * #,##0_ ;_ * \-#,##0_ ;_ * "-"??_ ;_ @_ </c:formatCode>
                <c:ptCount val="7"/>
                <c:pt idx="0">
                  <c:v>39.154074539295749</c:v>
                </c:pt>
                <c:pt idx="1">
                  <c:v>60.012895647328591</c:v>
                </c:pt>
                <c:pt idx="2">
                  <c:v>82.317345593866321</c:v>
                </c:pt>
                <c:pt idx="3">
                  <c:v>94.226743631519156</c:v>
                </c:pt>
                <c:pt idx="4">
                  <c:v>94.732585437846836</c:v>
                </c:pt>
                <c:pt idx="5">
                  <c:v>99.252141698176047</c:v>
                </c:pt>
                <c:pt idx="6">
                  <c:v>100.00000000000001</c:v>
                </c:pt>
              </c:numCache>
            </c:numRef>
          </c:val>
          <c:smooth val="0"/>
          <c:extLst>
            <c:ext xmlns:c16="http://schemas.microsoft.com/office/drawing/2014/chart" uri="{C3380CC4-5D6E-409C-BE32-E72D297353CC}">
              <c16:uniqueId val="{00000002-1F1E-4A54-B7FB-67C1646C9B95}"/>
            </c:ext>
          </c:extLst>
        </c:ser>
        <c:dLbls>
          <c:showLegendKey val="0"/>
          <c:showVal val="0"/>
          <c:showCatName val="0"/>
          <c:showSerName val="0"/>
          <c:showPercent val="0"/>
          <c:showBubbleSize val="0"/>
        </c:dLbls>
        <c:marker val="1"/>
        <c:smooth val="0"/>
        <c:axId val="351459128"/>
        <c:axId val="351466672"/>
      </c:lineChart>
      <c:catAx>
        <c:axId val="283510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crossAx val="283511976"/>
        <c:crosses val="autoZero"/>
        <c:auto val="1"/>
        <c:lblAlgn val="ctr"/>
        <c:lblOffset val="100"/>
        <c:noMultiLvlLbl val="0"/>
      </c:catAx>
      <c:valAx>
        <c:axId val="283511976"/>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_ * #,##0_ ;_ * \-#,##0_ ;_ * &quot;-&quot;??_ ;_ @_ "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crossAx val="283510664"/>
        <c:crosses val="autoZero"/>
        <c:crossBetween val="between"/>
      </c:valAx>
      <c:valAx>
        <c:axId val="351466672"/>
        <c:scaling>
          <c:orientation val="minMax"/>
          <c:max val="100"/>
        </c:scaling>
        <c:delete val="0"/>
        <c:axPos val="r"/>
        <c:numFmt formatCode="_ * #,##0_ ;_ * \-#,##0_ ;_ * &quot;-&quot;??_ ;_ @_ " sourceLinked="1"/>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crossAx val="351459128"/>
        <c:crosses val="max"/>
        <c:crossBetween val="between"/>
      </c:valAx>
      <c:catAx>
        <c:axId val="351459128"/>
        <c:scaling>
          <c:orientation val="minMax"/>
        </c:scaling>
        <c:delete val="1"/>
        <c:axPos val="b"/>
        <c:majorTickMark val="out"/>
        <c:minorTickMark val="none"/>
        <c:tickLblPos val="nextTo"/>
        <c:crossAx val="351466672"/>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 - Ventas_Anuales'!$AF$4</c:f>
              <c:strCache>
                <c:ptCount val="1"/>
                <c:pt idx="0">
                  <c:v>Part (%)</c:v>
                </c:pt>
              </c:strCache>
            </c:strRef>
          </c:tx>
          <c:spPr>
            <a:solidFill>
              <a:schemeClr val="accent1"/>
            </a:solidFill>
            <a:ln>
              <a:noFill/>
            </a:ln>
            <a:effectLst/>
          </c:spPr>
          <c:invertIfNegative val="0"/>
          <c:val>
            <c:numRef>
              <c:f>'B - Ventas_Anuales'!$AF$5:$AF$28</c:f>
              <c:numCache>
                <c:formatCode>_ * #,##0.0_ ;_ * \-#,##0.0_ ;_ * "-"??_ ;_ @_ </c:formatCode>
                <c:ptCount val="24"/>
                <c:pt idx="0">
                  <c:v>20.59408458818266</c:v>
                </c:pt>
                <c:pt idx="1">
                  <c:v>13.016571978402498</c:v>
                </c:pt>
                <c:pt idx="2">
                  <c:v>10.289304822666349</c:v>
                </c:pt>
                <c:pt idx="3">
                  <c:v>7.6254696108894571</c:v>
                </c:pt>
                <c:pt idx="4">
                  <c:v>6.6372183100749531</c:v>
                </c:pt>
                <c:pt idx="5">
                  <c:v>5.6941660997628194</c:v>
                </c:pt>
                <c:pt idx="6">
                  <c:v>4.6047914100277625</c:v>
                </c:pt>
                <c:pt idx="7">
                  <c:v>4.3363547776204747</c:v>
                </c:pt>
                <c:pt idx="8">
                  <c:v>4.1310436546605631</c:v>
                </c:pt>
                <c:pt idx="9">
                  <c:v>3.6654164138581939</c:v>
                </c:pt>
                <c:pt idx="10">
                  <c:v>3.514037764989244</c:v>
                </c:pt>
                <c:pt idx="11">
                  <c:v>3.1832417094142813</c:v>
                </c:pt>
                <c:pt idx="12">
                  <c:v>2.7530076547341067</c:v>
                </c:pt>
                <c:pt idx="13">
                  <c:v>2.3239993381014545</c:v>
                </c:pt>
                <c:pt idx="14">
                  <c:v>1.7641434848958428</c:v>
                </c:pt>
                <c:pt idx="15">
                  <c:v>0.75459498550564763</c:v>
                </c:pt>
                <c:pt idx="16">
                  <c:v>0.68671974112412437</c:v>
                </c:pt>
                <c:pt idx="17">
                  <c:v>0.68595365484442317</c:v>
                </c:pt>
                <c:pt idx="18">
                  <c:v>0.67722027125582995</c:v>
                </c:pt>
                <c:pt idx="19">
                  <c:v>0.69775138355182109</c:v>
                </c:pt>
                <c:pt idx="20">
                  <c:v>0.67231731906574244</c:v>
                </c:pt>
                <c:pt idx="21">
                  <c:v>0.66588219431625273</c:v>
                </c:pt>
                <c:pt idx="22">
                  <c:v>0.5672102814907426</c:v>
                </c:pt>
                <c:pt idx="23">
                  <c:v>0.45949855056475802</c:v>
                </c:pt>
              </c:numCache>
            </c:numRef>
          </c:val>
          <c:extLst>
            <c:ext xmlns:c16="http://schemas.microsoft.com/office/drawing/2014/chart" uri="{C3380CC4-5D6E-409C-BE32-E72D297353CC}">
              <c16:uniqueId val="{00000000-4925-4A28-B7A1-2B88279AF7AE}"/>
            </c:ext>
          </c:extLst>
        </c:ser>
        <c:dLbls>
          <c:showLegendKey val="0"/>
          <c:showVal val="0"/>
          <c:showCatName val="0"/>
          <c:showSerName val="0"/>
          <c:showPercent val="0"/>
          <c:showBubbleSize val="0"/>
        </c:dLbls>
        <c:gapWidth val="114"/>
        <c:overlap val="-27"/>
        <c:axId val="333891560"/>
        <c:axId val="333890904"/>
      </c:barChart>
      <c:lineChart>
        <c:grouping val="standard"/>
        <c:varyColors val="0"/>
        <c:ser>
          <c:idx val="1"/>
          <c:order val="1"/>
          <c:tx>
            <c:strRef>
              <c:f>'B - Ventas_Anuales'!$AG$4</c:f>
              <c:strCache>
                <c:ptCount val="1"/>
                <c:pt idx="0">
                  <c:v>Acumulado (%)</c:v>
                </c:pt>
              </c:strCache>
            </c:strRef>
          </c:tx>
          <c:spPr>
            <a:ln w="28575" cap="rnd">
              <a:solidFill>
                <a:srgbClr val="C00000"/>
              </a:solidFill>
              <a:round/>
            </a:ln>
            <a:effectLst/>
          </c:spPr>
          <c:marker>
            <c:symbol val="none"/>
          </c:marker>
          <c:dLbls>
            <c:dLbl>
              <c:idx val="3"/>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C00000"/>
                      </a:solidFill>
                      <a:latin typeface="+mn-lt"/>
                      <a:ea typeface="+mn-ea"/>
                      <a:cs typeface="+mn-cs"/>
                    </a:defRPr>
                  </a:pPr>
                  <a:endParaRPr lang="es-PE"/>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925-4A28-B7A1-2B88279AF7AE}"/>
                </c:ext>
              </c:extLst>
            </c:dLbl>
            <c:dLbl>
              <c:idx val="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925-4A28-B7A1-2B88279AF7AE}"/>
                </c:ext>
              </c:extLst>
            </c:dLbl>
            <c:dLbl>
              <c:idx val="9"/>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925-4A28-B7A1-2B88279AF7AE}"/>
                </c:ext>
              </c:extLst>
            </c:dLbl>
            <c:dLbl>
              <c:idx val="1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925-4A28-B7A1-2B88279AF7AE}"/>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C00000"/>
                    </a:solidFill>
                    <a:latin typeface="+mn-lt"/>
                    <a:ea typeface="+mn-ea"/>
                    <a:cs typeface="+mn-cs"/>
                  </a:defRPr>
                </a:pPr>
                <a:endParaRPr lang="es-PE"/>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 - Ventas_Anuales'!$AG$5:$AG$28</c:f>
              <c:numCache>
                <c:formatCode>_ * #,##0_ ;_ * \-#,##0_ ;_ * "-"??_ ;_ @_ </c:formatCode>
                <c:ptCount val="24"/>
                <c:pt idx="0" formatCode="#,##0">
                  <c:v>20.59408458818266</c:v>
                </c:pt>
                <c:pt idx="1">
                  <c:v>33.610656566585156</c:v>
                </c:pt>
                <c:pt idx="2">
                  <c:v>43.899961389251501</c:v>
                </c:pt>
                <c:pt idx="3">
                  <c:v>51.525431000140955</c:v>
                </c:pt>
                <c:pt idx="4">
                  <c:v>58.162649310215912</c:v>
                </c:pt>
                <c:pt idx="5">
                  <c:v>63.856815409978729</c:v>
                </c:pt>
                <c:pt idx="6">
                  <c:v>68.461606820006494</c:v>
                </c:pt>
                <c:pt idx="7">
                  <c:v>72.797961597626966</c:v>
                </c:pt>
                <c:pt idx="8">
                  <c:v>76.929005252287524</c:v>
                </c:pt>
                <c:pt idx="9">
                  <c:v>80.59442166614572</c:v>
                </c:pt>
                <c:pt idx="10">
                  <c:v>84.10845943113496</c:v>
                </c:pt>
                <c:pt idx="11">
                  <c:v>87.291701140549236</c:v>
                </c:pt>
                <c:pt idx="12">
                  <c:v>90.044708795283341</c:v>
                </c:pt>
                <c:pt idx="13">
                  <c:v>92.3687081333848</c:v>
                </c:pt>
                <c:pt idx="14">
                  <c:v>94.13285161828064</c:v>
                </c:pt>
                <c:pt idx="15">
                  <c:v>94.887446603786287</c:v>
                </c:pt>
                <c:pt idx="16">
                  <c:v>95.57416634491041</c:v>
                </c:pt>
                <c:pt idx="17">
                  <c:v>96.260119999754835</c:v>
                </c:pt>
                <c:pt idx="18">
                  <c:v>96.937340271010669</c:v>
                </c:pt>
                <c:pt idx="19">
                  <c:v>97.635091654562487</c:v>
                </c:pt>
                <c:pt idx="20">
                  <c:v>98.307408973628227</c:v>
                </c:pt>
                <c:pt idx="21">
                  <c:v>98.973291167944481</c:v>
                </c:pt>
                <c:pt idx="22">
                  <c:v>99.540501449435226</c:v>
                </c:pt>
                <c:pt idx="23">
                  <c:v>99.999999999999986</c:v>
                </c:pt>
              </c:numCache>
            </c:numRef>
          </c:val>
          <c:smooth val="0"/>
          <c:extLst>
            <c:ext xmlns:c16="http://schemas.microsoft.com/office/drawing/2014/chart" uri="{C3380CC4-5D6E-409C-BE32-E72D297353CC}">
              <c16:uniqueId val="{00000005-4925-4A28-B7A1-2B88279AF7AE}"/>
            </c:ext>
          </c:extLst>
        </c:ser>
        <c:dLbls>
          <c:showLegendKey val="0"/>
          <c:showVal val="0"/>
          <c:showCatName val="0"/>
          <c:showSerName val="0"/>
          <c:showPercent val="0"/>
          <c:showBubbleSize val="0"/>
        </c:dLbls>
        <c:marker val="1"/>
        <c:smooth val="0"/>
        <c:axId val="331228248"/>
        <c:axId val="331232840"/>
      </c:lineChart>
      <c:catAx>
        <c:axId val="33389156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PE"/>
          </a:p>
        </c:txPr>
        <c:crossAx val="333890904"/>
        <c:crosses val="autoZero"/>
        <c:auto val="1"/>
        <c:lblAlgn val="ctr"/>
        <c:lblOffset val="100"/>
        <c:noMultiLvlLbl val="0"/>
      </c:catAx>
      <c:valAx>
        <c:axId val="3338909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PE"/>
          </a:p>
        </c:txPr>
        <c:crossAx val="333891560"/>
        <c:crosses val="autoZero"/>
        <c:crossBetween val="between"/>
      </c:valAx>
      <c:valAx>
        <c:axId val="331232840"/>
        <c:scaling>
          <c:orientation val="minMax"/>
          <c:max val="100"/>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PE"/>
          </a:p>
        </c:txPr>
        <c:crossAx val="331228248"/>
        <c:crosses val="max"/>
        <c:crossBetween val="between"/>
      </c:valAx>
      <c:catAx>
        <c:axId val="331228248"/>
        <c:scaling>
          <c:orientation val="minMax"/>
        </c:scaling>
        <c:delete val="1"/>
        <c:axPos val="b"/>
        <c:majorTickMark val="out"/>
        <c:minorTickMark val="none"/>
        <c:tickLblPos val="nextTo"/>
        <c:crossAx val="331232840"/>
        <c:crosses val="autoZero"/>
        <c:auto val="1"/>
        <c:lblAlgn val="ctr"/>
        <c:lblOffset val="100"/>
        <c:noMultiLvlLbl val="0"/>
      </c:catAx>
      <c:spPr>
        <a:noFill/>
        <a:ln>
          <a:noFill/>
        </a:ln>
        <a:effectLst/>
      </c:spPr>
    </c:plotArea>
    <c:legend>
      <c:legendPos val="t"/>
      <c:layout>
        <c:manualLayout>
          <c:xMode val="edge"/>
          <c:yMode val="edge"/>
          <c:x val="0.27412354085622831"/>
          <c:y val="0"/>
          <c:w val="0.46719719745486288"/>
          <c:h val="7.8220134834014216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936979555676574E-2"/>
          <c:y val="9.4009443301540541E-2"/>
          <c:w val="0.91079311186371015"/>
          <c:h val="0.78610873159120864"/>
        </c:manualLayout>
      </c:layout>
      <c:barChart>
        <c:barDir val="col"/>
        <c:grouping val="clustered"/>
        <c:varyColors val="0"/>
        <c:ser>
          <c:idx val="0"/>
          <c:order val="0"/>
          <c:tx>
            <c:strRef>
              <c:f>'B - Ventas_Anuales'!$AW$4</c:f>
              <c:strCache>
                <c:ptCount val="1"/>
                <c:pt idx="0">
                  <c:v>Part (%)</c:v>
                </c:pt>
              </c:strCache>
            </c:strRef>
          </c:tx>
          <c:spPr>
            <a:solidFill>
              <a:schemeClr val="accent1"/>
            </a:solidFill>
            <a:ln>
              <a:noFill/>
            </a:ln>
            <a:effectLst/>
          </c:spPr>
          <c:invertIfNegative val="0"/>
          <c:val>
            <c:numRef>
              <c:f>'B - Ventas_Anuales'!$Y$5:$Y$135</c:f>
              <c:numCache>
                <c:formatCode>_ * #,##0_ ;_ * \-#,##0_ ;_ * "-"??_ ;_ @_ </c:formatCode>
                <c:ptCount val="131"/>
                <c:pt idx="0">
                  <c:v>37.858762576412488</c:v>
                </c:pt>
                <c:pt idx="1">
                  <c:v>6.0853569340583809</c:v>
                </c:pt>
                <c:pt idx="2">
                  <c:v>4.6073762050484222</c:v>
                </c:pt>
                <c:pt idx="3">
                  <c:v>3.7945112658726377</c:v>
                </c:pt>
                <c:pt idx="4">
                  <c:v>3.3157942372939395</c:v>
                </c:pt>
                <c:pt idx="5">
                  <c:v>2.8270478790413915</c:v>
                </c:pt>
                <c:pt idx="6">
                  <c:v>2.5283695489981679</c:v>
                </c:pt>
                <c:pt idx="7">
                  <c:v>2.2025386434964691</c:v>
                </c:pt>
                <c:pt idx="8">
                  <c:v>1.9836057152502073</c:v>
                </c:pt>
                <c:pt idx="9">
                  <c:v>1.8016100743393486</c:v>
                </c:pt>
                <c:pt idx="10">
                  <c:v>1.6925105369116025</c:v>
                </c:pt>
                <c:pt idx="11">
                  <c:v>1.5545460994469191</c:v>
                </c:pt>
                <c:pt idx="12">
                  <c:v>1.3835582593976044</c:v>
                </c:pt>
                <c:pt idx="13">
                  <c:v>1.3101729203206449</c:v>
                </c:pt>
                <c:pt idx="14">
                  <c:v>1.1930009955944334</c:v>
                </c:pt>
                <c:pt idx="15">
                  <c:v>1.1132555937974711</c:v>
                </c:pt>
                <c:pt idx="16">
                  <c:v>1.0450072284558991</c:v>
                </c:pt>
                <c:pt idx="17">
                  <c:v>0.95180784782816097</c:v>
                </c:pt>
                <c:pt idx="18">
                  <c:v>0.91389208930506527</c:v>
                </c:pt>
                <c:pt idx="19">
                  <c:v>0.88967492740966869</c:v>
                </c:pt>
                <c:pt idx="20">
                  <c:v>0.83218974513271737</c:v>
                </c:pt>
                <c:pt idx="21">
                  <c:v>0.7786184476065372</c:v>
                </c:pt>
                <c:pt idx="22">
                  <c:v>0.76076134843114374</c:v>
                </c:pt>
                <c:pt idx="23">
                  <c:v>0.71134855345265791</c:v>
                </c:pt>
                <c:pt idx="24">
                  <c:v>0.68126056443110461</c:v>
                </c:pt>
                <c:pt idx="25">
                  <c:v>0.62450923554492277</c:v>
                </c:pt>
                <c:pt idx="26">
                  <c:v>0.59931360246183352</c:v>
                </c:pt>
                <c:pt idx="27">
                  <c:v>0.55332545664027233</c:v>
                </c:pt>
                <c:pt idx="28">
                  <c:v>0.54916695409257799</c:v>
                </c:pt>
                <c:pt idx="29">
                  <c:v>0.52054667185256398</c:v>
                </c:pt>
                <c:pt idx="30">
                  <c:v>0.48703403367408593</c:v>
                </c:pt>
                <c:pt idx="31">
                  <c:v>0.46599690313869097</c:v>
                </c:pt>
                <c:pt idx="32">
                  <c:v>0.43762123869560005</c:v>
                </c:pt>
                <c:pt idx="33">
                  <c:v>0.42808114461559538</c:v>
                </c:pt>
                <c:pt idx="34">
                  <c:v>0.4114471344248179</c:v>
                </c:pt>
                <c:pt idx="35">
                  <c:v>0.37646678946480072</c:v>
                </c:pt>
                <c:pt idx="36">
                  <c:v>0.37157443352633679</c:v>
                </c:pt>
                <c:pt idx="37">
                  <c:v>0.36594822419710327</c:v>
                </c:pt>
                <c:pt idx="38">
                  <c:v>0.34637880044324748</c:v>
                </c:pt>
                <c:pt idx="39">
                  <c:v>0.33708332416016595</c:v>
                </c:pt>
                <c:pt idx="40">
                  <c:v>0.32705399448631484</c:v>
                </c:pt>
                <c:pt idx="41">
                  <c:v>0.3153123402340014</c:v>
                </c:pt>
                <c:pt idx="42">
                  <c:v>0.28644744019706408</c:v>
                </c:pt>
                <c:pt idx="43">
                  <c:v>0.2967213876678384</c:v>
                </c:pt>
                <c:pt idx="44">
                  <c:v>0.27984275968013778</c:v>
                </c:pt>
                <c:pt idx="45">
                  <c:v>0.26834572322474748</c:v>
                </c:pt>
                <c:pt idx="46">
                  <c:v>0.27495040374167384</c:v>
                </c:pt>
                <c:pt idx="47">
                  <c:v>0.25024400625243087</c:v>
                </c:pt>
                <c:pt idx="48">
                  <c:v>0.23483308504626946</c:v>
                </c:pt>
                <c:pt idx="49">
                  <c:v>0.23556693843703905</c:v>
                </c:pt>
                <c:pt idx="50">
                  <c:v>0.21893292824626159</c:v>
                </c:pt>
                <c:pt idx="51">
                  <c:v>0.23140843588934468</c:v>
                </c:pt>
                <c:pt idx="52">
                  <c:v>0.19887426889855947</c:v>
                </c:pt>
                <c:pt idx="53">
                  <c:v>0.20205430025856103</c:v>
                </c:pt>
                <c:pt idx="54">
                  <c:v>0.19936350449240586</c:v>
                </c:pt>
                <c:pt idx="55">
                  <c:v>0.20107582907086821</c:v>
                </c:pt>
                <c:pt idx="56">
                  <c:v>0.18346334769239803</c:v>
                </c:pt>
                <c:pt idx="57">
                  <c:v>0.18688799684932278</c:v>
                </c:pt>
                <c:pt idx="58">
                  <c:v>0.17685866717547169</c:v>
                </c:pt>
                <c:pt idx="59">
                  <c:v>0.17245554683085412</c:v>
                </c:pt>
                <c:pt idx="60">
                  <c:v>0.17172169344008453</c:v>
                </c:pt>
                <c:pt idx="61">
                  <c:v>0.15092918070161276</c:v>
                </c:pt>
                <c:pt idx="62">
                  <c:v>0.15680000782776951</c:v>
                </c:pt>
                <c:pt idx="63">
                  <c:v>0.15704462562469271</c:v>
                </c:pt>
                <c:pt idx="64">
                  <c:v>0.1460368247631488</c:v>
                </c:pt>
                <c:pt idx="65">
                  <c:v>0.13453978830775853</c:v>
                </c:pt>
                <c:pt idx="66">
                  <c:v>0.13967676204314569</c:v>
                </c:pt>
                <c:pt idx="67">
                  <c:v>0.14432450018468643</c:v>
                </c:pt>
                <c:pt idx="68">
                  <c:v>0.12377660524313787</c:v>
                </c:pt>
                <c:pt idx="69">
                  <c:v>0.11594883574159555</c:v>
                </c:pt>
                <c:pt idx="70">
                  <c:v>0.12035195608621309</c:v>
                </c:pt>
                <c:pt idx="71">
                  <c:v>0.11423651116313316</c:v>
                </c:pt>
                <c:pt idx="72">
                  <c:v>0.11399189336620996</c:v>
                </c:pt>
                <c:pt idx="73">
                  <c:v>0.1100780086154388</c:v>
                </c:pt>
                <c:pt idx="74">
                  <c:v>0.11717192472621155</c:v>
                </c:pt>
                <c:pt idx="75">
                  <c:v>9.3933234018507783E-2</c:v>
                </c:pt>
                <c:pt idx="76">
                  <c:v>9.9314825550818109E-2</c:v>
                </c:pt>
                <c:pt idx="77">
                  <c:v>9.7602500972355746E-2</c:v>
                </c:pt>
                <c:pt idx="78">
                  <c:v>9.8091736566202153E-2</c:v>
                </c:pt>
                <c:pt idx="79">
                  <c:v>9.9559443347741333E-2</c:v>
                </c:pt>
                <c:pt idx="80">
                  <c:v>9.1976291643122196E-2</c:v>
                </c:pt>
                <c:pt idx="81">
                  <c:v>8.7817789095427853E-2</c:v>
                </c:pt>
                <c:pt idx="82">
                  <c:v>7.7543841624653567E-2</c:v>
                </c:pt>
                <c:pt idx="83">
                  <c:v>8.3903904344656693E-2</c:v>
                </c:pt>
                <c:pt idx="84">
                  <c:v>7.8522312812346354E-2</c:v>
                </c:pt>
                <c:pt idx="85">
                  <c:v>7.9745401796962337E-2</c:v>
                </c:pt>
                <c:pt idx="86">
                  <c:v>7.8033077218499947E-2</c:v>
                </c:pt>
                <c:pt idx="87">
                  <c:v>7.0205307716957641E-2</c:v>
                </c:pt>
                <c:pt idx="88">
                  <c:v>7.240686788926641E-2</c:v>
                </c:pt>
                <c:pt idx="89">
                  <c:v>7.3140721280036014E-2</c:v>
                </c:pt>
                <c:pt idx="90">
                  <c:v>7.0449925513880837E-2</c:v>
                </c:pt>
                <c:pt idx="91">
                  <c:v>7.1183778904650427E-2</c:v>
                </c:pt>
                <c:pt idx="92">
                  <c:v>6.3111391606184924E-2</c:v>
                </c:pt>
                <c:pt idx="93">
                  <c:v>7.1917632295420031E-2</c:v>
                </c:pt>
                <c:pt idx="94">
                  <c:v>5.5772857698488998E-2</c:v>
                </c:pt>
                <c:pt idx="95">
                  <c:v>6.1154449230799345E-2</c:v>
                </c:pt>
                <c:pt idx="96">
                  <c:v>6.0665213636952944E-2</c:v>
                </c:pt>
                <c:pt idx="97">
                  <c:v>5.9686742449260151E-2</c:v>
                </c:pt>
                <c:pt idx="98">
                  <c:v>5.1614355150794648E-2</c:v>
                </c:pt>
                <c:pt idx="99">
                  <c:v>6.4334480590800908E-2</c:v>
                </c:pt>
                <c:pt idx="100">
                  <c:v>5.6506711089258588E-2</c:v>
                </c:pt>
                <c:pt idx="101">
                  <c:v>5.8219035667720971E-2</c:v>
                </c:pt>
                <c:pt idx="102">
                  <c:v>4.9412794978485865E-2</c:v>
                </c:pt>
                <c:pt idx="103">
                  <c:v>5.0146648369255455E-2</c:v>
                </c:pt>
                <c:pt idx="104">
                  <c:v>5.3326679729257018E-2</c:v>
                </c:pt>
                <c:pt idx="105">
                  <c:v>4.8189705993869875E-2</c:v>
                </c:pt>
                <c:pt idx="106">
                  <c:v>5.6506711089258588E-2</c:v>
                </c:pt>
                <c:pt idx="107">
                  <c:v>5.1125119556948248E-2</c:v>
                </c:pt>
                <c:pt idx="108">
                  <c:v>4.8189705993869875E-2</c:v>
                </c:pt>
                <c:pt idx="109">
                  <c:v>4.2318878867713142E-2</c:v>
                </c:pt>
                <c:pt idx="110">
                  <c:v>4.5498910227714712E-2</c:v>
                </c:pt>
                <c:pt idx="111">
                  <c:v>4.0606554289250758E-2</c:v>
                </c:pt>
                <c:pt idx="112">
                  <c:v>3.7915758523095588E-2</c:v>
                </c:pt>
                <c:pt idx="113">
                  <c:v>4.2808114461559535E-2</c:v>
                </c:pt>
                <c:pt idx="114">
                  <c:v>4.0851172086173955E-2</c:v>
                </c:pt>
                <c:pt idx="115">
                  <c:v>3.8894229710788382E-2</c:v>
                </c:pt>
                <c:pt idx="116">
                  <c:v>3.9628083101557972E-2</c:v>
                </c:pt>
                <c:pt idx="117">
                  <c:v>3.7671140726172392E-2</c:v>
                </c:pt>
                <c:pt idx="118">
                  <c:v>3.6203433944633205E-2</c:v>
                </c:pt>
                <c:pt idx="119">
                  <c:v>3.8894229710788382E-2</c:v>
                </c:pt>
                <c:pt idx="120">
                  <c:v>4.0606554289250758E-2</c:v>
                </c:pt>
                <c:pt idx="121">
                  <c:v>3.7181905132325999E-2</c:v>
                </c:pt>
                <c:pt idx="122">
                  <c:v>4.2074261070789945E-2</c:v>
                </c:pt>
                <c:pt idx="123">
                  <c:v>3.7181905132325999E-2</c:v>
                </c:pt>
                <c:pt idx="124">
                  <c:v>4.1340407680020355E-2</c:v>
                </c:pt>
                <c:pt idx="125">
                  <c:v>4.1340407680020355E-2</c:v>
                </c:pt>
                <c:pt idx="126">
                  <c:v>3.8649611913865178E-2</c:v>
                </c:pt>
                <c:pt idx="127">
                  <c:v>4.2808114461559535E-2</c:v>
                </c:pt>
                <c:pt idx="128">
                  <c:v>4.5254292430791508E-2</c:v>
                </c:pt>
                <c:pt idx="129">
                  <c:v>5.6995946683104981E-2</c:v>
                </c:pt>
                <c:pt idx="130">
                  <c:v>0.28840438257244927</c:v>
                </c:pt>
              </c:numCache>
            </c:numRef>
          </c:val>
          <c:extLst>
            <c:ext xmlns:c16="http://schemas.microsoft.com/office/drawing/2014/chart" uri="{C3380CC4-5D6E-409C-BE32-E72D297353CC}">
              <c16:uniqueId val="{00000000-2C9B-4674-B135-D04EF72E68D9}"/>
            </c:ext>
          </c:extLst>
        </c:ser>
        <c:dLbls>
          <c:showLegendKey val="0"/>
          <c:showVal val="0"/>
          <c:showCatName val="0"/>
          <c:showSerName val="0"/>
          <c:showPercent val="0"/>
          <c:showBubbleSize val="0"/>
        </c:dLbls>
        <c:gapWidth val="114"/>
        <c:overlap val="-27"/>
        <c:axId val="333891560"/>
        <c:axId val="333890904"/>
      </c:barChart>
      <c:lineChart>
        <c:grouping val="standard"/>
        <c:varyColors val="0"/>
        <c:ser>
          <c:idx val="1"/>
          <c:order val="1"/>
          <c:tx>
            <c:strRef>
              <c:f>'B - Ventas_Anuales'!$AX$4</c:f>
              <c:strCache>
                <c:ptCount val="1"/>
                <c:pt idx="0">
                  <c:v>Acumulado (%)</c:v>
                </c:pt>
              </c:strCache>
            </c:strRef>
          </c:tx>
          <c:spPr>
            <a:ln w="28575" cap="rnd">
              <a:solidFill>
                <a:srgbClr val="C00000"/>
              </a:solidFill>
              <a:round/>
            </a:ln>
            <a:effectLst/>
          </c:spPr>
          <c:marker>
            <c:symbol val="none"/>
          </c:marker>
          <c:dLbls>
            <c:dLbl>
              <c:idx val="3"/>
              <c:layout>
                <c:manualLayout>
                  <c:x val="-3.973838399430861E-2"/>
                  <c:y val="-7.5599286996537632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rgbClr val="C00000"/>
                      </a:solidFill>
                      <a:latin typeface="+mn-lt"/>
                      <a:ea typeface="+mn-ea"/>
                      <a:cs typeface="+mn-cs"/>
                    </a:defRPr>
                  </a:pPr>
                  <a:endParaRPr lang="es-PE"/>
                </a:p>
              </c:txPr>
              <c:dLblPos val="r"/>
              <c:showLegendKey val="0"/>
              <c:showVal val="1"/>
              <c:showCatName val="0"/>
              <c:showSerName val="0"/>
              <c:showPercent val="0"/>
              <c:showBubbleSize val="0"/>
              <c:extLst>
                <c:ext xmlns:c15="http://schemas.microsoft.com/office/drawing/2012/chart" uri="{CE6537A1-D6FC-4f65-9D91-7224C49458BB}">
                  <c15:layout>
                    <c:manualLayout>
                      <c:w val="4.7817645417597088E-2"/>
                      <c:h val="6.7260318966461077E-2"/>
                    </c:manualLayout>
                  </c15:layout>
                </c:ext>
                <c:ext xmlns:c16="http://schemas.microsoft.com/office/drawing/2014/chart" uri="{C3380CC4-5D6E-409C-BE32-E72D297353CC}">
                  <c16:uniqueId val="{00000001-2C9B-4674-B135-D04EF72E68D9}"/>
                </c:ext>
              </c:extLst>
            </c:dLbl>
            <c:dLbl>
              <c:idx val="1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C9B-4674-B135-D04EF72E68D9}"/>
                </c:ext>
              </c:extLst>
            </c:dLbl>
            <c:dLbl>
              <c:idx val="2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C9B-4674-B135-D04EF72E68D9}"/>
                </c:ext>
              </c:extLst>
            </c:dLbl>
            <c:dLbl>
              <c:idx val="6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C9B-4674-B135-D04EF72E68D9}"/>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rgbClr val="C00000"/>
                    </a:solidFill>
                    <a:latin typeface="+mn-lt"/>
                    <a:ea typeface="+mn-ea"/>
                    <a:cs typeface="+mn-cs"/>
                  </a:defRPr>
                </a:pPr>
                <a:endParaRPr lang="es-PE"/>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 - Ventas_Anuales'!$Z$5:$Z$135</c:f>
              <c:numCache>
                <c:formatCode>_ * #,##0_ ;_ * \-#,##0_ ;_ * "-"??_ ;_ @_ </c:formatCode>
                <c:ptCount val="131"/>
                <c:pt idx="0">
                  <c:v>37.858762576412488</c:v>
                </c:pt>
                <c:pt idx="1">
                  <c:v>43.94411951047087</c:v>
                </c:pt>
                <c:pt idx="2">
                  <c:v>48.551495715519295</c:v>
                </c:pt>
                <c:pt idx="3">
                  <c:v>52.34600698139193</c:v>
                </c:pt>
                <c:pt idx="4">
                  <c:v>55.661801218685866</c:v>
                </c:pt>
                <c:pt idx="5">
                  <c:v>58.488849097727261</c:v>
                </c:pt>
                <c:pt idx="6">
                  <c:v>61.017218646725432</c:v>
                </c:pt>
                <c:pt idx="7">
                  <c:v>63.219757290221899</c:v>
                </c:pt>
                <c:pt idx="8">
                  <c:v>65.203363005472113</c:v>
                </c:pt>
                <c:pt idx="9">
                  <c:v>67.004973079811464</c:v>
                </c:pt>
                <c:pt idx="10">
                  <c:v>68.697483616723062</c:v>
                </c:pt>
                <c:pt idx="11">
                  <c:v>70.252029716169986</c:v>
                </c:pt>
                <c:pt idx="12">
                  <c:v>71.635587975567589</c:v>
                </c:pt>
                <c:pt idx="13">
                  <c:v>72.945760895888228</c:v>
                </c:pt>
                <c:pt idx="14">
                  <c:v>74.138761891482659</c:v>
                </c:pt>
                <c:pt idx="15">
                  <c:v>75.252017485280135</c:v>
                </c:pt>
                <c:pt idx="16">
                  <c:v>76.297024713736036</c:v>
                </c:pt>
                <c:pt idx="17">
                  <c:v>77.2488325615642</c:v>
                </c:pt>
                <c:pt idx="18">
                  <c:v>78.162724650869265</c:v>
                </c:pt>
                <c:pt idx="19">
                  <c:v>79.052399578278937</c:v>
                </c:pt>
                <c:pt idx="20">
                  <c:v>79.88458932341166</c:v>
                </c:pt>
                <c:pt idx="21">
                  <c:v>80.663207771018193</c:v>
                </c:pt>
                <c:pt idx="22">
                  <c:v>81.423969119449339</c:v>
                </c:pt>
                <c:pt idx="23">
                  <c:v>82.135317672901991</c:v>
                </c:pt>
                <c:pt idx="24">
                  <c:v>82.81657823733309</c:v>
                </c:pt>
                <c:pt idx="25">
                  <c:v>83.44108747287801</c:v>
                </c:pt>
                <c:pt idx="26">
                  <c:v>84.040401075339844</c:v>
                </c:pt>
                <c:pt idx="27">
                  <c:v>84.59372653198011</c:v>
                </c:pt>
                <c:pt idx="28">
                  <c:v>85.142893486072694</c:v>
                </c:pt>
                <c:pt idx="29">
                  <c:v>85.663440157925251</c:v>
                </c:pt>
                <c:pt idx="30">
                  <c:v>86.150474191599343</c:v>
                </c:pt>
                <c:pt idx="31">
                  <c:v>86.616471094738031</c:v>
                </c:pt>
                <c:pt idx="32">
                  <c:v>87.05409233343363</c:v>
                </c:pt>
                <c:pt idx="33">
                  <c:v>87.482173478049219</c:v>
                </c:pt>
                <c:pt idx="34">
                  <c:v>87.893620612474038</c:v>
                </c:pt>
                <c:pt idx="35">
                  <c:v>88.270087401938838</c:v>
                </c:pt>
                <c:pt idx="36">
                  <c:v>88.641661835465172</c:v>
                </c:pt>
                <c:pt idx="37">
                  <c:v>89.007610059662269</c:v>
                </c:pt>
                <c:pt idx="38">
                  <c:v>89.353988860105517</c:v>
                </c:pt>
                <c:pt idx="39">
                  <c:v>89.691072184265678</c:v>
                </c:pt>
                <c:pt idx="40">
                  <c:v>90.018126178751999</c:v>
                </c:pt>
                <c:pt idx="41">
                  <c:v>90.333438518986</c:v>
                </c:pt>
                <c:pt idx="42">
                  <c:v>90.619885959183065</c:v>
                </c:pt>
                <c:pt idx="43">
                  <c:v>90.91660734685091</c:v>
                </c:pt>
                <c:pt idx="44">
                  <c:v>91.196450106531046</c:v>
                </c:pt>
                <c:pt idx="45">
                  <c:v>91.464795829755786</c:v>
                </c:pt>
                <c:pt idx="46">
                  <c:v>91.739746233497456</c:v>
                </c:pt>
                <c:pt idx="47">
                  <c:v>91.989990239749886</c:v>
                </c:pt>
                <c:pt idx="48">
                  <c:v>92.224823324796162</c:v>
                </c:pt>
                <c:pt idx="49">
                  <c:v>92.460390263233208</c:v>
                </c:pt>
                <c:pt idx="50">
                  <c:v>92.679323191479469</c:v>
                </c:pt>
                <c:pt idx="51">
                  <c:v>92.910731627368818</c:v>
                </c:pt>
                <c:pt idx="52">
                  <c:v>93.109605896267382</c:v>
                </c:pt>
                <c:pt idx="53">
                  <c:v>93.311660196525949</c:v>
                </c:pt>
                <c:pt idx="54">
                  <c:v>93.51102370101836</c:v>
                </c:pt>
                <c:pt idx="55">
                  <c:v>93.712099530089233</c:v>
                </c:pt>
                <c:pt idx="56">
                  <c:v>93.895562877781629</c:v>
                </c:pt>
                <c:pt idx="57">
                  <c:v>94.08245087463095</c:v>
                </c:pt>
                <c:pt idx="58">
                  <c:v>94.259309541806417</c:v>
                </c:pt>
                <c:pt idx="59">
                  <c:v>94.431765088637277</c:v>
                </c:pt>
                <c:pt idx="60">
                  <c:v>94.603486782077368</c:v>
                </c:pt>
                <c:pt idx="61">
                  <c:v>94.754415962778978</c:v>
                </c:pt>
                <c:pt idx="62">
                  <c:v>94.911215970606747</c:v>
                </c:pt>
                <c:pt idx="63">
                  <c:v>95.06826059623144</c:v>
                </c:pt>
                <c:pt idx="64">
                  <c:v>95.214297420994583</c:v>
                </c:pt>
                <c:pt idx="65">
                  <c:v>95.348837209302346</c:v>
                </c:pt>
                <c:pt idx="66">
                  <c:v>95.488513971345498</c:v>
                </c:pt>
                <c:pt idx="67">
                  <c:v>95.632838471530178</c:v>
                </c:pt>
                <c:pt idx="68">
                  <c:v>95.756615076773315</c:v>
                </c:pt>
                <c:pt idx="69">
                  <c:v>95.872563912514906</c:v>
                </c:pt>
                <c:pt idx="70">
                  <c:v>95.992915868601116</c:v>
                </c:pt>
                <c:pt idx="71">
                  <c:v>96.107152379764244</c:v>
                </c:pt>
                <c:pt idx="72">
                  <c:v>96.221144273130449</c:v>
                </c:pt>
                <c:pt idx="73">
                  <c:v>96.331222281745895</c:v>
                </c:pt>
                <c:pt idx="74">
                  <c:v>96.448394206472102</c:v>
                </c:pt>
                <c:pt idx="75">
                  <c:v>96.54232744049061</c:v>
                </c:pt>
                <c:pt idx="76">
                  <c:v>96.64164226604143</c:v>
                </c:pt>
                <c:pt idx="77">
                  <c:v>96.739244767013787</c:v>
                </c:pt>
                <c:pt idx="78">
                  <c:v>96.837336503579991</c:v>
                </c:pt>
                <c:pt idx="79">
                  <c:v>96.936895946927734</c:v>
                </c:pt>
                <c:pt idx="80">
                  <c:v>97.028872238570855</c:v>
                </c:pt>
                <c:pt idx="81">
                  <c:v>97.11669002766628</c:v>
                </c:pt>
                <c:pt idx="82">
                  <c:v>97.19423386929094</c:v>
                </c:pt>
                <c:pt idx="83">
                  <c:v>97.278137773635592</c:v>
                </c:pt>
                <c:pt idx="84">
                  <c:v>97.356660086447945</c:v>
                </c:pt>
                <c:pt idx="85">
                  <c:v>97.436405488244901</c:v>
                </c:pt>
                <c:pt idx="86">
                  <c:v>97.514438565463408</c:v>
                </c:pt>
                <c:pt idx="87">
                  <c:v>97.584643873180369</c:v>
                </c:pt>
                <c:pt idx="88">
                  <c:v>97.657050741069639</c:v>
                </c:pt>
                <c:pt idx="89">
                  <c:v>97.73019146234968</c:v>
                </c:pt>
                <c:pt idx="90">
                  <c:v>97.800641387863564</c:v>
                </c:pt>
                <c:pt idx="91">
                  <c:v>97.871825166768218</c:v>
                </c:pt>
                <c:pt idx="92">
                  <c:v>97.934936558374403</c:v>
                </c:pt>
                <c:pt idx="93">
                  <c:v>98.006854190669827</c:v>
                </c:pt>
                <c:pt idx="94">
                  <c:v>98.062627048368313</c:v>
                </c:pt>
                <c:pt idx="95">
                  <c:v>98.123781497599111</c:v>
                </c:pt>
                <c:pt idx="96">
                  <c:v>98.184446711236063</c:v>
                </c:pt>
                <c:pt idx="97">
                  <c:v>98.244133453685322</c:v>
                </c:pt>
                <c:pt idx="98">
                  <c:v>98.295747808836111</c:v>
                </c:pt>
                <c:pt idx="99">
                  <c:v>98.360082289426913</c:v>
                </c:pt>
                <c:pt idx="100">
                  <c:v>98.416589000516169</c:v>
                </c:pt>
                <c:pt idx="101">
                  <c:v>98.474808036183887</c:v>
                </c:pt>
                <c:pt idx="102">
                  <c:v>98.524220831162367</c:v>
                </c:pt>
                <c:pt idx="103">
                  <c:v>98.574367479531617</c:v>
                </c:pt>
                <c:pt idx="104">
                  <c:v>98.627694159260869</c:v>
                </c:pt>
                <c:pt idx="105">
                  <c:v>98.675883865254733</c:v>
                </c:pt>
                <c:pt idx="106">
                  <c:v>98.732390576343988</c:v>
                </c:pt>
                <c:pt idx="107">
                  <c:v>98.783515695900931</c:v>
                </c:pt>
                <c:pt idx="108">
                  <c:v>98.831705401894794</c:v>
                </c:pt>
                <c:pt idx="109">
                  <c:v>98.874024280762512</c:v>
                </c:pt>
                <c:pt idx="110">
                  <c:v>98.919523190990233</c:v>
                </c:pt>
                <c:pt idx="111">
                  <c:v>98.960129745279488</c:v>
                </c:pt>
                <c:pt idx="112">
                  <c:v>98.998045503802587</c:v>
                </c:pt>
                <c:pt idx="113">
                  <c:v>99.040853618264151</c:v>
                </c:pt>
                <c:pt idx="114">
                  <c:v>99.081704790350329</c:v>
                </c:pt>
                <c:pt idx="115">
                  <c:v>99.120599020061121</c:v>
                </c:pt>
                <c:pt idx="116">
                  <c:v>99.160227103162683</c:v>
                </c:pt>
                <c:pt idx="117">
                  <c:v>99.197898243888858</c:v>
                </c:pt>
                <c:pt idx="118">
                  <c:v>99.234101677833493</c:v>
                </c:pt>
                <c:pt idx="119">
                  <c:v>99.272995907544285</c:v>
                </c:pt>
                <c:pt idx="120">
                  <c:v>99.31360246183354</c:v>
                </c:pt>
                <c:pt idx="121">
                  <c:v>99.350784366965868</c:v>
                </c:pt>
                <c:pt idx="122">
                  <c:v>99.392858628036663</c:v>
                </c:pt>
                <c:pt idx="123">
                  <c:v>99.430040533168992</c:v>
                </c:pt>
                <c:pt idx="124">
                  <c:v>99.471380940849016</c:v>
                </c:pt>
                <c:pt idx="125">
                  <c:v>99.512721348529041</c:v>
                </c:pt>
                <c:pt idx="126">
                  <c:v>99.55137096044291</c:v>
                </c:pt>
                <c:pt idx="127">
                  <c:v>99.594179074904474</c:v>
                </c:pt>
                <c:pt idx="128">
                  <c:v>99.639433367335272</c:v>
                </c:pt>
                <c:pt idx="129">
                  <c:v>99.696429314018374</c:v>
                </c:pt>
                <c:pt idx="130">
                  <c:v>99.984833696590826</c:v>
                </c:pt>
              </c:numCache>
            </c:numRef>
          </c:val>
          <c:smooth val="0"/>
          <c:extLst>
            <c:ext xmlns:c16="http://schemas.microsoft.com/office/drawing/2014/chart" uri="{C3380CC4-5D6E-409C-BE32-E72D297353CC}">
              <c16:uniqueId val="{00000005-2C9B-4674-B135-D04EF72E68D9}"/>
            </c:ext>
          </c:extLst>
        </c:ser>
        <c:dLbls>
          <c:showLegendKey val="0"/>
          <c:showVal val="0"/>
          <c:showCatName val="0"/>
          <c:showSerName val="0"/>
          <c:showPercent val="0"/>
          <c:showBubbleSize val="0"/>
        </c:dLbls>
        <c:marker val="1"/>
        <c:smooth val="0"/>
        <c:axId val="331228248"/>
        <c:axId val="331232840"/>
      </c:lineChart>
      <c:catAx>
        <c:axId val="333891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crossAx val="333890904"/>
        <c:crosses val="autoZero"/>
        <c:auto val="1"/>
        <c:lblAlgn val="ctr"/>
        <c:lblOffset val="100"/>
        <c:tickLblSkip val="3"/>
        <c:noMultiLvlLbl val="0"/>
      </c:catAx>
      <c:valAx>
        <c:axId val="3338909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PE"/>
          </a:p>
        </c:txPr>
        <c:crossAx val="333891560"/>
        <c:crosses val="autoZero"/>
        <c:crossBetween val="between"/>
      </c:valAx>
      <c:valAx>
        <c:axId val="331232840"/>
        <c:scaling>
          <c:orientation val="minMax"/>
          <c:max val="100"/>
        </c:scaling>
        <c:delete val="0"/>
        <c:axPos val="r"/>
        <c:numFmt formatCode="_ * #,##0_ ;_ * \-#,##0_ ;_ * &quot;-&quot;??_ ;_ @_ "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PE"/>
          </a:p>
        </c:txPr>
        <c:crossAx val="331228248"/>
        <c:crosses val="max"/>
        <c:crossBetween val="between"/>
      </c:valAx>
      <c:catAx>
        <c:axId val="331228248"/>
        <c:scaling>
          <c:orientation val="minMax"/>
        </c:scaling>
        <c:delete val="1"/>
        <c:axPos val="b"/>
        <c:majorTickMark val="out"/>
        <c:minorTickMark val="none"/>
        <c:tickLblPos val="nextTo"/>
        <c:crossAx val="331232840"/>
        <c:crosses val="autoZero"/>
        <c:auto val="1"/>
        <c:lblAlgn val="ctr"/>
        <c:lblOffset val="100"/>
        <c:noMultiLvlLbl val="0"/>
      </c:catAx>
      <c:spPr>
        <a:noFill/>
        <a:ln>
          <a:noFill/>
        </a:ln>
        <a:effectLst/>
      </c:spPr>
    </c:plotArea>
    <c:legend>
      <c:legendPos val="t"/>
      <c:layout>
        <c:manualLayout>
          <c:xMode val="edge"/>
          <c:yMode val="edge"/>
          <c:x val="0.28585311880680242"/>
          <c:y val="3.6495018429984309E-3"/>
          <c:w val="0.4282937623863951"/>
          <c:h val="6.8215511417337213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P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explosion val="1"/>
            <c:spPr>
              <a:solidFill>
                <a:schemeClr val="accent4">
                  <a:lumMod val="60000"/>
                  <a:lumOff val="40000"/>
                </a:schemeClr>
              </a:solidFill>
            </c:spPr>
            <c:extLst>
              <c:ext xmlns:c16="http://schemas.microsoft.com/office/drawing/2014/chart" uri="{C3380CC4-5D6E-409C-BE32-E72D297353CC}">
                <c16:uniqueId val="{00000000-793C-433B-A8FD-B21D17A03F77}"/>
              </c:ext>
            </c:extLst>
          </c:dPt>
          <c:dPt>
            <c:idx val="1"/>
            <c:bubble3D val="0"/>
            <c:spPr>
              <a:solidFill>
                <a:schemeClr val="accent4">
                  <a:lumMod val="75000"/>
                </a:schemeClr>
              </a:solidFill>
            </c:spPr>
            <c:extLst>
              <c:ext xmlns:c16="http://schemas.microsoft.com/office/drawing/2014/chart" uri="{C3380CC4-5D6E-409C-BE32-E72D297353CC}">
                <c16:uniqueId val="{00000001-793C-433B-A8FD-B21D17A03F77}"/>
              </c:ext>
            </c:extLst>
          </c:dPt>
          <c:dPt>
            <c:idx val="2"/>
            <c:bubble3D val="0"/>
            <c:spPr>
              <a:solidFill>
                <a:schemeClr val="bg1">
                  <a:lumMod val="65000"/>
                </a:schemeClr>
              </a:solidFill>
            </c:spPr>
            <c:extLst>
              <c:ext xmlns:c16="http://schemas.microsoft.com/office/drawing/2014/chart" uri="{C3380CC4-5D6E-409C-BE32-E72D297353CC}">
                <c16:uniqueId val="{00000002-793C-433B-A8FD-B21D17A03F77}"/>
              </c:ext>
            </c:extLst>
          </c:dPt>
          <c:dPt>
            <c:idx val="3"/>
            <c:bubble3D val="0"/>
            <c:spPr>
              <a:solidFill>
                <a:srgbClr val="A80000"/>
              </a:solidFill>
            </c:spPr>
            <c:extLst>
              <c:ext xmlns:c16="http://schemas.microsoft.com/office/drawing/2014/chart" uri="{C3380CC4-5D6E-409C-BE32-E72D297353CC}">
                <c16:uniqueId val="{00000003-793C-433B-A8FD-B21D17A03F77}"/>
              </c:ext>
            </c:extLst>
          </c:dPt>
          <c:dPt>
            <c:idx val="5"/>
            <c:bubble3D val="0"/>
            <c:spPr>
              <a:solidFill>
                <a:srgbClr val="00B050"/>
              </a:solidFill>
            </c:spPr>
            <c:extLst>
              <c:ext xmlns:c16="http://schemas.microsoft.com/office/drawing/2014/chart" uri="{C3380CC4-5D6E-409C-BE32-E72D297353CC}">
                <c16:uniqueId val="{00000004-793C-433B-A8FD-B21D17A03F77}"/>
              </c:ext>
            </c:extLst>
          </c:dPt>
          <c:dLbls>
            <c:spPr>
              <a:noFill/>
              <a:ln>
                <a:noFill/>
              </a:ln>
              <a:effectLst/>
            </c:spPr>
            <c:txPr>
              <a:bodyPr/>
              <a:lstStyle/>
              <a:p>
                <a:pPr>
                  <a:defRPr sz="1600" b="1"/>
                </a:pPr>
                <a:endParaRPr lang="es-PE"/>
              </a:p>
            </c:txPr>
            <c:showLegendKey val="0"/>
            <c:showVal val="0"/>
            <c:showCatName val="0"/>
            <c:showSerName val="0"/>
            <c:showPercent val="1"/>
            <c:showBubbleSize val="0"/>
            <c:showLeaderLines val="0"/>
            <c:extLst>
              <c:ext xmlns:c15="http://schemas.microsoft.com/office/drawing/2012/chart" uri="{CE6537A1-D6FC-4f65-9D91-7224C49458BB}"/>
            </c:extLst>
          </c:dLbls>
          <c:cat>
            <c:strRef>
              <c:f>Cuadro3!$C$7:$C$12</c:f>
              <c:strCache>
                <c:ptCount val="6"/>
                <c:pt idx="0">
                  <c:v>menor a 2 </c:v>
                </c:pt>
                <c:pt idx="1">
                  <c:v>de 3 a 5 </c:v>
                </c:pt>
                <c:pt idx="2">
                  <c:v>de 6 a10 </c:v>
                </c:pt>
                <c:pt idx="3">
                  <c:v>de 11 a 15</c:v>
                </c:pt>
                <c:pt idx="4">
                  <c:v>de 16 a 20</c:v>
                </c:pt>
                <c:pt idx="5">
                  <c:v>Mayor a 20</c:v>
                </c:pt>
              </c:strCache>
            </c:strRef>
          </c:cat>
          <c:val>
            <c:numRef>
              <c:f>Cuadro3!$I$7:$I$12</c:f>
              <c:numCache>
                <c:formatCode>#\ ###\ ##0</c:formatCode>
                <c:ptCount val="6"/>
                <c:pt idx="0">
                  <c:v>266718</c:v>
                </c:pt>
                <c:pt idx="1">
                  <c:v>257307</c:v>
                </c:pt>
                <c:pt idx="2">
                  <c:v>236623</c:v>
                </c:pt>
                <c:pt idx="3">
                  <c:v>124454</c:v>
                </c:pt>
                <c:pt idx="4">
                  <c:v>69761</c:v>
                </c:pt>
                <c:pt idx="5">
                  <c:v>75115</c:v>
                </c:pt>
              </c:numCache>
            </c:numRef>
          </c:val>
          <c:extLst>
            <c:ext xmlns:c16="http://schemas.microsoft.com/office/drawing/2014/chart" uri="{C3380CC4-5D6E-409C-BE32-E72D297353CC}">
              <c16:uniqueId val="{00000005-793C-433B-A8FD-B21D17A03F77}"/>
            </c:ext>
          </c:extLst>
        </c:ser>
        <c:dLbls>
          <c:showLegendKey val="0"/>
          <c:showVal val="0"/>
          <c:showCatName val="0"/>
          <c:showSerName val="0"/>
          <c:showPercent val="1"/>
          <c:showBubbleSize val="0"/>
          <c:showLeaderLines val="0"/>
        </c:dLbls>
        <c:firstSliceAng val="0"/>
      </c:pieChart>
    </c:plotArea>
    <c:legend>
      <c:legendPos val="r"/>
      <c:layout>
        <c:manualLayout>
          <c:xMode val="edge"/>
          <c:yMode val="edge"/>
          <c:x val="0.70687300330024261"/>
          <c:y val="0.22954928169236563"/>
          <c:w val="0.20866456020453605"/>
          <c:h val="0.54090143661527545"/>
        </c:manualLayout>
      </c:layout>
      <c:overlay val="0"/>
      <c:txPr>
        <a:bodyPr/>
        <a:lstStyle/>
        <a:p>
          <a:pPr>
            <a:defRPr sz="1200"/>
          </a:pPr>
          <a:endParaRPr lang="es-PE"/>
        </a:p>
      </c:txPr>
    </c:legend>
    <c:plotVisOnly val="1"/>
    <c:dispBlanksAs val="gap"/>
    <c:showDLblsOverMax val="0"/>
  </c:chart>
  <c:spPr>
    <a:ln>
      <a:noFill/>
    </a:ln>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74">
  <cs:axisTitle>
    <cs:lnRef idx="0"/>
    <cs:fillRef idx="0"/>
    <cs:effectRef idx="0"/>
    <cs:fontRef idx="minor">
      <a:schemeClr val="tx1">
        <a:lumMod val="65000"/>
        <a:lumOff val="35000"/>
      </a:schemeClr>
    </cs:fontRef>
    <cs:defRPr sz="1197"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cs:chartArea>
  <cs:dataLabel>
    <cs:lnRef idx="0"/>
    <cs:fillRef idx="0"/>
    <cs:effectRef idx="0"/>
    <cs:fontRef idx="minor">
      <a:schemeClr val="tx1">
        <a:lumMod val="75000"/>
        <a:lumOff val="25000"/>
      </a:schemeClr>
    </cs:fontRef>
    <cs:defRPr sz="1197"/>
  </cs:dataLabel>
  <cs:dataLabelCallout>
    <cs:lnRef idx="0"/>
    <cs:fillRef idx="0"/>
    <cs:effectRef idx="0"/>
    <cs:fontRef idx="minor">
      <a:schemeClr val="lt1">
        <a:lumMod val="65000"/>
        <a:lumOff val="35000"/>
      </a:schemeClr>
    </cs:fontRef>
    <cs:spPr>
      <a:solidFill>
        <a:schemeClr val="dk1">
          <a:lumMod val="15000"/>
          <a:lumOff val="8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solidFill>
      <a:ln>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lumMod val="60000"/>
        </a:schemeClr>
      </a:solidFill>
    </cs:spPr>
  </cs:dataPointMarker>
  <cs:dataPointMarkerLayout symbol="circle" size="8"/>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2857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25400" cap="flat" cmpd="sng" algn="ctr">
        <a:solidFill>
          <a:schemeClr val="tx1">
            <a:lumMod val="65000"/>
            <a:lumOff val="35000"/>
          </a:schemeClr>
        </a:solidFill>
        <a:round/>
      </a:ln>
    </cs:spPr>
  </cs:hiLoLine>
  <cs:leaderLine>
    <cs:lnRef idx="0"/>
    <cs:fillRef idx="0"/>
    <cs:effectRef idx="0"/>
    <cs:fontRef idx="minor">
      <a:schemeClr val="dk1"/>
    </cs:fontRef>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dk1"/>
    </cs:fontRef>
    <cs:spPr>
      <a:ln w="9525" cap="flat">
        <a:solidFill>
          <a:srgbClr val="D9D9D9"/>
        </a:solidFill>
        <a:round/>
      </a:ln>
    </cs:spPr>
  </cs:seriesLine>
  <cs:title>
    <cs:lnRef idx="0"/>
    <cs:fillRef idx="0"/>
    <cs:effectRef idx="0"/>
    <cs:fontRef idx="major">
      <a:schemeClr val="tx1">
        <a:lumMod val="65000"/>
        <a:lumOff val="35000"/>
      </a:schemeClr>
    </cs:fontRef>
    <cs:defRPr sz="220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28575">
        <a:solidFill>
          <a:schemeClr val="tx1">
            <a:lumMod val="50000"/>
            <a:lumOff val="50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3" y="20"/>
            <a:ext cx="2949099" cy="498932"/>
          </a:xfrm>
          <a:prstGeom prst="rect">
            <a:avLst/>
          </a:prstGeom>
        </p:spPr>
        <p:txBody>
          <a:bodyPr vert="horz" lIns="91213" tIns="45605" rIns="91213" bIns="45605" rtlCol="0"/>
          <a:lstStyle>
            <a:lvl1pPr algn="l">
              <a:defRPr sz="1200"/>
            </a:lvl1pPr>
          </a:lstStyle>
          <a:p>
            <a:endParaRPr lang="es-ES"/>
          </a:p>
        </p:txBody>
      </p:sp>
      <p:sp>
        <p:nvSpPr>
          <p:cNvPr id="3" name="Marcador de fecha 2"/>
          <p:cNvSpPr>
            <a:spLocks noGrp="1"/>
          </p:cNvSpPr>
          <p:nvPr>
            <p:ph type="dt" sz="quarter" idx="1"/>
          </p:nvPr>
        </p:nvSpPr>
        <p:spPr>
          <a:xfrm>
            <a:off x="3854956" y="20"/>
            <a:ext cx="2949099" cy="498932"/>
          </a:xfrm>
          <a:prstGeom prst="rect">
            <a:avLst/>
          </a:prstGeom>
        </p:spPr>
        <p:txBody>
          <a:bodyPr vert="horz" lIns="91213" tIns="45605" rIns="91213" bIns="45605" rtlCol="0"/>
          <a:lstStyle>
            <a:lvl1pPr algn="r">
              <a:defRPr sz="1200"/>
            </a:lvl1pPr>
          </a:lstStyle>
          <a:p>
            <a:fld id="{D9F4367A-D6D4-48CF-822D-FE77539C57D5}" type="datetimeFigureOut">
              <a:rPr lang="es-ES" smtClean="0"/>
              <a:pPr/>
              <a:t>06/11/2018</a:t>
            </a:fld>
            <a:endParaRPr lang="es-ES"/>
          </a:p>
        </p:txBody>
      </p:sp>
      <p:sp>
        <p:nvSpPr>
          <p:cNvPr id="4" name="Marcador de pie de página 3"/>
          <p:cNvSpPr>
            <a:spLocks noGrp="1"/>
          </p:cNvSpPr>
          <p:nvPr>
            <p:ph type="ftr" sz="quarter" idx="2"/>
          </p:nvPr>
        </p:nvSpPr>
        <p:spPr>
          <a:xfrm>
            <a:off x="23" y="9445175"/>
            <a:ext cx="2949099" cy="498931"/>
          </a:xfrm>
          <a:prstGeom prst="rect">
            <a:avLst/>
          </a:prstGeom>
        </p:spPr>
        <p:txBody>
          <a:bodyPr vert="horz" lIns="91213" tIns="45605" rIns="91213" bIns="45605"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54956" y="9445175"/>
            <a:ext cx="2949099" cy="498931"/>
          </a:xfrm>
          <a:prstGeom prst="rect">
            <a:avLst/>
          </a:prstGeom>
        </p:spPr>
        <p:txBody>
          <a:bodyPr vert="horz" lIns="91213" tIns="45605" rIns="91213" bIns="45605" rtlCol="0" anchor="b"/>
          <a:lstStyle>
            <a:lvl1pPr algn="r">
              <a:defRPr sz="1200"/>
            </a:lvl1pPr>
          </a:lstStyle>
          <a:p>
            <a:fld id="{AA383201-763E-4A78-95D4-802777C2B45E}" type="slidenum">
              <a:rPr lang="es-ES" smtClean="0"/>
              <a:pPr/>
              <a:t>‹Nº›</a:t>
            </a:fld>
            <a:endParaRPr lang="es-ES"/>
          </a:p>
        </p:txBody>
      </p:sp>
    </p:spTree>
    <p:extLst>
      <p:ext uri="{BB962C8B-B14F-4D97-AF65-F5344CB8AC3E}">
        <p14:creationId xmlns:p14="http://schemas.microsoft.com/office/powerpoint/2010/main" val="414041333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3" y="20"/>
            <a:ext cx="2949099" cy="498932"/>
          </a:xfrm>
          <a:prstGeom prst="rect">
            <a:avLst/>
          </a:prstGeom>
        </p:spPr>
        <p:txBody>
          <a:bodyPr vert="horz" lIns="91213" tIns="45605" rIns="91213" bIns="45605" rtlCol="0"/>
          <a:lstStyle>
            <a:lvl1pPr algn="l">
              <a:defRPr sz="1200"/>
            </a:lvl1pPr>
          </a:lstStyle>
          <a:p>
            <a:endParaRPr lang="es-PE"/>
          </a:p>
        </p:txBody>
      </p:sp>
      <p:sp>
        <p:nvSpPr>
          <p:cNvPr id="3" name="Marcador de fecha 2"/>
          <p:cNvSpPr>
            <a:spLocks noGrp="1"/>
          </p:cNvSpPr>
          <p:nvPr>
            <p:ph type="dt" idx="1"/>
          </p:nvPr>
        </p:nvSpPr>
        <p:spPr>
          <a:xfrm>
            <a:off x="3854956" y="20"/>
            <a:ext cx="2949099" cy="498932"/>
          </a:xfrm>
          <a:prstGeom prst="rect">
            <a:avLst/>
          </a:prstGeom>
        </p:spPr>
        <p:txBody>
          <a:bodyPr vert="horz" lIns="91213" tIns="45605" rIns="91213" bIns="45605" rtlCol="0"/>
          <a:lstStyle>
            <a:lvl1pPr algn="r">
              <a:defRPr sz="1200"/>
            </a:lvl1pPr>
          </a:lstStyle>
          <a:p>
            <a:fld id="{2BC099A7-9FC9-4A9D-82FF-01BA7789EDA6}" type="datetimeFigureOut">
              <a:rPr lang="es-PE" smtClean="0"/>
              <a:pPr/>
              <a:t>06/11/2018</a:t>
            </a:fld>
            <a:endParaRPr lang="es-PE"/>
          </a:p>
        </p:txBody>
      </p:sp>
      <p:sp>
        <p:nvSpPr>
          <p:cNvPr id="4" name="Marcador de imagen de diapositiva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213" tIns="45605" rIns="91213" bIns="45605" rtlCol="0" anchor="ctr"/>
          <a:lstStyle/>
          <a:p>
            <a:endParaRPr lang="es-PE"/>
          </a:p>
        </p:txBody>
      </p:sp>
      <p:sp>
        <p:nvSpPr>
          <p:cNvPr id="5" name="Marcador de notas 4"/>
          <p:cNvSpPr>
            <a:spLocks noGrp="1"/>
          </p:cNvSpPr>
          <p:nvPr>
            <p:ph type="body" sz="quarter" idx="3"/>
          </p:nvPr>
        </p:nvSpPr>
        <p:spPr>
          <a:xfrm>
            <a:off x="680562" y="4785618"/>
            <a:ext cx="5444490" cy="3915491"/>
          </a:xfrm>
          <a:prstGeom prst="rect">
            <a:avLst/>
          </a:prstGeom>
        </p:spPr>
        <p:txBody>
          <a:bodyPr vert="horz" lIns="91213" tIns="45605" rIns="91213" bIns="45605"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6" name="Marcador de pie de página 5"/>
          <p:cNvSpPr>
            <a:spLocks noGrp="1"/>
          </p:cNvSpPr>
          <p:nvPr>
            <p:ph type="ftr" sz="quarter" idx="4"/>
          </p:nvPr>
        </p:nvSpPr>
        <p:spPr>
          <a:xfrm>
            <a:off x="23" y="9445175"/>
            <a:ext cx="2949099" cy="498931"/>
          </a:xfrm>
          <a:prstGeom prst="rect">
            <a:avLst/>
          </a:prstGeom>
        </p:spPr>
        <p:txBody>
          <a:bodyPr vert="horz" lIns="91213" tIns="45605" rIns="91213" bIns="45605" rtlCol="0" anchor="b"/>
          <a:lstStyle>
            <a:lvl1pPr algn="l">
              <a:defRPr sz="1200"/>
            </a:lvl1pPr>
          </a:lstStyle>
          <a:p>
            <a:endParaRPr lang="es-PE"/>
          </a:p>
        </p:txBody>
      </p:sp>
      <p:sp>
        <p:nvSpPr>
          <p:cNvPr id="7" name="Marcador de número de diapositiva 6"/>
          <p:cNvSpPr>
            <a:spLocks noGrp="1"/>
          </p:cNvSpPr>
          <p:nvPr>
            <p:ph type="sldNum" sz="quarter" idx="5"/>
          </p:nvPr>
        </p:nvSpPr>
        <p:spPr>
          <a:xfrm>
            <a:off x="3854956" y="9445175"/>
            <a:ext cx="2949099" cy="498931"/>
          </a:xfrm>
          <a:prstGeom prst="rect">
            <a:avLst/>
          </a:prstGeom>
        </p:spPr>
        <p:txBody>
          <a:bodyPr vert="horz" lIns="91213" tIns="45605" rIns="91213" bIns="45605" rtlCol="0" anchor="b"/>
          <a:lstStyle>
            <a:lvl1pPr algn="r">
              <a:defRPr sz="1200"/>
            </a:lvl1pPr>
          </a:lstStyle>
          <a:p>
            <a:fld id="{AB4B1C6A-A128-4B59-A276-A739D0E7FE57}" type="slidenum">
              <a:rPr lang="es-PE" smtClean="0"/>
              <a:pPr/>
              <a:t>‹Nº›</a:t>
            </a:fld>
            <a:endParaRPr lang="es-PE"/>
          </a:p>
        </p:txBody>
      </p:sp>
    </p:spTree>
    <p:extLst>
      <p:ext uri="{BB962C8B-B14F-4D97-AF65-F5344CB8AC3E}">
        <p14:creationId xmlns:p14="http://schemas.microsoft.com/office/powerpoint/2010/main" val="1073493651"/>
      </p:ext>
    </p:extLst>
  </p:cSld>
  <p:clrMap bg1="lt1" tx1="dk1" bg2="lt2" tx2="dk2" accent1="accent1" accent2="accent2" accent3="accent3" accent4="accent4" accent5="accent5" accent6="accent6" hlink="hlink" folHlink="folHlink"/>
  <p:hf sldNum="0" hdr="0" ftr="0" dt="0"/>
  <p:notesStyle>
    <a:lvl1pPr marL="0" algn="l" defTabSz="914306" rtl="0" eaLnBrk="1" latinLnBrk="0" hangingPunct="1">
      <a:defRPr sz="1199" kern="1200">
        <a:solidFill>
          <a:schemeClr val="tx1"/>
        </a:solidFill>
        <a:latin typeface="+mn-lt"/>
        <a:ea typeface="+mn-ea"/>
        <a:cs typeface="+mn-cs"/>
      </a:defRPr>
    </a:lvl1pPr>
    <a:lvl2pPr marL="457153" algn="l" defTabSz="914306" rtl="0" eaLnBrk="1" latinLnBrk="0" hangingPunct="1">
      <a:defRPr sz="1199" kern="1200">
        <a:solidFill>
          <a:schemeClr val="tx1"/>
        </a:solidFill>
        <a:latin typeface="+mn-lt"/>
        <a:ea typeface="+mn-ea"/>
        <a:cs typeface="+mn-cs"/>
      </a:defRPr>
    </a:lvl2pPr>
    <a:lvl3pPr marL="914306" algn="l" defTabSz="914306" rtl="0" eaLnBrk="1" latinLnBrk="0" hangingPunct="1">
      <a:defRPr sz="1199" kern="1200">
        <a:solidFill>
          <a:schemeClr val="tx1"/>
        </a:solidFill>
        <a:latin typeface="+mn-lt"/>
        <a:ea typeface="+mn-ea"/>
        <a:cs typeface="+mn-cs"/>
      </a:defRPr>
    </a:lvl3pPr>
    <a:lvl4pPr marL="1371459" algn="l" defTabSz="914306" rtl="0" eaLnBrk="1" latinLnBrk="0" hangingPunct="1">
      <a:defRPr sz="1199" kern="1200">
        <a:solidFill>
          <a:schemeClr val="tx1"/>
        </a:solidFill>
        <a:latin typeface="+mn-lt"/>
        <a:ea typeface="+mn-ea"/>
        <a:cs typeface="+mn-cs"/>
      </a:defRPr>
    </a:lvl4pPr>
    <a:lvl5pPr marL="1828613" algn="l" defTabSz="914306" rtl="0" eaLnBrk="1" latinLnBrk="0" hangingPunct="1">
      <a:defRPr sz="1199" kern="1200">
        <a:solidFill>
          <a:schemeClr val="tx1"/>
        </a:solidFill>
        <a:latin typeface="+mn-lt"/>
        <a:ea typeface="+mn-ea"/>
        <a:cs typeface="+mn-cs"/>
      </a:defRPr>
    </a:lvl5pPr>
    <a:lvl6pPr marL="2285765" algn="l" defTabSz="914306" rtl="0" eaLnBrk="1" latinLnBrk="0" hangingPunct="1">
      <a:defRPr sz="1199" kern="1200">
        <a:solidFill>
          <a:schemeClr val="tx1"/>
        </a:solidFill>
        <a:latin typeface="+mn-lt"/>
        <a:ea typeface="+mn-ea"/>
        <a:cs typeface="+mn-cs"/>
      </a:defRPr>
    </a:lvl6pPr>
    <a:lvl7pPr marL="2742918" algn="l" defTabSz="914306" rtl="0" eaLnBrk="1" latinLnBrk="0" hangingPunct="1">
      <a:defRPr sz="1199" kern="1200">
        <a:solidFill>
          <a:schemeClr val="tx1"/>
        </a:solidFill>
        <a:latin typeface="+mn-lt"/>
        <a:ea typeface="+mn-ea"/>
        <a:cs typeface="+mn-cs"/>
      </a:defRPr>
    </a:lvl7pPr>
    <a:lvl8pPr marL="3200071" algn="l" defTabSz="914306" rtl="0" eaLnBrk="1" latinLnBrk="0" hangingPunct="1">
      <a:defRPr sz="1199" kern="1200">
        <a:solidFill>
          <a:schemeClr val="tx1"/>
        </a:solidFill>
        <a:latin typeface="+mn-lt"/>
        <a:ea typeface="+mn-ea"/>
        <a:cs typeface="+mn-cs"/>
      </a:defRPr>
    </a:lvl8pPr>
    <a:lvl9pPr marL="3657224" algn="l" defTabSz="914306" rtl="0" eaLnBrk="1" latinLnBrk="0" hangingPunct="1">
      <a:defRPr sz="11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1</a:t>
            </a:fld>
            <a:endParaRPr lang="es-PE"/>
          </a:p>
        </p:txBody>
      </p:sp>
    </p:spTree>
    <p:extLst>
      <p:ext uri="{BB962C8B-B14F-4D97-AF65-F5344CB8AC3E}">
        <p14:creationId xmlns:p14="http://schemas.microsoft.com/office/powerpoint/2010/main" val="3126245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Dos </a:t>
            </a:r>
            <a:r>
              <a:rPr lang="en-US" dirty="0" err="1"/>
              <a:t>comentarios</a:t>
            </a:r>
            <a:r>
              <a:rPr lang="en-US" dirty="0"/>
              <a:t>:</a:t>
            </a:r>
          </a:p>
          <a:p>
            <a:r>
              <a:rPr lang="en-US" dirty="0"/>
              <a:t>El SIS </a:t>
            </a:r>
            <a:r>
              <a:rPr lang="en-US" dirty="0" err="1"/>
              <a:t>tiene</a:t>
            </a:r>
            <a:r>
              <a:rPr lang="en-US" dirty="0"/>
              <a:t> </a:t>
            </a:r>
            <a:r>
              <a:rPr lang="en-US" dirty="0" err="1"/>
              <a:t>asegurados</a:t>
            </a:r>
            <a:r>
              <a:rPr lang="en-US" dirty="0"/>
              <a:t> </a:t>
            </a:r>
            <a:r>
              <a:rPr lang="en-US" dirty="0" err="1"/>
              <a:t>más</a:t>
            </a:r>
            <a:r>
              <a:rPr lang="en-US" baseline="0" dirty="0"/>
              <a:t> de 16 </a:t>
            </a:r>
            <a:r>
              <a:rPr lang="en-US" baseline="0" dirty="0" err="1"/>
              <a:t>millones</a:t>
            </a:r>
            <a:r>
              <a:rPr lang="en-US" baseline="0" dirty="0"/>
              <a:t>, 99% </a:t>
            </a:r>
            <a:r>
              <a:rPr lang="en-US" baseline="0" dirty="0" err="1"/>
              <a:t>subsidiado</a:t>
            </a:r>
            <a:endParaRPr lang="en-US" dirty="0"/>
          </a:p>
          <a:p>
            <a:r>
              <a:rPr lang="en-US" dirty="0"/>
              <a:t>50% del</a:t>
            </a:r>
            <a:r>
              <a:rPr lang="en-US" baseline="0" dirty="0"/>
              <a:t> SIS son </a:t>
            </a:r>
            <a:r>
              <a:rPr lang="en-US" baseline="0" dirty="0" err="1"/>
              <a:t>adultos</a:t>
            </a:r>
            <a:endParaRPr lang="en-US" baseline="0" dirty="0"/>
          </a:p>
          <a:p>
            <a:r>
              <a:rPr lang="en-US" baseline="0" dirty="0"/>
              <a:t>Si solo </a:t>
            </a:r>
            <a:r>
              <a:rPr lang="en-US" baseline="0" dirty="0" err="1"/>
              <a:t>hubiese</a:t>
            </a:r>
            <a:r>
              <a:rPr lang="en-US" baseline="0" dirty="0"/>
              <a:t> 10% de </a:t>
            </a:r>
            <a:r>
              <a:rPr lang="en-US" baseline="0" dirty="0" err="1"/>
              <a:t>filtracion</a:t>
            </a:r>
            <a:r>
              <a:rPr lang="en-US" baseline="0" dirty="0"/>
              <a:t>, 800mil </a:t>
            </a:r>
            <a:r>
              <a:rPr lang="en-US" baseline="0" dirty="0" err="1"/>
              <a:t>adultos</a:t>
            </a:r>
            <a:r>
              <a:rPr lang="en-US" baseline="0" dirty="0"/>
              <a:t> </a:t>
            </a:r>
            <a:r>
              <a:rPr lang="en-US" baseline="0" dirty="0" err="1"/>
              <a:t>debieran</a:t>
            </a:r>
            <a:r>
              <a:rPr lang="en-US" baseline="0" dirty="0"/>
              <a:t> </a:t>
            </a:r>
            <a:r>
              <a:rPr lang="en-US" baseline="0" dirty="0" err="1"/>
              <a:t>estar</a:t>
            </a:r>
            <a:r>
              <a:rPr lang="en-US" baseline="0" dirty="0"/>
              <a:t> </a:t>
            </a:r>
            <a:r>
              <a:rPr lang="en-US" baseline="0" dirty="0" err="1"/>
              <a:t>aportando</a:t>
            </a:r>
            <a:r>
              <a:rPr lang="en-US" baseline="0" dirty="0"/>
              <a:t> a ESSALUD, </a:t>
            </a:r>
            <a:r>
              <a:rPr lang="en-US" baseline="0" dirty="0" err="1"/>
              <a:t>eso</a:t>
            </a:r>
            <a:r>
              <a:rPr lang="en-US" baseline="0" dirty="0"/>
              <a:t> </a:t>
            </a:r>
            <a:r>
              <a:rPr lang="en-US" baseline="0" dirty="0" err="1"/>
              <a:t>es</a:t>
            </a:r>
            <a:r>
              <a:rPr lang="en-US" baseline="0" dirty="0"/>
              <a:t> 50% de los </a:t>
            </a:r>
            <a:r>
              <a:rPr lang="en-US" baseline="0" dirty="0" err="1"/>
              <a:t>trabajadores</a:t>
            </a:r>
            <a:r>
              <a:rPr lang="en-US" baseline="0" dirty="0"/>
              <a:t> </a:t>
            </a:r>
            <a:r>
              <a:rPr lang="en-US" baseline="0" dirty="0" err="1"/>
              <a:t>declarados</a:t>
            </a:r>
            <a:r>
              <a:rPr lang="en-US" baseline="0" dirty="0"/>
              <a:t> </a:t>
            </a:r>
            <a:r>
              <a:rPr lang="en-US" baseline="0" dirty="0" err="1"/>
              <a:t>por</a:t>
            </a:r>
            <a:r>
              <a:rPr lang="en-US" baseline="0" dirty="0"/>
              <a:t> </a:t>
            </a:r>
            <a:r>
              <a:rPr lang="en-US" baseline="0" dirty="0" err="1"/>
              <a:t>las</a:t>
            </a:r>
            <a:r>
              <a:rPr lang="en-US" baseline="0" dirty="0"/>
              <a:t> MYPE</a:t>
            </a:r>
          </a:p>
          <a:p>
            <a:r>
              <a:rPr lang="en-US" dirty="0"/>
              <a:t>http://servicios.noticiasperu.pe/gui/view/VistaPautaPrensa.php?idPauta=1801220010010080048&amp;bool=1&amp;word</a:t>
            </a:r>
          </a:p>
          <a:p>
            <a:r>
              <a:rPr lang="en-US" dirty="0" err="1"/>
              <a:t>Según</a:t>
            </a:r>
            <a:r>
              <a:rPr lang="en-US" dirty="0"/>
              <a:t> </a:t>
            </a:r>
            <a:r>
              <a:rPr lang="en-US" dirty="0" err="1"/>
              <a:t>informe</a:t>
            </a:r>
            <a:r>
              <a:rPr lang="en-US" baseline="0" dirty="0"/>
              <a:t> final de la </a:t>
            </a:r>
            <a:r>
              <a:rPr lang="en-US" baseline="0" dirty="0" err="1"/>
              <a:t>comisión</a:t>
            </a:r>
            <a:r>
              <a:rPr lang="en-US" baseline="0" dirty="0"/>
              <a:t> </a:t>
            </a:r>
            <a:r>
              <a:rPr lang="en-US" baseline="0" dirty="0" err="1"/>
              <a:t>interventora</a:t>
            </a:r>
            <a:r>
              <a:rPr lang="en-US" baseline="0" dirty="0"/>
              <a:t> del SIS, el </a:t>
            </a:r>
            <a:r>
              <a:rPr lang="en-US" baseline="0" dirty="0" err="1"/>
              <a:t>nivel</a:t>
            </a:r>
            <a:r>
              <a:rPr lang="en-US" baseline="0" dirty="0"/>
              <a:t> de </a:t>
            </a:r>
            <a:r>
              <a:rPr lang="en-US" baseline="0" dirty="0" err="1"/>
              <a:t>filtración</a:t>
            </a:r>
            <a:r>
              <a:rPr lang="en-US" baseline="0" dirty="0"/>
              <a:t> (</a:t>
            </a:r>
            <a:r>
              <a:rPr lang="en-US" baseline="0" dirty="0" err="1"/>
              <a:t>gente</a:t>
            </a:r>
            <a:r>
              <a:rPr lang="en-US" baseline="0" dirty="0"/>
              <a:t> </a:t>
            </a:r>
            <a:r>
              <a:rPr lang="en-US" baseline="0" dirty="0" err="1"/>
              <a:t>cubierta</a:t>
            </a:r>
            <a:r>
              <a:rPr lang="en-US" baseline="0" dirty="0"/>
              <a:t> </a:t>
            </a:r>
            <a:r>
              <a:rPr lang="en-US" baseline="0" dirty="0" err="1"/>
              <a:t>por</a:t>
            </a:r>
            <a:r>
              <a:rPr lang="en-US" baseline="0" dirty="0"/>
              <a:t> </a:t>
            </a:r>
            <a:r>
              <a:rPr lang="en-US" baseline="0" dirty="0" err="1"/>
              <a:t>sistema</a:t>
            </a:r>
            <a:r>
              <a:rPr lang="en-US" baseline="0" dirty="0"/>
              <a:t> </a:t>
            </a:r>
            <a:r>
              <a:rPr lang="en-US" baseline="0" dirty="0" err="1"/>
              <a:t>subsidiado</a:t>
            </a:r>
            <a:r>
              <a:rPr lang="en-US" baseline="0" dirty="0"/>
              <a:t> </a:t>
            </a:r>
            <a:r>
              <a:rPr lang="en-US" baseline="0" dirty="0" err="1"/>
              <a:t>que</a:t>
            </a:r>
            <a:r>
              <a:rPr lang="en-US" baseline="0" dirty="0"/>
              <a:t> no </a:t>
            </a:r>
            <a:r>
              <a:rPr lang="en-US" baseline="0" dirty="0" err="1"/>
              <a:t>debería</a:t>
            </a:r>
            <a:r>
              <a:rPr lang="en-US" baseline="0" dirty="0"/>
              <a:t> </a:t>
            </a:r>
            <a:r>
              <a:rPr lang="en-US" baseline="0" dirty="0" err="1"/>
              <a:t>estar</a:t>
            </a:r>
            <a:r>
              <a:rPr lang="en-US" baseline="0" dirty="0"/>
              <a:t> </a:t>
            </a:r>
            <a:r>
              <a:rPr lang="en-US" baseline="0" dirty="0" err="1"/>
              <a:t>por</a:t>
            </a:r>
            <a:r>
              <a:rPr lang="en-US" baseline="0" dirty="0"/>
              <a:t> </a:t>
            </a:r>
            <a:r>
              <a:rPr lang="en-US" baseline="0" dirty="0" err="1"/>
              <a:t>condiciones</a:t>
            </a:r>
            <a:r>
              <a:rPr lang="en-US" baseline="0" dirty="0"/>
              <a:t> </a:t>
            </a:r>
            <a:r>
              <a:rPr lang="en-US" baseline="0" dirty="0" err="1"/>
              <a:t>socioeconomicas</a:t>
            </a:r>
            <a:r>
              <a:rPr lang="en-US" baseline="0" dirty="0"/>
              <a:t>) se </a:t>
            </a:r>
            <a:r>
              <a:rPr lang="en-US" baseline="0" dirty="0" err="1"/>
              <a:t>estima</a:t>
            </a:r>
            <a:r>
              <a:rPr lang="en-US" baseline="0" dirty="0"/>
              <a:t> entre 10% y 30%</a:t>
            </a:r>
          </a:p>
          <a:p>
            <a:r>
              <a:rPr lang="en-US" baseline="0" dirty="0" err="1"/>
              <a:t>Entonces</a:t>
            </a:r>
            <a:r>
              <a:rPr lang="en-US" baseline="0" dirty="0"/>
              <a:t>, </a:t>
            </a:r>
            <a:r>
              <a:rPr lang="en-US" baseline="0" dirty="0" err="1"/>
              <a:t>podrían</a:t>
            </a:r>
            <a:r>
              <a:rPr lang="en-US" baseline="0" dirty="0"/>
              <a:t> </a:t>
            </a:r>
            <a:r>
              <a:rPr lang="en-US" baseline="0" dirty="0" err="1"/>
              <a:t>haber</a:t>
            </a:r>
            <a:r>
              <a:rPr lang="en-US" baseline="0" dirty="0"/>
              <a:t> al </a:t>
            </a:r>
            <a:r>
              <a:rPr lang="en-US" baseline="0" dirty="0" err="1"/>
              <a:t>menos</a:t>
            </a:r>
            <a:r>
              <a:rPr lang="en-US" baseline="0" dirty="0"/>
              <a:t> 2.4 </a:t>
            </a:r>
            <a:r>
              <a:rPr lang="en-US" baseline="0" dirty="0" err="1"/>
              <a:t>millones</a:t>
            </a:r>
            <a:r>
              <a:rPr lang="en-US" baseline="0" dirty="0"/>
              <a:t> de </a:t>
            </a:r>
            <a:r>
              <a:rPr lang="en-US" baseline="0" dirty="0" err="1"/>
              <a:t>adultos</a:t>
            </a:r>
            <a:r>
              <a:rPr lang="en-US" baseline="0" dirty="0"/>
              <a:t> </a:t>
            </a:r>
            <a:r>
              <a:rPr lang="en-US" baseline="0" dirty="0" err="1"/>
              <a:t>que</a:t>
            </a:r>
            <a:r>
              <a:rPr lang="en-US" baseline="0" dirty="0"/>
              <a:t> </a:t>
            </a:r>
            <a:r>
              <a:rPr lang="en-US" baseline="0" dirty="0" err="1"/>
              <a:t>deberían</a:t>
            </a:r>
            <a:r>
              <a:rPr lang="en-US" baseline="0" dirty="0"/>
              <a:t> </a:t>
            </a:r>
            <a:r>
              <a:rPr lang="en-US" baseline="0" dirty="0" err="1"/>
              <a:t>estar</a:t>
            </a:r>
            <a:r>
              <a:rPr lang="en-US" baseline="0" dirty="0"/>
              <a:t> </a:t>
            </a:r>
            <a:r>
              <a:rPr lang="en-US" baseline="0" dirty="0" err="1"/>
              <a:t>aportando</a:t>
            </a:r>
            <a:r>
              <a:rPr lang="en-US" baseline="0" dirty="0"/>
              <a:t> para un </a:t>
            </a:r>
            <a:r>
              <a:rPr lang="en-US" baseline="0" dirty="0" err="1"/>
              <a:t>seguro</a:t>
            </a:r>
            <a:r>
              <a:rPr lang="en-US" baseline="0" dirty="0"/>
              <a:t> de </a:t>
            </a:r>
            <a:r>
              <a:rPr lang="en-US" baseline="0"/>
              <a:t>salud</a:t>
            </a:r>
            <a:endParaRPr lang="en-US" dirty="0"/>
          </a:p>
        </p:txBody>
      </p:sp>
    </p:spTree>
    <p:extLst>
      <p:ext uri="{BB962C8B-B14F-4D97-AF65-F5344CB8AC3E}">
        <p14:creationId xmlns:p14="http://schemas.microsoft.com/office/powerpoint/2010/main" val="2368688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PE"/>
              <a:t>NRUS</a:t>
            </a:r>
          </a:p>
          <a:p>
            <a:pPr marL="361950" indent="-361950">
              <a:spcBef>
                <a:spcPct val="0"/>
              </a:spcBef>
              <a:buClr>
                <a:srgbClr val="C00000"/>
              </a:buClr>
              <a:buFont typeface="Wingdings" panose="05000000000000000000" pitchFamily="2" charset="2"/>
              <a:buChar char="ü"/>
              <a:defRPr/>
            </a:pPr>
            <a:r>
              <a:rPr lang="es-PE" sz="1200" b="1"/>
              <a:t>52% declara ingresos menores a 4 UIT. </a:t>
            </a:r>
          </a:p>
          <a:p>
            <a:pPr marL="361950" indent="-361950">
              <a:spcBef>
                <a:spcPct val="0"/>
              </a:spcBef>
              <a:buClr>
                <a:srgbClr val="C00000"/>
              </a:buClr>
              <a:defRPr/>
            </a:pPr>
            <a:r>
              <a:rPr lang="es-PE" sz="1200" b="1"/>
              <a:t>	94% de los contribuyentes en la categoría 1: </a:t>
            </a:r>
          </a:p>
          <a:p>
            <a:pPr marL="361950" indent="-361950">
              <a:spcBef>
                <a:spcPct val="0"/>
              </a:spcBef>
              <a:buClr>
                <a:srgbClr val="C00000"/>
              </a:buClr>
              <a:defRPr/>
            </a:pPr>
            <a:r>
              <a:rPr lang="es-PE" sz="1200" b="1"/>
              <a:t>	S/ 20 mensuales </a:t>
            </a:r>
            <a:r>
              <a:rPr lang="es-PE" sz="1200"/>
              <a:t>	</a:t>
            </a:r>
          </a:p>
          <a:p>
            <a:pPr marL="361950" indent="-361950">
              <a:spcBef>
                <a:spcPct val="0"/>
              </a:spcBef>
              <a:buClr>
                <a:srgbClr val="C00000"/>
              </a:buClr>
              <a:buFont typeface="Wingdings" panose="05000000000000000000" pitchFamily="2" charset="2"/>
              <a:buChar char="ü"/>
              <a:defRPr/>
            </a:pPr>
            <a:r>
              <a:rPr lang="es-PE" sz="1200"/>
              <a:t>Cuota mensual en 2018 representa una menor carga como porcentaje de las ventas que en 1994</a:t>
            </a:r>
          </a:p>
          <a:p>
            <a:pPr marL="361950" indent="-361950">
              <a:spcBef>
                <a:spcPct val="0"/>
              </a:spcBef>
              <a:buClr>
                <a:srgbClr val="C00000"/>
              </a:buClr>
              <a:buFont typeface="Wingdings" panose="05000000000000000000" pitchFamily="2" charset="2"/>
              <a:buChar char="ü"/>
              <a:defRPr/>
            </a:pPr>
            <a:r>
              <a:rPr lang="es-PE" sz="1200"/>
              <a:t>Declaran mensualmente y vía electrónica ventas y compras mensuales menores a S/ 5 000 (categoría 1) o menores a S/ 8 000 (categoría 2)</a:t>
            </a:r>
          </a:p>
          <a:p>
            <a:pPr marL="361950" indent="-361950">
              <a:spcBef>
                <a:spcPct val="0"/>
              </a:spcBef>
              <a:buClr>
                <a:srgbClr val="C00000"/>
              </a:buClr>
              <a:buFont typeface="Wingdings" panose="05000000000000000000" pitchFamily="2" charset="2"/>
              <a:buChar char="ü"/>
              <a:defRPr/>
            </a:pPr>
            <a:r>
              <a:rPr lang="es-PE" sz="1200"/>
              <a:t>No incentiva a comprar formal, no emite factura, ciertas actividades están excluidas, contempla umbrales máximos de valor de activos (S/ 70mil)</a:t>
            </a:r>
          </a:p>
          <a:p>
            <a:endParaRPr lang="es-PE"/>
          </a:p>
          <a:p>
            <a:r>
              <a:rPr lang="es-PE"/>
              <a:t>RER</a:t>
            </a:r>
          </a:p>
          <a:p>
            <a:pPr marL="361950" indent="-361950">
              <a:spcBef>
                <a:spcPct val="0"/>
              </a:spcBef>
              <a:buClr>
                <a:srgbClr val="C00000"/>
              </a:buClr>
              <a:buFont typeface="Wingdings" panose="05000000000000000000" pitchFamily="2" charset="2"/>
              <a:buChar char="ü"/>
              <a:tabLst>
                <a:tab pos="354013" algn="l"/>
              </a:tabLst>
              <a:defRPr/>
            </a:pPr>
            <a:r>
              <a:rPr lang="es-PE" sz="1200"/>
              <a:t>52% declara ingreso anual menor a 4 UIT. </a:t>
            </a:r>
          </a:p>
          <a:p>
            <a:pPr>
              <a:spcBef>
                <a:spcPct val="0"/>
              </a:spcBef>
              <a:buClr>
                <a:srgbClr val="C00000"/>
              </a:buClr>
              <a:tabLst>
                <a:tab pos="354013" algn="l"/>
              </a:tabLst>
              <a:defRPr/>
            </a:pPr>
            <a:r>
              <a:rPr lang="es-PE" sz="1200"/>
              <a:t>	74% similar a categoría 1 del NRUS. </a:t>
            </a:r>
          </a:p>
          <a:p>
            <a:pPr>
              <a:spcBef>
                <a:spcPct val="0"/>
              </a:spcBef>
              <a:buClr>
                <a:srgbClr val="C00000"/>
              </a:buClr>
              <a:tabLst>
                <a:tab pos="354013" algn="l"/>
              </a:tabLst>
              <a:defRPr/>
            </a:pPr>
            <a:r>
              <a:rPr lang="es-PE" sz="1200"/>
              <a:t>	82% similar a la categoría 2 del NRUS.</a:t>
            </a:r>
          </a:p>
          <a:p>
            <a:pPr marL="361950" indent="-361950">
              <a:spcBef>
                <a:spcPct val="0"/>
              </a:spcBef>
              <a:buClr>
                <a:srgbClr val="C00000"/>
              </a:buClr>
              <a:buFont typeface="Wingdings" panose="05000000000000000000" pitchFamily="2" charset="2"/>
              <a:buChar char="ü"/>
              <a:defRPr/>
            </a:pPr>
            <a:r>
              <a:rPr lang="es-PE" sz="1200"/>
              <a:t>Pago mensual en 2018 representa una menor carga como porcentaje de las ventas que en 1994</a:t>
            </a:r>
          </a:p>
          <a:p>
            <a:pPr marL="361950" indent="-361950">
              <a:spcBef>
                <a:spcPct val="0"/>
              </a:spcBef>
              <a:buClr>
                <a:srgbClr val="C00000"/>
              </a:buClr>
              <a:buFont typeface="Wingdings" panose="05000000000000000000" pitchFamily="2" charset="2"/>
              <a:buChar char="ü"/>
              <a:defRPr/>
            </a:pPr>
            <a:r>
              <a:rPr lang="es-PE" sz="1200"/>
              <a:t>Declaración mensual y vía electrónica de IR e IGV. Paga 1,5% de ventas por IR siempre que no excedan S/ 525 mil anuales (aprox. 130 UIT), no presentan DDJJ anual, ciertas actividades están excluidas, contempla umbrales máximos de valor de activos (S/ 126mil) y empleados (10)</a:t>
            </a:r>
          </a:p>
          <a:p>
            <a:pPr marL="361950" indent="-361950">
              <a:spcBef>
                <a:spcPct val="0"/>
              </a:spcBef>
              <a:buClr>
                <a:srgbClr val="C00000"/>
              </a:buClr>
              <a:buFont typeface="Wingdings" panose="05000000000000000000" pitchFamily="2" charset="2"/>
              <a:buChar char="ü"/>
              <a:defRPr/>
            </a:pPr>
            <a:r>
              <a:rPr lang="es-PE" sz="1200"/>
              <a:t>No incentiva a comprar formal. No hay deducciones: pagos de planilla, recibos por honorarios, gastos financieros, compra de activos</a:t>
            </a:r>
            <a:endParaRPr lang="es-PE" sz="1200" dirty="0"/>
          </a:p>
        </p:txBody>
      </p:sp>
    </p:spTree>
    <p:extLst>
      <p:ext uri="{BB962C8B-B14F-4D97-AF65-F5344CB8AC3E}">
        <p14:creationId xmlns:p14="http://schemas.microsoft.com/office/powerpoint/2010/main" val="1348734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24</a:t>
            </a:fld>
            <a:endParaRPr lang="es-PE"/>
          </a:p>
        </p:txBody>
      </p:sp>
    </p:spTree>
    <p:extLst>
      <p:ext uri="{BB962C8B-B14F-4D97-AF65-F5344CB8AC3E}">
        <p14:creationId xmlns:p14="http://schemas.microsoft.com/office/powerpoint/2010/main" val="543040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85750" lvl="1" indent="-285750">
              <a:spcBef>
                <a:spcPct val="0"/>
              </a:spcBef>
              <a:buClr>
                <a:srgbClr val="C00000"/>
              </a:buClr>
              <a:buFont typeface="Wingdings" panose="05000000000000000000" pitchFamily="2" charset="2"/>
              <a:buChar char="ü"/>
            </a:pPr>
            <a:r>
              <a:rPr lang="es-PE" altLang="es-PE" sz="1600" dirty="0">
                <a:solidFill>
                  <a:schemeClr val="tx1"/>
                </a:solidFill>
              </a:rPr>
              <a:t>El costo de las deducciones en rentas del trabajo: S/ 103mil millones, 95% por el umbral de las 7UIT (5% por el 20% de 4ta categoría)</a:t>
            </a:r>
          </a:p>
          <a:p>
            <a:pPr marL="285750" lvl="1" indent="-285750">
              <a:spcBef>
                <a:spcPct val="0"/>
              </a:spcBef>
              <a:buClr>
                <a:srgbClr val="C00000"/>
              </a:buClr>
              <a:buFont typeface="Wingdings" panose="05000000000000000000" pitchFamily="2" charset="2"/>
              <a:buChar char="ü"/>
            </a:pPr>
            <a:endParaRPr lang="es-PE" altLang="es-PE" sz="700"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sz="1600" dirty="0">
                <a:solidFill>
                  <a:schemeClr val="tx1"/>
                </a:solidFill>
              </a:rPr>
              <a:t>En rentas del trabajo, carga sobre rentas brutas total es de aprox. 6%, pero carga sobre rentas brutas mayores a 7UIT es aprox. 9%, mucho mayor a carga sobre rentas de 1ra y 2da categoría.</a:t>
            </a:r>
          </a:p>
          <a:p>
            <a:pPr marL="285750" lvl="1" indent="-285750">
              <a:spcBef>
                <a:spcPct val="0"/>
              </a:spcBef>
              <a:buClr>
                <a:srgbClr val="C00000"/>
              </a:buClr>
              <a:buFont typeface="Wingdings" panose="05000000000000000000" pitchFamily="2" charset="2"/>
              <a:buChar char="ü"/>
            </a:pPr>
            <a:endParaRPr lang="es-PE" altLang="es-PE" sz="700"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sz="1600" dirty="0">
                <a:solidFill>
                  <a:schemeClr val="tx1"/>
                </a:solidFill>
              </a:rPr>
              <a:t>La evasión de las rentas de 4ta categoría se estima en 51% y de 32% en rentas de 5ta categoría. </a:t>
            </a:r>
          </a:p>
          <a:p>
            <a:pPr marL="285750" lvl="1" indent="-285750">
              <a:spcBef>
                <a:spcPct val="0"/>
              </a:spcBef>
              <a:buClr>
                <a:srgbClr val="C00000"/>
              </a:buClr>
              <a:buFont typeface="Wingdings" panose="05000000000000000000" pitchFamily="2" charset="2"/>
              <a:buChar char="ü"/>
            </a:pPr>
            <a:endParaRPr lang="es-PE" altLang="es-PE" sz="700"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sz="1600" dirty="0">
                <a:solidFill>
                  <a:schemeClr val="tx1"/>
                </a:solidFill>
              </a:rPr>
              <a:t>La brecha de recaudación (cuanto más recaudan otros países similares al Perú) para rentas del trabajo se estima en 1.5% del PBI</a:t>
            </a:r>
          </a:p>
        </p:txBody>
      </p:sp>
    </p:spTree>
    <p:extLst>
      <p:ext uri="{BB962C8B-B14F-4D97-AF65-F5344CB8AC3E}">
        <p14:creationId xmlns:p14="http://schemas.microsoft.com/office/powerpoint/2010/main" val="1938285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31619" indent="-331619" algn="just" defTabSz="387250">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73744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43220" indent="-343220" algn="just" defTabSz="400797">
              <a:lnSpc>
                <a:spcPct val="90000"/>
              </a:lnSpc>
              <a:spcBef>
                <a:spcPct val="0"/>
              </a:spcBef>
              <a:spcAft>
                <a:spcPct val="35000"/>
              </a:spcAft>
              <a:buClr>
                <a:srgbClr val="C00000"/>
              </a:buClr>
              <a:buFont typeface="+mj-lt"/>
              <a:buNone/>
            </a:pPr>
            <a:endParaRPr lang="es-PE" sz="1000" dirty="0">
              <a:solidFill>
                <a:schemeClr val="tx1"/>
              </a:solidFill>
              <a:latin typeface="+mn-lt"/>
            </a:endParaRPr>
          </a:p>
        </p:txBody>
      </p:sp>
    </p:spTree>
    <p:extLst>
      <p:ext uri="{BB962C8B-B14F-4D97-AF65-F5344CB8AC3E}">
        <p14:creationId xmlns:p14="http://schemas.microsoft.com/office/powerpoint/2010/main" val="4092056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32</a:t>
            </a:fld>
            <a:endParaRPr lang="es-PE"/>
          </a:p>
        </p:txBody>
      </p:sp>
    </p:spTree>
    <p:extLst>
      <p:ext uri="{BB962C8B-B14F-4D97-AF65-F5344CB8AC3E}">
        <p14:creationId xmlns:p14="http://schemas.microsoft.com/office/powerpoint/2010/main" val="1611844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61950" indent="-361950">
              <a:buClr>
                <a:srgbClr val="C00000"/>
              </a:buClr>
              <a:buFont typeface="Wingdings" panose="05000000000000000000" pitchFamily="2" charset="2"/>
              <a:buChar char="ü"/>
            </a:pPr>
            <a:r>
              <a:rPr lang="es-PE" dirty="0"/>
              <a:t>Se les incorpora en la cadena de valor:</a:t>
            </a:r>
          </a:p>
          <a:p>
            <a:pPr marL="742903" lvl="1" indent="-285750">
              <a:buClr>
                <a:srgbClr val="C00000"/>
              </a:buClr>
              <a:buFont typeface="Calibri" panose="020F0502020204030204" pitchFamily="34" charset="0"/>
              <a:buChar char="–"/>
            </a:pPr>
            <a:r>
              <a:rPr lang="es-PE" dirty="0"/>
              <a:t>Compras con IGV podrían tener una “bonificación en la deducción”</a:t>
            </a:r>
          </a:p>
          <a:p>
            <a:pPr marL="742903" lvl="1" indent="-285750">
              <a:buClr>
                <a:srgbClr val="C00000"/>
              </a:buClr>
              <a:buFont typeface="Calibri" panose="020F0502020204030204" pitchFamily="34" charset="0"/>
              <a:buChar char="–"/>
            </a:pPr>
            <a:r>
              <a:rPr lang="es-PE" dirty="0"/>
              <a:t>Contribuyentes de actual categoría especial (NRUS, categoría 0) mantendrán la no obligación a presentar declaración, pero se mejorará actual sistema de su registro</a:t>
            </a:r>
          </a:p>
        </p:txBody>
      </p:sp>
    </p:spTree>
    <p:extLst>
      <p:ext uri="{BB962C8B-B14F-4D97-AF65-F5344CB8AC3E}">
        <p14:creationId xmlns:p14="http://schemas.microsoft.com/office/powerpoint/2010/main" val="36556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61950" indent="-361950">
              <a:buClr>
                <a:srgbClr val="C00000"/>
              </a:buClr>
              <a:buFont typeface="Wingdings" panose="05000000000000000000" pitchFamily="2" charset="2"/>
              <a:buChar char="ü"/>
            </a:pPr>
            <a:r>
              <a:rPr lang="es-PE" dirty="0"/>
              <a:t>Otros aspectos, normativa a revisar:</a:t>
            </a:r>
          </a:p>
          <a:p>
            <a:pPr marL="990600" lvl="1" indent="-361950">
              <a:buClr>
                <a:srgbClr val="C00000"/>
              </a:buClr>
              <a:buFont typeface="Calibri" panose="020F0502020204030204" pitchFamily="34" charset="0"/>
              <a:buChar char="–"/>
            </a:pPr>
            <a:r>
              <a:rPr lang="es-PE" sz="1600" dirty="0"/>
              <a:t>Reglas de determinación del IGV en operaciones gravadas y no gravadas</a:t>
            </a:r>
          </a:p>
          <a:p>
            <a:pPr marL="990600" lvl="1" indent="-361950">
              <a:buClr>
                <a:srgbClr val="C00000"/>
              </a:buClr>
              <a:buFont typeface="Calibri" panose="020F0502020204030204" pitchFamily="34" charset="0"/>
              <a:buChar char="–"/>
            </a:pPr>
            <a:r>
              <a:rPr lang="es-PE" sz="1600" dirty="0"/>
              <a:t>Mermas y desmedros</a:t>
            </a:r>
          </a:p>
          <a:p>
            <a:pPr marL="990600" lvl="1" indent="-361950">
              <a:buClr>
                <a:srgbClr val="C00000"/>
              </a:buClr>
              <a:buFont typeface="Calibri" panose="020F0502020204030204" pitchFamily="34" charset="0"/>
              <a:buChar char="–"/>
            </a:pPr>
            <a:r>
              <a:rPr lang="es-PE" sz="1600" dirty="0"/>
              <a:t>Detracciones y percepciones</a:t>
            </a:r>
          </a:p>
          <a:p>
            <a:pPr marL="990600" lvl="1" indent="-361950">
              <a:buClr>
                <a:srgbClr val="C00000"/>
              </a:buClr>
              <a:buFont typeface="Calibri" panose="020F0502020204030204" pitchFamily="34" charset="0"/>
              <a:buChar char="–"/>
            </a:pPr>
            <a:r>
              <a:rPr lang="es-PE" sz="1600" dirty="0"/>
              <a:t>Las que hagan referencia a registros de compras y ventas</a:t>
            </a:r>
          </a:p>
          <a:p>
            <a:pPr marL="990600" lvl="1" indent="-361950">
              <a:buClr>
                <a:srgbClr val="C00000"/>
              </a:buClr>
              <a:buFont typeface="Calibri" panose="020F0502020204030204" pitchFamily="34" charset="0"/>
              <a:buChar char="–"/>
            </a:pPr>
            <a:r>
              <a:rPr lang="es-PE" sz="1600" dirty="0"/>
              <a:t>Reglas de saldos a favor</a:t>
            </a:r>
            <a:endParaRPr lang="es-PE" dirty="0"/>
          </a:p>
        </p:txBody>
      </p:sp>
    </p:spTree>
    <p:extLst>
      <p:ext uri="{BB962C8B-B14F-4D97-AF65-F5344CB8AC3E}">
        <p14:creationId xmlns:p14="http://schemas.microsoft.com/office/powerpoint/2010/main" val="3658230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61950" lvl="1" indent="-361950">
              <a:buClr>
                <a:srgbClr val="C00000"/>
              </a:buClr>
              <a:buFont typeface="Wingdings" panose="05000000000000000000" pitchFamily="2" charset="2"/>
              <a:buChar char="ü"/>
            </a:pPr>
            <a:r>
              <a:rPr lang="es-PE" sz="1600" dirty="0"/>
              <a:t>Generales:</a:t>
            </a:r>
          </a:p>
          <a:p>
            <a:pPr marL="819103" lvl="2" indent="-361950">
              <a:buClr>
                <a:srgbClr val="C00000"/>
              </a:buClr>
              <a:buFont typeface="Calibri" panose="020F0502020204030204" pitchFamily="34" charset="0"/>
              <a:buChar char="–"/>
            </a:pPr>
            <a:r>
              <a:rPr lang="es-PE" sz="1400" dirty="0"/>
              <a:t>Fortalecer facultades de SUNAT para excluir a un contribuyente de un régimen por presunción de simulación</a:t>
            </a:r>
          </a:p>
          <a:p>
            <a:pPr marL="819103" lvl="2" indent="-361950">
              <a:buClr>
                <a:srgbClr val="C00000"/>
              </a:buClr>
              <a:buFont typeface="Calibri" panose="020F0502020204030204" pitchFamily="34" charset="0"/>
              <a:buChar char="–"/>
            </a:pPr>
            <a:r>
              <a:rPr lang="es-PE" sz="1400" dirty="0"/>
              <a:t>Presunción de simulación se prueba según variables de control objetivas: vinculación, adquisiciones, consumo de electricidad, alquiler, planilla, relación laboral, activos, comparte predios, etc.</a:t>
            </a:r>
          </a:p>
          <a:p>
            <a:pPr marL="819103" lvl="2" indent="-361950">
              <a:buClr>
                <a:srgbClr val="C00000"/>
              </a:buClr>
              <a:buFont typeface="Calibri" panose="020F0502020204030204" pitchFamily="34" charset="0"/>
              <a:buChar char="–"/>
            </a:pPr>
            <a:r>
              <a:rPr lang="es-PE" sz="1400" dirty="0"/>
              <a:t>PPNN con sentencia de delito tributario no pueden crear más empresas (restricciones)</a:t>
            </a:r>
          </a:p>
          <a:p>
            <a:pPr marL="819103" lvl="2" indent="-361950">
              <a:buClr>
                <a:srgbClr val="C00000"/>
              </a:buClr>
              <a:buFont typeface="Calibri" panose="020F0502020204030204" pitchFamily="34" charset="0"/>
              <a:buChar char="–"/>
            </a:pPr>
            <a:endParaRPr lang="es-PE" sz="1400" dirty="0"/>
          </a:p>
          <a:p>
            <a:pPr marL="361950" lvl="1" indent="-361950">
              <a:buClr>
                <a:srgbClr val="C00000"/>
              </a:buClr>
              <a:buFont typeface="Wingdings" panose="05000000000000000000" pitchFamily="2" charset="2"/>
              <a:buChar char="ü"/>
            </a:pPr>
            <a:r>
              <a:rPr lang="es-PE" sz="1600" dirty="0"/>
              <a:t>RE</a:t>
            </a:r>
          </a:p>
          <a:p>
            <a:pPr marL="819103" lvl="2" indent="-361950">
              <a:buClr>
                <a:srgbClr val="C00000"/>
              </a:buClr>
              <a:buFont typeface="Calibri" panose="020F0502020204030204" pitchFamily="34" charset="0"/>
              <a:buChar char="–"/>
            </a:pPr>
            <a:r>
              <a:rPr lang="es-PE" sz="1400" dirty="0"/>
              <a:t>Si tienes PPJJ en RE, se excluye la posibilidad de tener PPNN emprendedor</a:t>
            </a:r>
          </a:p>
          <a:p>
            <a:pPr marL="819103" lvl="2" indent="-361950">
              <a:buClr>
                <a:srgbClr val="C00000"/>
              </a:buClr>
              <a:buFont typeface="Calibri" panose="020F0502020204030204" pitchFamily="34" charset="0"/>
              <a:buChar char="–"/>
            </a:pPr>
            <a:r>
              <a:rPr lang="es-PE" sz="1400" dirty="0"/>
              <a:t>Se puede establecer plazo máximo para mantenerse que PPJJ se quede en RE y luego debe pasar a RG</a:t>
            </a:r>
          </a:p>
          <a:p>
            <a:pPr marL="819103" marR="0" lvl="2" indent="-361950" algn="l" defTabSz="914306" rtl="0" eaLnBrk="1" fontAlgn="auto" latinLnBrk="0" hangingPunct="1">
              <a:lnSpc>
                <a:spcPct val="100000"/>
              </a:lnSpc>
              <a:spcBef>
                <a:spcPts val="0"/>
              </a:spcBef>
              <a:spcAft>
                <a:spcPts val="0"/>
              </a:spcAft>
              <a:buClr>
                <a:srgbClr val="C00000"/>
              </a:buClr>
              <a:buSzTx/>
              <a:buFont typeface="Calibri" panose="020F0502020204030204" pitchFamily="34" charset="0"/>
              <a:buChar char="–"/>
              <a:tabLst/>
              <a:defRPr/>
            </a:pPr>
            <a:r>
              <a:rPr lang="es-PE" sz="1400" dirty="0">
                <a:solidFill>
                  <a:schemeClr val="tx1"/>
                </a:solidFill>
              </a:rPr>
              <a:t>Anti abuso: que compres el activo en RE y pases a RG, aprovechar la tasa de depreciación</a:t>
            </a:r>
          </a:p>
          <a:p>
            <a:pPr marL="819103" lvl="2" indent="-361950">
              <a:buClr>
                <a:srgbClr val="C00000"/>
              </a:buClr>
              <a:buFont typeface="Calibri" panose="020F0502020204030204" pitchFamily="34" charset="0"/>
              <a:buChar char="–"/>
            </a:pPr>
            <a:endParaRPr lang="es-PE" sz="1400" dirty="0"/>
          </a:p>
          <a:p>
            <a:pPr marL="361950" lvl="1" indent="-361950">
              <a:buClr>
                <a:srgbClr val="C00000"/>
              </a:buClr>
              <a:buFont typeface="Wingdings" panose="05000000000000000000" pitchFamily="2" charset="2"/>
              <a:buChar char="ü"/>
            </a:pPr>
            <a:r>
              <a:rPr lang="es-PE" sz="1600" dirty="0"/>
              <a:t>RSN</a:t>
            </a:r>
          </a:p>
          <a:p>
            <a:pPr marL="819103" lvl="2" indent="-361950">
              <a:buClr>
                <a:srgbClr val="C00000"/>
              </a:buClr>
              <a:buFont typeface="Calibri" panose="020F0502020204030204" pitchFamily="34" charset="0"/>
              <a:buChar char="–"/>
            </a:pPr>
            <a:r>
              <a:rPr lang="es-PE" sz="1400" dirty="0"/>
              <a:t>Percibir otro tipo de renta imposibilita al contribuyente continuar en el RSN </a:t>
            </a:r>
          </a:p>
          <a:p>
            <a:pPr marL="819103" lvl="2" indent="-361950">
              <a:buClr>
                <a:srgbClr val="C00000"/>
              </a:buClr>
              <a:buFont typeface="Calibri" panose="020F0502020204030204" pitchFamily="34" charset="0"/>
              <a:buChar char="–"/>
            </a:pPr>
            <a:r>
              <a:rPr lang="es-PE" sz="1400" dirty="0"/>
              <a:t>Incorpora solo negocios</a:t>
            </a:r>
          </a:p>
          <a:p>
            <a:pPr marL="819103" lvl="2" indent="-361950">
              <a:buClr>
                <a:srgbClr val="C00000"/>
              </a:buClr>
              <a:buFont typeface="Calibri" panose="020F0502020204030204" pitchFamily="34" charset="0"/>
              <a:buChar char="–"/>
            </a:pPr>
            <a:r>
              <a:rPr lang="es-PE" sz="1400" dirty="0"/>
              <a:t>Si eres profesional y percibes renta como profesional, y tienes un negocio no vinculado a la profesión, debes ir por RE o RG</a:t>
            </a:r>
          </a:p>
          <a:p>
            <a:pPr marL="819103" lvl="2" indent="-361950">
              <a:buClr>
                <a:srgbClr val="C00000"/>
              </a:buClr>
              <a:buFont typeface="Calibri" panose="020F0502020204030204" pitchFamily="34" charset="0"/>
              <a:buChar char="–"/>
            </a:pPr>
            <a:r>
              <a:rPr lang="es-PE" sz="1400" dirty="0"/>
              <a:t>Los oficios van por IRPN</a:t>
            </a:r>
          </a:p>
        </p:txBody>
      </p:sp>
    </p:spTree>
    <p:extLst>
      <p:ext uri="{BB962C8B-B14F-4D97-AF65-F5344CB8AC3E}">
        <p14:creationId xmlns:p14="http://schemas.microsoft.com/office/powerpoint/2010/main" val="3133722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5994" indent="-343159" algn="just" defTabSz="400727">
              <a:lnSpc>
                <a:spcPct val="90000"/>
              </a:lnSpc>
              <a:spcBef>
                <a:spcPct val="0"/>
              </a:spcBef>
              <a:spcAft>
                <a:spcPct val="35000"/>
              </a:spcAft>
              <a:buClr>
                <a:srgbClr val="C00000"/>
              </a:buClr>
              <a:defRPr/>
            </a:pPr>
            <a:endParaRPr lang="es-PE" altLang="es-PE" dirty="0">
              <a:latin typeface="Arial" pitchFamily="34" charset="0"/>
            </a:endParaRPr>
          </a:p>
        </p:txBody>
      </p:sp>
    </p:spTree>
    <p:extLst>
      <p:ext uri="{BB962C8B-B14F-4D97-AF65-F5344CB8AC3E}">
        <p14:creationId xmlns:p14="http://schemas.microsoft.com/office/powerpoint/2010/main" val="593079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61950" lvl="1" indent="-361950">
              <a:buClr>
                <a:srgbClr val="C00000"/>
              </a:buClr>
              <a:buFont typeface="Wingdings" panose="05000000000000000000" pitchFamily="2" charset="2"/>
              <a:buChar char="ü"/>
            </a:pPr>
            <a:r>
              <a:rPr lang="es-PE" sz="1600" dirty="0"/>
              <a:t>Generales:</a:t>
            </a:r>
          </a:p>
          <a:p>
            <a:pPr marL="819103" lvl="2" indent="-361950">
              <a:buClr>
                <a:srgbClr val="C00000"/>
              </a:buClr>
              <a:buFont typeface="Calibri" panose="020F0502020204030204" pitchFamily="34" charset="0"/>
              <a:buChar char="–"/>
            </a:pPr>
            <a:r>
              <a:rPr lang="es-PE" sz="1400" dirty="0"/>
              <a:t>Fortalecer facultades de SUNAT para excluir a un contribuyente de un régimen por presunción de simulación</a:t>
            </a:r>
          </a:p>
          <a:p>
            <a:pPr marL="819103" lvl="2" indent="-361950">
              <a:buClr>
                <a:srgbClr val="C00000"/>
              </a:buClr>
              <a:buFont typeface="Calibri" panose="020F0502020204030204" pitchFamily="34" charset="0"/>
              <a:buChar char="–"/>
            </a:pPr>
            <a:r>
              <a:rPr lang="es-PE" sz="1400" dirty="0"/>
              <a:t>Presunción de simulación se prueba según variables de control objetivas: vinculación, adquisiciones, consumo de electricidad, alquiler, planilla, relación laboral, activos, comparte predios, etc.</a:t>
            </a:r>
          </a:p>
          <a:p>
            <a:pPr marL="819103" lvl="2" indent="-361950">
              <a:buClr>
                <a:srgbClr val="C00000"/>
              </a:buClr>
              <a:buFont typeface="Calibri" panose="020F0502020204030204" pitchFamily="34" charset="0"/>
              <a:buChar char="–"/>
            </a:pPr>
            <a:r>
              <a:rPr lang="es-PE" sz="1400" dirty="0"/>
              <a:t>PPNN con sentencia de delito tributario no pueden crear más empresas (restricciones)</a:t>
            </a:r>
          </a:p>
          <a:p>
            <a:pPr marL="819103" lvl="2" indent="-361950">
              <a:buClr>
                <a:srgbClr val="C00000"/>
              </a:buClr>
              <a:buFont typeface="Calibri" panose="020F0502020204030204" pitchFamily="34" charset="0"/>
              <a:buChar char="–"/>
            </a:pPr>
            <a:endParaRPr lang="es-PE" sz="1400" dirty="0"/>
          </a:p>
          <a:p>
            <a:pPr marL="361950" lvl="1" indent="-361950">
              <a:buClr>
                <a:srgbClr val="C00000"/>
              </a:buClr>
              <a:buFont typeface="Wingdings" panose="05000000000000000000" pitchFamily="2" charset="2"/>
              <a:buChar char="ü"/>
            </a:pPr>
            <a:r>
              <a:rPr lang="es-PE" sz="1600" dirty="0"/>
              <a:t>RE</a:t>
            </a:r>
          </a:p>
          <a:p>
            <a:pPr marL="819103" lvl="2" indent="-361950">
              <a:buClr>
                <a:srgbClr val="C00000"/>
              </a:buClr>
              <a:buFont typeface="Calibri" panose="020F0502020204030204" pitchFamily="34" charset="0"/>
              <a:buChar char="–"/>
            </a:pPr>
            <a:r>
              <a:rPr lang="es-PE" sz="1400" dirty="0"/>
              <a:t>Si tienes PPJJ en RE, se excluye la posibilidad de tener PPNN emprendedor</a:t>
            </a:r>
          </a:p>
          <a:p>
            <a:pPr marL="819103" lvl="2" indent="-361950">
              <a:buClr>
                <a:srgbClr val="C00000"/>
              </a:buClr>
              <a:buFont typeface="Calibri" panose="020F0502020204030204" pitchFamily="34" charset="0"/>
              <a:buChar char="–"/>
            </a:pPr>
            <a:r>
              <a:rPr lang="es-PE" sz="1400" dirty="0"/>
              <a:t>Se puede establecer plazo máximo para mantenerse que PPJJ se quede en RE y luego debe pasar a RG</a:t>
            </a:r>
          </a:p>
          <a:p>
            <a:pPr marL="819103" lvl="2" indent="-361950">
              <a:buClr>
                <a:srgbClr val="C00000"/>
              </a:buClr>
              <a:buFont typeface="Calibri" panose="020F0502020204030204" pitchFamily="34" charset="0"/>
              <a:buChar char="–"/>
            </a:pPr>
            <a:endParaRPr lang="es-PE" sz="1400" dirty="0"/>
          </a:p>
          <a:p>
            <a:pPr marL="361950" lvl="1" indent="-361950">
              <a:buClr>
                <a:srgbClr val="C00000"/>
              </a:buClr>
              <a:buFont typeface="Wingdings" panose="05000000000000000000" pitchFamily="2" charset="2"/>
              <a:buChar char="ü"/>
            </a:pPr>
            <a:r>
              <a:rPr lang="es-PE" sz="1600" dirty="0"/>
              <a:t>RSN</a:t>
            </a:r>
          </a:p>
          <a:p>
            <a:pPr marL="819103" lvl="2" indent="-361950">
              <a:buClr>
                <a:srgbClr val="C00000"/>
              </a:buClr>
              <a:buFont typeface="Calibri" panose="020F0502020204030204" pitchFamily="34" charset="0"/>
              <a:buChar char="–"/>
            </a:pPr>
            <a:r>
              <a:rPr lang="es-PE" sz="1400" dirty="0"/>
              <a:t>Percibir otro tipo de renta imposibilita al contribuyente continuar en el RSN </a:t>
            </a:r>
          </a:p>
          <a:p>
            <a:pPr marL="819103" lvl="2" indent="-361950">
              <a:buClr>
                <a:srgbClr val="C00000"/>
              </a:buClr>
              <a:buFont typeface="Calibri" panose="020F0502020204030204" pitchFamily="34" charset="0"/>
              <a:buChar char="–"/>
            </a:pPr>
            <a:r>
              <a:rPr lang="es-PE" sz="1400" dirty="0"/>
              <a:t>Incorpora solo negocios</a:t>
            </a:r>
          </a:p>
          <a:p>
            <a:pPr marL="819103" lvl="2" indent="-361950">
              <a:buClr>
                <a:srgbClr val="C00000"/>
              </a:buClr>
              <a:buFont typeface="Calibri" panose="020F0502020204030204" pitchFamily="34" charset="0"/>
              <a:buChar char="–"/>
            </a:pPr>
            <a:r>
              <a:rPr lang="es-PE" sz="1400" dirty="0"/>
              <a:t>Si eres profesional y percibes renta como profesional, y tienes un negocio no vinculado a la profesión, debes ir por RE o RG</a:t>
            </a:r>
          </a:p>
          <a:p>
            <a:pPr marL="819103" lvl="2" indent="-361950">
              <a:buClr>
                <a:srgbClr val="C00000"/>
              </a:buClr>
              <a:buFont typeface="Calibri" panose="020F0502020204030204" pitchFamily="34" charset="0"/>
              <a:buChar char="–"/>
            </a:pPr>
            <a:r>
              <a:rPr lang="es-PE" sz="1400" dirty="0"/>
              <a:t>Los oficios van por IRPN</a:t>
            </a:r>
          </a:p>
          <a:p>
            <a:pPr marL="819103" lvl="2" indent="-361950">
              <a:buClr>
                <a:srgbClr val="C00000"/>
              </a:buClr>
              <a:buFont typeface="Calibri" panose="020F0502020204030204" pitchFamily="34" charset="0"/>
              <a:buChar char="–"/>
            </a:pPr>
            <a:endParaRPr lang="es-PE" sz="1400" dirty="0"/>
          </a:p>
          <a:p>
            <a:pPr marL="361950" indent="-361950">
              <a:buClr>
                <a:srgbClr val="C00000"/>
              </a:buClr>
              <a:buFont typeface="Wingdings" panose="05000000000000000000" pitchFamily="2" charset="2"/>
              <a:buChar char="ü"/>
            </a:pPr>
            <a:r>
              <a:rPr lang="es-PE" dirty="0"/>
              <a:t>En rural, es necesario ajustar normativa:</a:t>
            </a:r>
          </a:p>
          <a:p>
            <a:pPr marL="819103" lvl="1" indent="-361950">
              <a:buClr>
                <a:srgbClr val="C00000"/>
              </a:buClr>
              <a:buFont typeface="Calibri" panose="020F0502020204030204" pitchFamily="34" charset="0"/>
              <a:buChar char="–"/>
            </a:pPr>
            <a:r>
              <a:rPr lang="es-PE" dirty="0"/>
              <a:t>Liquidaciones de compra</a:t>
            </a:r>
          </a:p>
          <a:p>
            <a:pPr marL="819103" lvl="1" indent="-361950">
              <a:buClr>
                <a:srgbClr val="C00000"/>
              </a:buClr>
              <a:buFont typeface="Calibri" panose="020F0502020204030204" pitchFamily="34" charset="0"/>
              <a:buChar char="–"/>
            </a:pPr>
            <a:r>
              <a:rPr lang="es-PE" dirty="0"/>
              <a:t>Régimen tributario de cooperativas agrarias y de otro tipo de cooperativas productivas</a:t>
            </a:r>
            <a:endParaRPr lang="es-PE" sz="1600" dirty="0"/>
          </a:p>
          <a:p>
            <a:pPr marL="628650" lvl="1">
              <a:buClr>
                <a:srgbClr val="C00000"/>
              </a:buClr>
            </a:pPr>
            <a:endParaRPr lang="es-PE" sz="1600" dirty="0"/>
          </a:p>
          <a:p>
            <a:pPr marL="457153" lvl="2" indent="0">
              <a:buClr>
                <a:srgbClr val="C00000"/>
              </a:buClr>
              <a:buFont typeface="Calibri" panose="020F0502020204030204" pitchFamily="34" charset="0"/>
              <a:buNone/>
            </a:pPr>
            <a:endParaRPr lang="es-PE" sz="1400" dirty="0"/>
          </a:p>
        </p:txBody>
      </p:sp>
    </p:spTree>
    <p:extLst>
      <p:ext uri="{BB962C8B-B14F-4D97-AF65-F5344CB8AC3E}">
        <p14:creationId xmlns:p14="http://schemas.microsoft.com/office/powerpoint/2010/main" val="3077761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40</a:t>
            </a:fld>
            <a:endParaRPr lang="es-PE"/>
          </a:p>
        </p:txBody>
      </p:sp>
    </p:spTree>
    <p:extLst>
      <p:ext uri="{BB962C8B-B14F-4D97-AF65-F5344CB8AC3E}">
        <p14:creationId xmlns:p14="http://schemas.microsoft.com/office/powerpoint/2010/main" val="3126245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61950" indent="-361950">
              <a:buClr>
                <a:srgbClr val="C00000"/>
              </a:buClr>
              <a:buFont typeface="Wingdings" panose="05000000000000000000" pitchFamily="2" charset="2"/>
              <a:buChar char="ü"/>
            </a:pPr>
            <a:r>
              <a:rPr lang="es-PE" sz="1400" dirty="0"/>
              <a:t>Alternativas de diseño:</a:t>
            </a:r>
          </a:p>
          <a:p>
            <a:pPr marL="990600" lvl="1" indent="-361950">
              <a:buClr>
                <a:srgbClr val="C00000"/>
              </a:buClr>
              <a:buFont typeface="Calibri" panose="020F0502020204030204" pitchFamily="34" charset="0"/>
              <a:buChar char="–"/>
            </a:pPr>
            <a:r>
              <a:rPr lang="es-PE" sz="1400" dirty="0"/>
              <a:t>Reducción de umbral de 7 UIT puede ser progresivo para dar paso a deducciones sustentadas</a:t>
            </a:r>
          </a:p>
          <a:p>
            <a:pPr marL="990600" lvl="1" indent="-361950">
              <a:buClr>
                <a:srgbClr val="C00000"/>
              </a:buClr>
              <a:buFont typeface="Calibri" panose="020F0502020204030204" pitchFamily="34" charset="0"/>
              <a:buChar char="–"/>
            </a:pPr>
            <a:r>
              <a:rPr lang="es-PE" sz="1400" dirty="0"/>
              <a:t>Se puede mantener umbral y como opción que se pueda deducir hasta 10 UIT siempre que 6 sean sustentadas: si quieres 8 sustenta 4, si quieres 9 sustenta 5</a:t>
            </a:r>
          </a:p>
          <a:p>
            <a:pPr marL="990600" lvl="1" indent="-361950">
              <a:buClr>
                <a:srgbClr val="C00000"/>
              </a:buClr>
              <a:buFont typeface="Calibri" panose="020F0502020204030204" pitchFamily="34" charset="0"/>
              <a:buChar char="–"/>
            </a:pPr>
            <a:r>
              <a:rPr lang="es-PE" sz="1400" dirty="0"/>
              <a:t>Considerar que a partir de cierto umbral de ingresos (S/ 150 mil), el sustento con CPE debe ser de todas las UIT</a:t>
            </a:r>
          </a:p>
          <a:p>
            <a:pPr marL="361950" indent="-361950">
              <a:buClr>
                <a:srgbClr val="C00000"/>
              </a:buClr>
              <a:buFont typeface="Wingdings" panose="05000000000000000000" pitchFamily="2" charset="2"/>
              <a:buChar char="ü"/>
            </a:pPr>
            <a:r>
              <a:rPr lang="es-PE" sz="1400" dirty="0"/>
              <a:t>Deducción sustentada de todo tipo de gastos con CPE. Establecer topes para deducción de activos de alto valor </a:t>
            </a:r>
          </a:p>
          <a:p>
            <a:pPr marL="361950" indent="-361950">
              <a:buClr>
                <a:srgbClr val="C00000"/>
              </a:buClr>
              <a:buFont typeface="Wingdings" panose="05000000000000000000" pitchFamily="2" charset="2"/>
              <a:buChar char="ü"/>
            </a:pPr>
            <a:r>
              <a:rPr lang="es-PE" sz="1400" dirty="0"/>
              <a:t>Se eliminan recibos por honorarios y otros comprobantes: factura se emite con DNI, RUC o son anónimas (se toma como factor de riesgo para la Administración)</a:t>
            </a:r>
          </a:p>
          <a:p>
            <a:pPr marL="361950" indent="-361950">
              <a:buClr>
                <a:srgbClr val="C00000"/>
              </a:buClr>
              <a:buFont typeface="Wingdings" panose="05000000000000000000" pitchFamily="2" charset="2"/>
              <a:buChar char="ü"/>
            </a:pPr>
            <a:r>
              <a:rPr lang="es-PE" sz="1400" dirty="0"/>
              <a:t>Ajuste del modelo de retenciones y pagos a cuenta, aproximándose a la tasa efectiva de rentas del trabajo</a:t>
            </a:r>
          </a:p>
          <a:p>
            <a:pPr marL="361950" indent="-361950">
              <a:buClr>
                <a:srgbClr val="C00000"/>
              </a:buClr>
              <a:buFont typeface="Wingdings" panose="05000000000000000000" pitchFamily="2" charset="2"/>
              <a:buChar char="ü"/>
            </a:pPr>
            <a:r>
              <a:rPr lang="es-PE" sz="1400" dirty="0"/>
              <a:t>Mayor progresividad:</a:t>
            </a:r>
          </a:p>
          <a:p>
            <a:pPr marL="990600" lvl="1" indent="-361950">
              <a:buClr>
                <a:srgbClr val="C00000"/>
              </a:buClr>
              <a:buFont typeface="Calibri" panose="020F0502020204030204" pitchFamily="34" charset="0"/>
              <a:buChar char="–"/>
            </a:pPr>
            <a:r>
              <a:rPr lang="es-PE" sz="1400" dirty="0"/>
              <a:t>Evaluar incorporar tramo con tasa menor y/o tramo con tasa mayor</a:t>
            </a:r>
          </a:p>
          <a:p>
            <a:pPr marL="990600" lvl="1" indent="-361950">
              <a:buClr>
                <a:srgbClr val="C00000"/>
              </a:buClr>
              <a:buFont typeface="Calibri" panose="020F0502020204030204" pitchFamily="34" charset="0"/>
              <a:buChar char="–"/>
            </a:pPr>
            <a:r>
              <a:rPr lang="es-PE" sz="1400" dirty="0"/>
              <a:t>Se pueden considerar deducciones sustentadas adicionales según número de hijos y/o dependientes</a:t>
            </a:r>
          </a:p>
          <a:p>
            <a:pPr marL="361950" indent="-361950">
              <a:buClr>
                <a:srgbClr val="C00000"/>
              </a:buClr>
              <a:buFont typeface="Wingdings" panose="05000000000000000000" pitchFamily="2" charset="2"/>
              <a:buChar char="ü"/>
            </a:pPr>
            <a:r>
              <a:rPr lang="es-PE" sz="1400" dirty="0"/>
              <a:t>Otros aspectos:</a:t>
            </a:r>
          </a:p>
          <a:p>
            <a:pPr marL="990600" lvl="1" indent="-361950">
              <a:buClr>
                <a:srgbClr val="C00000"/>
              </a:buClr>
              <a:buFont typeface="Calibri" panose="020F0502020204030204" pitchFamily="34" charset="0"/>
              <a:buChar char="–"/>
            </a:pPr>
            <a:r>
              <a:rPr lang="es-PE" sz="1400" dirty="0"/>
              <a:t>Revisar normativa para la declaración de sociedad conyugal</a:t>
            </a:r>
          </a:p>
          <a:p>
            <a:pPr marL="990600" lvl="1" indent="-361950">
              <a:buClr>
                <a:srgbClr val="C00000"/>
              </a:buClr>
              <a:buFont typeface="Calibri" panose="020F0502020204030204" pitchFamily="34" charset="0"/>
              <a:buChar char="–"/>
            </a:pPr>
            <a:r>
              <a:rPr lang="es-PE" sz="1400" dirty="0"/>
              <a:t>4ta categoría:  considerar incorporar deducciones sustentadas adicionales, reducir tope de 24 UIT</a:t>
            </a:r>
          </a:p>
          <a:p>
            <a:pPr marL="990600" lvl="1" indent="-361950">
              <a:buClr>
                <a:srgbClr val="C00000"/>
              </a:buClr>
              <a:buFont typeface="Calibri" panose="020F0502020204030204" pitchFamily="34" charset="0"/>
              <a:buChar char="–"/>
            </a:pPr>
            <a:r>
              <a:rPr lang="es-PE" sz="1400" dirty="0"/>
              <a:t>Fortalecer capacidad de SUNAT para atribuir rentas sin necesidad de otorgar RUC</a:t>
            </a:r>
          </a:p>
        </p:txBody>
      </p:sp>
    </p:spTree>
    <p:extLst>
      <p:ext uri="{BB962C8B-B14F-4D97-AF65-F5344CB8AC3E}">
        <p14:creationId xmlns:p14="http://schemas.microsoft.com/office/powerpoint/2010/main" val="2332153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43</a:t>
            </a:fld>
            <a:endParaRPr lang="es-PE"/>
          </a:p>
        </p:txBody>
      </p:sp>
    </p:spTree>
    <p:extLst>
      <p:ext uri="{BB962C8B-B14F-4D97-AF65-F5344CB8AC3E}">
        <p14:creationId xmlns:p14="http://schemas.microsoft.com/office/powerpoint/2010/main" val="1145785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45</a:t>
            </a:fld>
            <a:endParaRPr lang="es-PE"/>
          </a:p>
        </p:txBody>
      </p:sp>
    </p:spTree>
    <p:extLst>
      <p:ext uri="{BB962C8B-B14F-4D97-AF65-F5344CB8AC3E}">
        <p14:creationId xmlns:p14="http://schemas.microsoft.com/office/powerpoint/2010/main" val="884941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46</a:t>
            </a:fld>
            <a:endParaRPr lang="es-PE"/>
          </a:p>
        </p:txBody>
      </p:sp>
    </p:spTree>
    <p:extLst>
      <p:ext uri="{BB962C8B-B14F-4D97-AF65-F5344CB8AC3E}">
        <p14:creationId xmlns:p14="http://schemas.microsoft.com/office/powerpoint/2010/main" val="33147650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142990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3757009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38664444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3463826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r>
              <a:rPr lang="es-PE" dirty="0"/>
              <a:t>Todo lo que se ha hecho en los últimos 15 años, nos ha mantenido en ese rango</a:t>
            </a:r>
          </a:p>
          <a:p>
            <a:pPr indent="-343159" algn="just" defTabSz="400727">
              <a:lnSpc>
                <a:spcPct val="90000"/>
              </a:lnSpc>
              <a:spcBef>
                <a:spcPct val="0"/>
              </a:spcBef>
              <a:spcAft>
                <a:spcPct val="35000"/>
              </a:spcAft>
              <a:buClr>
                <a:srgbClr val="C00000"/>
              </a:buClr>
            </a:pPr>
            <a:r>
              <a:rPr lang="es-PE" dirty="0"/>
              <a:t>La recaudación ha sido cíclica desde siempre, siguiendo los precios de los metales, crisis financieras internacionales o los ciclos de grandes decisiones de inversión de la industria extractiva</a:t>
            </a:r>
          </a:p>
          <a:p>
            <a:pPr indent="-343159" algn="just" defTabSz="400727">
              <a:lnSpc>
                <a:spcPct val="90000"/>
              </a:lnSpc>
              <a:spcBef>
                <a:spcPct val="0"/>
              </a:spcBef>
              <a:spcAft>
                <a:spcPct val="35000"/>
              </a:spcAft>
              <a:buClr>
                <a:srgbClr val="C00000"/>
              </a:buClr>
            </a:pPr>
            <a:r>
              <a:rPr lang="es-PE" sz="1000" dirty="0"/>
              <a:t>Tenemos estrategias, no obstante, es necesario una reforma integral: </a:t>
            </a:r>
          </a:p>
          <a:p>
            <a:pPr indent="-343159" algn="just" defTabSz="400727">
              <a:lnSpc>
                <a:spcPct val="90000"/>
              </a:lnSpc>
              <a:spcBef>
                <a:spcPct val="0"/>
              </a:spcBef>
              <a:spcAft>
                <a:spcPct val="35000"/>
              </a:spcAft>
              <a:buClr>
                <a:srgbClr val="C00000"/>
              </a:buClr>
              <a:buFontTx/>
              <a:buChar char="-"/>
            </a:pPr>
            <a:r>
              <a:rPr lang="es-PE" sz="1000" dirty="0"/>
              <a:t>Plan de digitalización</a:t>
            </a:r>
          </a:p>
          <a:p>
            <a:pPr indent="-343159" algn="just" defTabSz="400727">
              <a:lnSpc>
                <a:spcPct val="90000"/>
              </a:lnSpc>
              <a:spcBef>
                <a:spcPct val="0"/>
              </a:spcBef>
              <a:spcAft>
                <a:spcPct val="35000"/>
              </a:spcAft>
              <a:buClr>
                <a:srgbClr val="C00000"/>
              </a:buClr>
              <a:buFontTx/>
              <a:buChar char="-"/>
            </a:pPr>
            <a:r>
              <a:rPr lang="es-PE" sz="1000" dirty="0"/>
              <a:t>Uso de herramientas de fiscalidad internacional</a:t>
            </a:r>
          </a:p>
          <a:p>
            <a:pPr indent="-343159" algn="just" defTabSz="400727">
              <a:lnSpc>
                <a:spcPct val="90000"/>
              </a:lnSpc>
              <a:spcBef>
                <a:spcPct val="0"/>
              </a:spcBef>
              <a:spcAft>
                <a:spcPct val="35000"/>
              </a:spcAft>
              <a:buClr>
                <a:srgbClr val="C00000"/>
              </a:buClr>
              <a:buFontTx/>
              <a:buChar char="-"/>
            </a:pPr>
            <a:r>
              <a:rPr lang="es-PE" sz="1000" dirty="0"/>
              <a:t>Fortalecimiento de acciones de fiscalización</a:t>
            </a:r>
          </a:p>
        </p:txBody>
      </p:sp>
    </p:spTree>
    <p:extLst>
      <p:ext uri="{BB962C8B-B14F-4D97-AF65-F5344CB8AC3E}">
        <p14:creationId xmlns:p14="http://schemas.microsoft.com/office/powerpoint/2010/main" val="3771802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5994" indent="-343159" algn="just" defTabSz="400727">
              <a:lnSpc>
                <a:spcPct val="90000"/>
              </a:lnSpc>
              <a:spcBef>
                <a:spcPct val="0"/>
              </a:spcBef>
              <a:spcAft>
                <a:spcPct val="35000"/>
              </a:spcAft>
              <a:buClr>
                <a:srgbClr val="C00000"/>
              </a:buClr>
              <a:defRPr/>
            </a:pPr>
            <a:endParaRPr lang="es-PE" altLang="es-PE" dirty="0">
              <a:latin typeface="Arial" pitchFamily="34" charset="0"/>
            </a:endParaRPr>
          </a:p>
        </p:txBody>
      </p:sp>
    </p:spTree>
    <p:extLst>
      <p:ext uri="{BB962C8B-B14F-4D97-AF65-F5344CB8AC3E}">
        <p14:creationId xmlns:p14="http://schemas.microsoft.com/office/powerpoint/2010/main" val="30961351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5994" indent="-343159" algn="just" defTabSz="400727">
              <a:lnSpc>
                <a:spcPct val="90000"/>
              </a:lnSpc>
              <a:spcBef>
                <a:spcPct val="0"/>
              </a:spcBef>
              <a:spcAft>
                <a:spcPct val="35000"/>
              </a:spcAft>
              <a:buClr>
                <a:srgbClr val="C00000"/>
              </a:buClr>
              <a:defRPr/>
            </a:pPr>
            <a:endParaRPr lang="es-PE" altLang="es-PE" dirty="0">
              <a:latin typeface="Arial" pitchFamily="34" charset="0"/>
            </a:endParaRPr>
          </a:p>
        </p:txBody>
      </p:sp>
    </p:spTree>
    <p:extLst>
      <p:ext uri="{BB962C8B-B14F-4D97-AF65-F5344CB8AC3E}">
        <p14:creationId xmlns:p14="http://schemas.microsoft.com/office/powerpoint/2010/main" val="41661713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54</a:t>
            </a:fld>
            <a:endParaRPr lang="es-PE"/>
          </a:p>
        </p:txBody>
      </p:sp>
    </p:spTree>
    <p:extLst>
      <p:ext uri="{BB962C8B-B14F-4D97-AF65-F5344CB8AC3E}">
        <p14:creationId xmlns:p14="http://schemas.microsoft.com/office/powerpoint/2010/main" val="12544022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22501570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30776790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57415" indent="-257415">
              <a:buFont typeface="+mj-lt"/>
              <a:buAutoNum type="arabicPeriod"/>
            </a:pPr>
            <a:r>
              <a:rPr lang="es-PE" sz="1600" b="1" dirty="0"/>
              <a:t>Incentivos tributarios:</a:t>
            </a:r>
          </a:p>
          <a:p>
            <a:pPr marL="600635" lvl="1" indent="-257415">
              <a:buFont typeface="+mj-lt"/>
              <a:buAutoNum type="alphaLcParenR"/>
            </a:pPr>
            <a:r>
              <a:rPr lang="es-PE" sz="1600" b="1" dirty="0"/>
              <a:t>Reducción (o devolución) de parte del IGV pagado. Condiciones: CPE y medio de pago electrónico</a:t>
            </a:r>
          </a:p>
          <a:p>
            <a:pPr marL="600635" lvl="1" indent="-257415">
              <a:buFont typeface="+mj-lt"/>
              <a:buAutoNum type="alphaLcParenR"/>
            </a:pPr>
            <a:r>
              <a:rPr lang="es-PE" sz="1600" dirty="0"/>
              <a:t>Eliminar aranceles a importación de insumos necesarios para el medio de pago electrónico (ejemplo, el POS)</a:t>
            </a:r>
          </a:p>
          <a:p>
            <a:pPr marL="600635" lvl="1" indent="-257415">
              <a:buFont typeface="+mj-lt"/>
              <a:buAutoNum type="alphaLcParenR"/>
            </a:pPr>
            <a:r>
              <a:rPr lang="es-PE" sz="1600" dirty="0"/>
              <a:t>Crédito contra el impuesto a la renta por costo del POS para los pequeños comercios</a:t>
            </a:r>
          </a:p>
          <a:p>
            <a:pPr marL="600635" lvl="1" indent="-257415">
              <a:buFont typeface="+mj-lt"/>
              <a:buAutoNum type="alphaLcParenR"/>
            </a:pPr>
            <a:r>
              <a:rPr lang="es-PE" sz="1600" dirty="0"/>
              <a:t>Eliminación de aplicación de mecanismos de pagos adelantados del IGV. Condiciones: CPE y medio de pago electrónico</a:t>
            </a:r>
          </a:p>
          <a:p>
            <a:pPr lvl="1"/>
            <a:endParaRPr lang="es-PE" sz="1600" dirty="0"/>
          </a:p>
          <a:p>
            <a:pPr lvl="1"/>
            <a:r>
              <a:rPr lang="es-PE" sz="1400" u="sng" dirty="0"/>
              <a:t>Consideraciones:</a:t>
            </a:r>
          </a:p>
          <a:p>
            <a:pPr marL="557733" lvl="1" indent="-214513">
              <a:buFontTx/>
              <a:buChar char="-"/>
            </a:pPr>
            <a:r>
              <a:rPr lang="es-PE" sz="1400" dirty="0"/>
              <a:t>Algunos incentivos son generales y otros enfocados a sectores de mayor evasión. Por ejemplo, (1) restaurantes y turismo;  (2) en Uruguay no se cobra IGV en compras con tarjetas de débito/crédito extranjeras, desincentivando el uso de cash del turista</a:t>
            </a:r>
          </a:p>
          <a:p>
            <a:pPr marL="557733" lvl="1" indent="-214513">
              <a:buFontTx/>
              <a:buChar char="-"/>
            </a:pPr>
            <a:r>
              <a:rPr lang="es-PE" sz="1400" dirty="0"/>
              <a:t>SUNAT debe completar vinculación de emisión de CPE a verificación del pago con medio electrónico de dicho CPE (requiere desarrollo informático y normativo)</a:t>
            </a:r>
          </a:p>
          <a:p>
            <a:pPr marL="557733" lvl="1" indent="-214513">
              <a:buFontTx/>
              <a:buChar char="-"/>
            </a:pPr>
            <a:endParaRPr lang="es-PE" sz="1400" dirty="0"/>
          </a:p>
          <a:p>
            <a:pPr algn="just"/>
            <a:r>
              <a:rPr lang="es-PE" sz="1600" b="1" dirty="0"/>
              <a:t>Mandatos:</a:t>
            </a:r>
          </a:p>
          <a:p>
            <a:pPr marL="600635" lvl="1" indent="-257415" algn="just">
              <a:buFont typeface="+mj-lt"/>
              <a:buAutoNum type="alphaLcParenR"/>
            </a:pPr>
            <a:r>
              <a:rPr lang="es-PE" sz="1600" dirty="0"/>
              <a:t>Prohibición por encima de cierto umbral de: </a:t>
            </a:r>
          </a:p>
          <a:p>
            <a:pPr marL="900953" lvl="2" indent="-214513" algn="just">
              <a:buFontTx/>
              <a:buChar char="-"/>
            </a:pPr>
            <a:r>
              <a:rPr lang="es-PE" sz="1600" dirty="0"/>
              <a:t>retiros en efectivo de cajeros</a:t>
            </a:r>
          </a:p>
          <a:p>
            <a:pPr marL="900953" lvl="2" indent="-214513" algn="just">
              <a:buFontTx/>
              <a:buChar char="-"/>
            </a:pPr>
            <a:r>
              <a:rPr lang="es-PE" sz="1600" dirty="0"/>
              <a:t>pagos con efectivo </a:t>
            </a:r>
          </a:p>
          <a:p>
            <a:pPr marL="900953" lvl="2" indent="-214513" algn="just">
              <a:buFontTx/>
              <a:buChar char="-"/>
            </a:pPr>
            <a:r>
              <a:rPr lang="es-PE" sz="1600" dirty="0"/>
              <a:t>compras en efectivo para ser deducidas</a:t>
            </a:r>
          </a:p>
          <a:p>
            <a:pPr marL="600635" lvl="1" indent="-257415" algn="just">
              <a:buFont typeface="+mj-lt"/>
              <a:buAutoNum type="alphaLcParenR"/>
            </a:pPr>
            <a:r>
              <a:rPr lang="es-PE" sz="1600" dirty="0"/>
              <a:t>Obligación a negocios de contar con mecanismos para aceptar pagos con medios electrónicos</a:t>
            </a:r>
          </a:p>
          <a:p>
            <a:pPr marL="600635" lvl="1" indent="-257415" algn="just">
              <a:buFont typeface="+mj-lt"/>
              <a:buAutoNum type="alphaLcParenR"/>
            </a:pPr>
            <a:r>
              <a:rPr lang="es-PE" sz="1600" dirty="0"/>
              <a:t>Eliminación de billetes de alta denominación</a:t>
            </a:r>
          </a:p>
          <a:p>
            <a:pPr marL="600635" lvl="1" indent="-257415" algn="just">
              <a:buFont typeface="+mj-lt"/>
              <a:buAutoNum type="alphaLcParenR"/>
            </a:pPr>
            <a:r>
              <a:rPr lang="es-PE" sz="1600" dirty="0"/>
              <a:t>Uso de un solo POS (o que interoperen)</a:t>
            </a:r>
          </a:p>
          <a:p>
            <a:pPr marL="600635" lvl="1" indent="-257415" algn="just">
              <a:buFont typeface="+mj-lt"/>
              <a:buAutoNum type="alphaLcParenR"/>
            </a:pPr>
            <a:r>
              <a:rPr lang="es-PE" sz="1600" dirty="0"/>
              <a:t>¿El Estado paga/transfiere todo mediante el uso de medios de pago 100% electrónicos?</a:t>
            </a:r>
          </a:p>
          <a:p>
            <a:pPr lvl="1" algn="just"/>
            <a:endParaRPr lang="es-PE" sz="1600" dirty="0"/>
          </a:p>
          <a:p>
            <a:pPr lvl="1" algn="just"/>
            <a:r>
              <a:rPr lang="es-PE" sz="1400" u="sng" dirty="0"/>
              <a:t>Consideraciones:</a:t>
            </a:r>
          </a:p>
          <a:p>
            <a:pPr marL="557733" lvl="1" indent="-214513" algn="just">
              <a:buFontTx/>
              <a:buChar char="-"/>
            </a:pPr>
            <a:r>
              <a:rPr lang="es-PE" sz="1400" dirty="0"/>
              <a:t>Para que ciertos tipos de compras sean deducibles, la obligación para el uso de medios de pago electrónicos es incluso sin umbral. Por ejemplo, gastos en combustible, pagos honorarios profesionales, pagos de sueldos, pensiones y salud</a:t>
            </a:r>
          </a:p>
          <a:p>
            <a:pPr marL="557733" lvl="1" indent="-214513" algn="just">
              <a:buFontTx/>
              <a:buChar char="-"/>
            </a:pPr>
            <a:r>
              <a:rPr lang="es-PE" sz="1400" dirty="0"/>
              <a:t>Otros tipos de pago se obligan por completo a ser mediante medios de pago electrónicos: alquileres de vivienda</a:t>
            </a:r>
          </a:p>
          <a:p>
            <a:pPr marL="557733" lvl="1" indent="-214513">
              <a:buFontTx/>
              <a:buChar char="-"/>
            </a:pPr>
            <a:endParaRPr lang="es-PE" sz="1400" dirty="0"/>
          </a:p>
          <a:p>
            <a:r>
              <a:rPr lang="es-PE" sz="1600" b="1" dirty="0"/>
              <a:t>3. Capacidad sancionadora y de fiscalización</a:t>
            </a:r>
            <a:r>
              <a:rPr lang="es-PE" sz="1600" dirty="0"/>
              <a:t>:</a:t>
            </a:r>
          </a:p>
          <a:p>
            <a:pPr marL="600635" lvl="1" indent="-257415">
              <a:buFont typeface="+mj-lt"/>
              <a:buAutoNum type="alphaLcParenR"/>
            </a:pPr>
            <a:r>
              <a:rPr lang="es-PE" sz="1600" dirty="0"/>
              <a:t>Sanciones para: </a:t>
            </a:r>
          </a:p>
          <a:p>
            <a:pPr marL="900953" lvl="2" indent="-214513">
              <a:buFontTx/>
              <a:buChar char="-"/>
            </a:pPr>
            <a:r>
              <a:rPr lang="es-PE" sz="1600" dirty="0"/>
              <a:t>quien no acepta pagos con tarjeta</a:t>
            </a:r>
          </a:p>
          <a:p>
            <a:pPr marL="900953" lvl="2" indent="-214513">
              <a:buFontTx/>
              <a:buChar char="-"/>
            </a:pPr>
            <a:r>
              <a:rPr lang="es-PE" sz="1600" dirty="0"/>
              <a:t>quien ofrece “precio con o sin tarjeta”</a:t>
            </a:r>
          </a:p>
          <a:p>
            <a:pPr marL="900953" lvl="2" indent="-214513">
              <a:buFontTx/>
              <a:buChar char="-"/>
            </a:pPr>
            <a:r>
              <a:rPr lang="es-PE" sz="1600" dirty="0"/>
              <a:t>quien paga en efectivo lo obligado a hacerse mediante medios de pago. Por ejemplo, alquileres. </a:t>
            </a:r>
          </a:p>
          <a:p>
            <a:pPr marL="600635" lvl="1" indent="-257415">
              <a:buFont typeface="+mj-lt"/>
              <a:buAutoNum type="alphaLcParenR"/>
            </a:pPr>
            <a:r>
              <a:rPr lang="es-PE" sz="1600" dirty="0"/>
              <a:t>La no aceptación de pagos electrónicos o el no uso de POS se incorporan como un factor de riesgo en la administración tributaria</a:t>
            </a:r>
          </a:p>
          <a:p>
            <a:pPr marL="343220" lvl="1" indent="0">
              <a:buFontTx/>
              <a:buNone/>
            </a:pPr>
            <a:endParaRPr lang="es-PE" sz="1400" dirty="0"/>
          </a:p>
          <a:p>
            <a:pPr marL="557733" lvl="1" indent="-214513">
              <a:buFontTx/>
              <a:buChar char="-"/>
            </a:pPr>
            <a:endParaRPr lang="es-PE" sz="1400" dirty="0"/>
          </a:p>
        </p:txBody>
      </p:sp>
    </p:spTree>
    <p:extLst>
      <p:ext uri="{BB962C8B-B14F-4D97-AF65-F5344CB8AC3E}">
        <p14:creationId xmlns:p14="http://schemas.microsoft.com/office/powerpoint/2010/main" val="11812790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PE" dirty="0"/>
              <a:t>https://elcomercio.pe/economia/peru/hugo-nopo-repensando-pensiones-dejar-bismarck-noticia-554015</a:t>
            </a:r>
          </a:p>
        </p:txBody>
      </p:sp>
    </p:spTree>
    <p:extLst>
      <p:ext uri="{BB962C8B-B14F-4D97-AF65-F5344CB8AC3E}">
        <p14:creationId xmlns:p14="http://schemas.microsoft.com/office/powerpoint/2010/main" val="22693773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85000" lnSpcReduction="20000"/>
          </a:bodyPr>
          <a:lstStyle/>
          <a:p>
            <a:pPr marL="0" indent="0" algn="just">
              <a:buClr>
                <a:srgbClr val="C00000"/>
              </a:buClr>
              <a:buFont typeface="+mj-lt"/>
              <a:buNone/>
            </a:pPr>
            <a:r>
              <a:rPr lang="es-PE" sz="1600" b="1" dirty="0">
                <a:latin typeface="Arial" panose="020B0604020202020204" pitchFamily="34" charset="0"/>
                <a:cs typeface="Arial" panose="020B0604020202020204" pitchFamily="34" charset="0"/>
              </a:rPr>
              <a:t>En resumen</a:t>
            </a:r>
          </a:p>
          <a:p>
            <a:pPr marL="342900" indent="-342900" algn="just">
              <a:buClr>
                <a:srgbClr val="C00000"/>
              </a:buClr>
              <a:buFont typeface="+mj-lt"/>
              <a:buAutoNum type="arabicPeriod"/>
            </a:pPr>
            <a:r>
              <a:rPr lang="es-PE" sz="1600" dirty="0">
                <a:latin typeface="Arial" panose="020B0604020202020204" pitchFamily="34" charset="0"/>
                <a:cs typeface="Arial" panose="020B0604020202020204" pitchFamily="34" charset="0"/>
              </a:rPr>
              <a:t>La presión tributaria es históricamente insuficiente (complejidad del sistema y evasión).</a:t>
            </a:r>
          </a:p>
          <a:p>
            <a:pPr marL="361950" indent="-361950" algn="just">
              <a:lnSpc>
                <a:spcPct val="200000"/>
              </a:lnSpc>
              <a:buClr>
                <a:srgbClr val="C00000"/>
              </a:buClr>
              <a:buFont typeface="+mj-lt"/>
              <a:buAutoNum type="arabicPeriod"/>
            </a:pPr>
            <a:r>
              <a:rPr lang="es-PE" sz="1600" dirty="0">
                <a:latin typeface="Arial" panose="020B0604020202020204" pitchFamily="34" charset="0"/>
                <a:cs typeface="Arial" panose="020B0604020202020204" pitchFamily="34" charset="0"/>
              </a:rPr>
              <a:t>Se requiere abordar una reforma que:</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Simplifique</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Establezca nuevos incentivos al cumplimiento y</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Aproveche las nuevas tecnologías.</a:t>
            </a:r>
          </a:p>
          <a:p>
            <a:pPr marL="361950" indent="-361950" algn="just">
              <a:lnSpc>
                <a:spcPct val="200000"/>
              </a:lnSpc>
              <a:buClr>
                <a:srgbClr val="C00000"/>
              </a:buClr>
              <a:buFont typeface="+mj-lt"/>
              <a:buAutoNum type="arabicPeriod"/>
            </a:pPr>
            <a:r>
              <a:rPr lang="es-PE" sz="1600" dirty="0">
                <a:latin typeface="Arial" panose="020B0604020202020204" pitchFamily="34" charset="0"/>
                <a:cs typeface="Arial" panose="020B0604020202020204" pitchFamily="34" charset="0"/>
              </a:rPr>
              <a:t>Se plantea:</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La globalización de las rentas de PPNN, excepto IR3,</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El establecimiento de 3 regímenes de IR3 basados en la utilidad (Simplificado, Emprendedor y Régimen General) sustituyendo a RUS, RER y RMT.</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Con menores requisitos contables. Gran parte se hará desde SUNAT.</a:t>
            </a:r>
          </a:p>
          <a:p>
            <a:pPr marL="819103" lvl="1" indent="-361950" algn="just">
              <a:buClr>
                <a:srgbClr val="C00000"/>
              </a:buClr>
              <a:buFont typeface="+mj-lt"/>
              <a:buAutoNum type="alphaLcParenR"/>
            </a:pPr>
            <a:r>
              <a:rPr lang="es-PE" sz="1600" dirty="0">
                <a:latin typeface="Arial" panose="020B0604020202020204" pitchFamily="34" charset="0"/>
                <a:cs typeface="Arial" panose="020B0604020202020204" pitchFamily="34" charset="0"/>
              </a:rPr>
              <a:t>Establecimiento de incentivos a solicitar CDPE (sustento de deducciones, </a:t>
            </a:r>
            <a:r>
              <a:rPr lang="es-PE" sz="1600" dirty="0" err="1">
                <a:latin typeface="Arial" panose="020B0604020202020204" pitchFamily="34" charset="0"/>
                <a:cs typeface="Arial" panose="020B0604020202020204" pitchFamily="34" charset="0"/>
              </a:rPr>
              <a:t>cashback</a:t>
            </a:r>
            <a:r>
              <a:rPr lang="es-PE" sz="1600" dirty="0">
                <a:latin typeface="Arial" panose="020B0604020202020204" pitchFamily="34" charset="0"/>
                <a:cs typeface="Arial" panose="020B0604020202020204" pitchFamily="34" charset="0"/>
              </a:rPr>
              <a:t>, entre otros).</a:t>
            </a:r>
          </a:p>
          <a:p>
            <a:pPr marL="361950" indent="-361950" algn="just">
              <a:spcBef>
                <a:spcPts val="1200"/>
              </a:spcBef>
              <a:spcAft>
                <a:spcPts val="1200"/>
              </a:spcAft>
              <a:buClr>
                <a:srgbClr val="C00000"/>
              </a:buClr>
              <a:buFont typeface="+mj-lt"/>
              <a:buAutoNum type="arabicPeriod"/>
            </a:pPr>
            <a:r>
              <a:rPr lang="es-PE" sz="1600" dirty="0">
                <a:latin typeface="Arial" panose="020B0604020202020204" pitchFamily="34" charset="0"/>
                <a:cs typeface="Arial" panose="020B0604020202020204" pitchFamily="34" charset="0"/>
              </a:rPr>
              <a:t>Complementariamente se requieren reformas en el mercado laboral (CCSS) y profundización financiera.</a:t>
            </a:r>
          </a:p>
        </p:txBody>
      </p:sp>
    </p:spTree>
    <p:extLst>
      <p:ext uri="{BB962C8B-B14F-4D97-AF65-F5344CB8AC3E}">
        <p14:creationId xmlns:p14="http://schemas.microsoft.com/office/powerpoint/2010/main" val="21599945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43220" indent="-343220" algn="just" defTabSz="400797">
              <a:lnSpc>
                <a:spcPct val="90000"/>
              </a:lnSpc>
              <a:spcBef>
                <a:spcPct val="0"/>
              </a:spcBef>
              <a:spcAft>
                <a:spcPct val="35000"/>
              </a:spcAft>
              <a:buClr>
                <a:srgbClr val="C00000"/>
              </a:buClr>
              <a:buFont typeface="+mj-lt"/>
              <a:buNone/>
            </a:pPr>
            <a:endParaRPr lang="es-PE" sz="1000" dirty="0">
              <a:solidFill>
                <a:schemeClr val="tx1"/>
              </a:solidFill>
              <a:latin typeface="+mn-lt"/>
            </a:endParaRPr>
          </a:p>
        </p:txBody>
      </p:sp>
    </p:spTree>
    <p:extLst>
      <p:ext uri="{BB962C8B-B14F-4D97-AF65-F5344CB8AC3E}">
        <p14:creationId xmlns:p14="http://schemas.microsoft.com/office/powerpoint/2010/main" val="2118380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35994" indent="-343159" algn="just" defTabSz="400727">
              <a:lnSpc>
                <a:spcPct val="90000"/>
              </a:lnSpc>
              <a:spcBef>
                <a:spcPct val="0"/>
              </a:spcBef>
              <a:spcAft>
                <a:spcPct val="35000"/>
              </a:spcAft>
              <a:buClr>
                <a:srgbClr val="C00000"/>
              </a:buClr>
              <a:defRPr/>
            </a:pPr>
            <a:endParaRPr lang="es-PE" altLang="es-PE" dirty="0">
              <a:latin typeface="Arial" pitchFamily="34" charset="0"/>
            </a:endParaRPr>
          </a:p>
        </p:txBody>
      </p:sp>
    </p:spTree>
    <p:extLst>
      <p:ext uri="{BB962C8B-B14F-4D97-AF65-F5344CB8AC3E}">
        <p14:creationId xmlns:p14="http://schemas.microsoft.com/office/powerpoint/2010/main" val="4042905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212124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indent="-343159" algn="just" defTabSz="400727">
              <a:lnSpc>
                <a:spcPct val="90000"/>
              </a:lnSpc>
              <a:spcBef>
                <a:spcPct val="0"/>
              </a:spcBef>
              <a:spcAft>
                <a:spcPct val="35000"/>
              </a:spcAft>
              <a:buClr>
                <a:srgbClr val="C00000"/>
              </a:buClr>
            </a:pPr>
            <a:endParaRPr lang="es-PE" sz="1000" dirty="0"/>
          </a:p>
        </p:txBody>
      </p:sp>
    </p:spTree>
    <p:extLst>
      <p:ext uri="{BB962C8B-B14F-4D97-AF65-F5344CB8AC3E}">
        <p14:creationId xmlns:p14="http://schemas.microsoft.com/office/powerpoint/2010/main" val="931912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B4B1C6A-A128-4B59-A276-A739D0E7FE57}" type="slidenum">
              <a:rPr lang="es-PE" smtClean="0"/>
              <a:pPr/>
              <a:t>7</a:t>
            </a:fld>
            <a:endParaRPr lang="es-PE"/>
          </a:p>
        </p:txBody>
      </p:sp>
    </p:spTree>
    <p:extLst>
      <p:ext uri="{BB962C8B-B14F-4D97-AF65-F5344CB8AC3E}">
        <p14:creationId xmlns:p14="http://schemas.microsoft.com/office/powerpoint/2010/main" val="3126245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Tree>
    <p:extLst>
      <p:ext uri="{BB962C8B-B14F-4D97-AF65-F5344CB8AC3E}">
        <p14:creationId xmlns:p14="http://schemas.microsoft.com/office/powerpoint/2010/main" val="3775522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Tree>
    <p:extLst>
      <p:ext uri="{BB962C8B-B14F-4D97-AF65-F5344CB8AC3E}">
        <p14:creationId xmlns:p14="http://schemas.microsoft.com/office/powerpoint/2010/main" val="2368688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992" y="842967"/>
            <a:ext cx="6863954" cy="1792287"/>
          </a:xfrm>
          <a:prstGeom prst="rect">
            <a:avLst/>
          </a:prstGeom>
        </p:spPr>
        <p:txBody>
          <a:bodyPr anchor="b"/>
          <a:lstStyle>
            <a:lvl1pPr algn="ctr">
              <a:defRPr sz="6005"/>
            </a:lvl1pPr>
          </a:lstStyle>
          <a:p>
            <a:r>
              <a:rPr lang="es-ES"/>
              <a:t>Haga clic para modificar el estilo de título del patrón</a:t>
            </a:r>
            <a:endParaRPr lang="es-PE"/>
          </a:p>
        </p:txBody>
      </p:sp>
      <p:sp>
        <p:nvSpPr>
          <p:cNvPr id="3" name="Subtítulo 2"/>
          <p:cNvSpPr>
            <a:spLocks noGrp="1"/>
          </p:cNvSpPr>
          <p:nvPr>
            <p:ph type="subTitle" idx="1"/>
          </p:nvPr>
        </p:nvSpPr>
        <p:spPr>
          <a:xfrm>
            <a:off x="1143992" y="2703513"/>
            <a:ext cx="6863954" cy="1243012"/>
          </a:xfrm>
          <a:prstGeom prst="rect">
            <a:avLst/>
          </a:prstGeom>
        </p:spPr>
        <p:txBody>
          <a:bodyPr/>
          <a:lstStyle>
            <a:lvl1pPr marL="0" indent="0" algn="ctr">
              <a:buNone/>
              <a:defRPr sz="2402"/>
            </a:lvl1pPr>
            <a:lvl2pPr marL="457611" indent="0" algn="ctr">
              <a:buNone/>
              <a:defRPr sz="2002"/>
            </a:lvl2pPr>
            <a:lvl3pPr marL="915223" indent="0" algn="ctr">
              <a:buNone/>
              <a:defRPr sz="1802"/>
            </a:lvl3pPr>
            <a:lvl4pPr marL="1372834" indent="0" algn="ctr">
              <a:buNone/>
              <a:defRPr sz="1601"/>
            </a:lvl4pPr>
            <a:lvl5pPr marL="1830446" indent="0" algn="ctr">
              <a:buNone/>
              <a:defRPr sz="1601"/>
            </a:lvl5pPr>
            <a:lvl6pPr marL="2288057" indent="0" algn="ctr">
              <a:buNone/>
              <a:defRPr sz="1601"/>
            </a:lvl6pPr>
            <a:lvl7pPr marL="2745669" indent="0" algn="ctr">
              <a:buNone/>
              <a:defRPr sz="1601"/>
            </a:lvl7pPr>
            <a:lvl8pPr marL="3203280" indent="0" algn="ctr">
              <a:buNone/>
              <a:defRPr sz="1601"/>
            </a:lvl8pPr>
            <a:lvl9pPr marL="3660892" indent="0" algn="ctr">
              <a:buNone/>
              <a:defRPr sz="1601"/>
            </a:lvl9pPr>
          </a:lstStyle>
          <a:p>
            <a:r>
              <a:rPr lang="es-ES"/>
              <a:t>Haga clic para modificar el estilo de subtítulo del patrón</a:t>
            </a:r>
            <a:endParaRPr lang="es-PE"/>
          </a:p>
        </p:txBody>
      </p:sp>
      <p:sp>
        <p:nvSpPr>
          <p:cNvPr id="4" name="Marcador de fecha 3"/>
          <p:cNvSpPr>
            <a:spLocks noGrp="1"/>
          </p:cNvSpPr>
          <p:nvPr>
            <p:ph type="dt" sz="half" idx="10"/>
          </p:nvPr>
        </p:nvSpPr>
        <p:spPr>
          <a:xfrm>
            <a:off x="629196" y="4772025"/>
            <a:ext cx="2059186" cy="273050"/>
          </a:xfrm>
          <a:prstGeom prst="rect">
            <a:avLst/>
          </a:prstGeom>
        </p:spPr>
        <p:txBody>
          <a:bodyPr/>
          <a:lstStyle/>
          <a:p>
            <a:endParaRPr lang="es-PE"/>
          </a:p>
        </p:txBody>
      </p:sp>
      <p:sp>
        <p:nvSpPr>
          <p:cNvPr id="5" name="Marcador de pie de página 4"/>
          <p:cNvSpPr>
            <a:spLocks noGrp="1"/>
          </p:cNvSpPr>
          <p:nvPr>
            <p:ph type="ftr" sz="quarter" idx="11"/>
          </p:nvPr>
        </p:nvSpPr>
        <p:spPr>
          <a:xfrm>
            <a:off x="3031582" y="4772025"/>
            <a:ext cx="3088779" cy="273050"/>
          </a:xfrm>
          <a:prstGeom prst="rect">
            <a:avLst/>
          </a:prstGeom>
        </p:spPr>
        <p:txBody>
          <a:bodyPr/>
          <a:lstStyle/>
          <a:p>
            <a:endParaRPr lang="es-PE"/>
          </a:p>
        </p:txBody>
      </p:sp>
      <p:sp>
        <p:nvSpPr>
          <p:cNvPr id="6" name="Marcador de número de diapositiva 5"/>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202592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9198" y="274641"/>
            <a:ext cx="7893547" cy="993775"/>
          </a:xfrm>
          <a:prstGeom prst="rect">
            <a:avLst/>
          </a:prstGeom>
        </p:spPr>
        <p:txBody>
          <a:bodyPr/>
          <a:lstStyle/>
          <a:p>
            <a:r>
              <a:rPr lang="es-ES"/>
              <a:t>Haga clic para modificar el estilo de título del patrón</a:t>
            </a:r>
            <a:endParaRPr lang="es-PE"/>
          </a:p>
        </p:txBody>
      </p:sp>
      <p:sp>
        <p:nvSpPr>
          <p:cNvPr id="3" name="Marcador de texto vertical 2"/>
          <p:cNvSpPr>
            <a:spLocks noGrp="1"/>
          </p:cNvSpPr>
          <p:nvPr>
            <p:ph type="body" orient="vert" idx="1"/>
          </p:nvPr>
        </p:nvSpPr>
        <p:spPr>
          <a:xfrm>
            <a:off x="629198" y="1370015"/>
            <a:ext cx="7893547" cy="326707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p:cNvSpPr>
            <a:spLocks noGrp="1"/>
          </p:cNvSpPr>
          <p:nvPr>
            <p:ph type="dt" sz="half" idx="10"/>
          </p:nvPr>
        </p:nvSpPr>
        <p:spPr>
          <a:xfrm>
            <a:off x="629196" y="4772025"/>
            <a:ext cx="2059186" cy="273050"/>
          </a:xfrm>
          <a:prstGeom prst="rect">
            <a:avLst/>
          </a:prstGeom>
        </p:spPr>
        <p:txBody>
          <a:bodyPr/>
          <a:lstStyle/>
          <a:p>
            <a:endParaRPr lang="es-PE"/>
          </a:p>
        </p:txBody>
      </p:sp>
      <p:sp>
        <p:nvSpPr>
          <p:cNvPr id="5" name="Marcador de pie de página 4"/>
          <p:cNvSpPr>
            <a:spLocks noGrp="1"/>
          </p:cNvSpPr>
          <p:nvPr>
            <p:ph type="ftr" sz="quarter" idx="11"/>
          </p:nvPr>
        </p:nvSpPr>
        <p:spPr>
          <a:xfrm>
            <a:off x="3031582" y="4772025"/>
            <a:ext cx="3088779" cy="273050"/>
          </a:xfrm>
          <a:prstGeom prst="rect">
            <a:avLst/>
          </a:prstGeom>
        </p:spPr>
        <p:txBody>
          <a:bodyPr/>
          <a:lstStyle/>
          <a:p>
            <a:endParaRPr lang="es-PE"/>
          </a:p>
        </p:txBody>
      </p:sp>
      <p:sp>
        <p:nvSpPr>
          <p:cNvPr id="6" name="Marcador de número de diapositiva 5"/>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414129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9358" y="274640"/>
            <a:ext cx="1973387" cy="4362450"/>
          </a:xfrm>
          <a:prstGeom prst="rect">
            <a:avLst/>
          </a:prstGeom>
        </p:spPr>
        <p:txBody>
          <a:bodyPr vert="eaVert"/>
          <a:lstStyle/>
          <a:p>
            <a:r>
              <a:rPr lang="es-ES"/>
              <a:t>Haga clic para modificar el estilo de título del patrón</a:t>
            </a:r>
            <a:endParaRPr lang="es-PE"/>
          </a:p>
        </p:txBody>
      </p:sp>
      <p:sp>
        <p:nvSpPr>
          <p:cNvPr id="3" name="Marcador de texto vertical 2"/>
          <p:cNvSpPr>
            <a:spLocks noGrp="1"/>
          </p:cNvSpPr>
          <p:nvPr>
            <p:ph type="body" orient="vert" idx="1"/>
          </p:nvPr>
        </p:nvSpPr>
        <p:spPr>
          <a:xfrm>
            <a:off x="629198" y="274640"/>
            <a:ext cx="5767628" cy="4362450"/>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p:cNvSpPr>
            <a:spLocks noGrp="1"/>
          </p:cNvSpPr>
          <p:nvPr>
            <p:ph type="dt" sz="half" idx="10"/>
          </p:nvPr>
        </p:nvSpPr>
        <p:spPr>
          <a:xfrm>
            <a:off x="629196" y="4772025"/>
            <a:ext cx="2059186" cy="273050"/>
          </a:xfrm>
          <a:prstGeom prst="rect">
            <a:avLst/>
          </a:prstGeom>
        </p:spPr>
        <p:txBody>
          <a:bodyPr/>
          <a:lstStyle/>
          <a:p>
            <a:endParaRPr lang="es-PE"/>
          </a:p>
        </p:txBody>
      </p:sp>
      <p:sp>
        <p:nvSpPr>
          <p:cNvPr id="5" name="Marcador de pie de página 4"/>
          <p:cNvSpPr>
            <a:spLocks noGrp="1"/>
          </p:cNvSpPr>
          <p:nvPr>
            <p:ph type="ftr" sz="quarter" idx="11"/>
          </p:nvPr>
        </p:nvSpPr>
        <p:spPr>
          <a:xfrm>
            <a:off x="3031582" y="4772025"/>
            <a:ext cx="3088779" cy="273050"/>
          </a:xfrm>
          <a:prstGeom prst="rect">
            <a:avLst/>
          </a:prstGeom>
        </p:spPr>
        <p:txBody>
          <a:bodyPr/>
          <a:lstStyle/>
          <a:p>
            <a:endParaRPr lang="es-PE"/>
          </a:p>
        </p:txBody>
      </p:sp>
      <p:sp>
        <p:nvSpPr>
          <p:cNvPr id="6" name="Marcador de número de diapositiva 5"/>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3264517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b="88751"/>
          <a:stretch/>
        </p:blipFill>
        <p:spPr>
          <a:xfrm>
            <a:off x="0" y="1"/>
            <a:ext cx="9150202" cy="579120"/>
          </a:xfrm>
          <a:prstGeom prst="rect">
            <a:avLst/>
          </a:prstGeom>
        </p:spPr>
      </p:pic>
      <p:pic>
        <p:nvPicPr>
          <p:cNvPr id="8" name="Imagen 7"/>
          <p:cNvPicPr>
            <a:picLocks noChangeAspect="1"/>
          </p:cNvPicPr>
          <p:nvPr userDrawn="1"/>
        </p:nvPicPr>
        <p:blipFill rotWithShape="1">
          <a:blip r:embed="rId3" cstate="print">
            <a:extLst>
              <a:ext uri="{28A0092B-C50C-407E-A947-70E740481C1C}">
                <a14:useLocalDpi xmlns:a14="http://schemas.microsoft.com/office/drawing/2010/main" val="0"/>
              </a:ext>
            </a:extLst>
          </a:blip>
          <a:srcRect t="92951" r="9566" b="-55"/>
          <a:stretch/>
        </p:blipFill>
        <p:spPr>
          <a:xfrm>
            <a:off x="0" y="4782505"/>
            <a:ext cx="9151938" cy="365760"/>
          </a:xfrm>
          <a:prstGeom prst="rect">
            <a:avLst/>
          </a:prstGeom>
        </p:spPr>
      </p:pic>
      <p:sp>
        <p:nvSpPr>
          <p:cNvPr id="9" name="Slide Number Placeholder 5"/>
          <p:cNvSpPr>
            <a:spLocks noGrp="1"/>
          </p:cNvSpPr>
          <p:nvPr>
            <p:ph type="sldNum" sz="quarter" idx="12"/>
          </p:nvPr>
        </p:nvSpPr>
        <p:spPr>
          <a:xfrm>
            <a:off x="7005046" y="4874169"/>
            <a:ext cx="2059186" cy="274097"/>
          </a:xfrm>
          <a:prstGeom prst="rect">
            <a:avLst/>
          </a:prstGeom>
        </p:spPr>
        <p:txBody>
          <a:bodyPr/>
          <a:lstStyle>
            <a:lvl1pPr algn="r">
              <a:defRPr sz="1201">
                <a:solidFill>
                  <a:schemeClr val="bg1"/>
                </a:solidFill>
                <a:latin typeface="Arial" panose="020B0604020202020204" pitchFamily="34" charset="0"/>
                <a:cs typeface="Arial" panose="020B0604020202020204" pitchFamily="34" charset="0"/>
              </a:defRPr>
            </a:lvl1pPr>
          </a:lstStyle>
          <a:p>
            <a:fld id="{3A10AC81-0BCF-4A88-91DD-6D952CB3253A}" type="slidenum">
              <a:rPr lang="es-ES" smtClean="0"/>
              <a:pPr/>
              <a:t>‹Nº›</a:t>
            </a:fld>
            <a:endParaRPr lang="es-ES" dirty="0"/>
          </a:p>
        </p:txBody>
      </p:sp>
    </p:spTree>
    <p:extLst>
      <p:ext uri="{BB962C8B-B14F-4D97-AF65-F5344CB8AC3E}">
        <p14:creationId xmlns:p14="http://schemas.microsoft.com/office/powerpoint/2010/main" val="10960981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992" y="842552"/>
            <a:ext cx="6863954" cy="1792358"/>
          </a:xfrm>
        </p:spPr>
        <p:txBody>
          <a:bodyPr anchor="b"/>
          <a:lstStyle>
            <a:lvl1pPr algn="ctr">
              <a:defRPr sz="4504"/>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992" y="2704030"/>
            <a:ext cx="6863954" cy="1242971"/>
          </a:xfrm>
        </p:spPr>
        <p:txBody>
          <a:bodyPr/>
          <a:lstStyle>
            <a:lvl1pPr marL="0" indent="0" algn="ctr">
              <a:buNone/>
              <a:defRPr sz="1802"/>
            </a:lvl1pPr>
            <a:lvl2pPr marL="343220" indent="0" algn="ctr">
              <a:buNone/>
              <a:defRPr sz="1501"/>
            </a:lvl2pPr>
            <a:lvl3pPr marL="686440" indent="0" algn="ctr">
              <a:buNone/>
              <a:defRPr sz="1351"/>
            </a:lvl3pPr>
            <a:lvl4pPr marL="1029660" indent="0" algn="ctr">
              <a:buNone/>
              <a:defRPr sz="1201"/>
            </a:lvl4pPr>
            <a:lvl5pPr marL="1372880" indent="0" algn="ctr">
              <a:buNone/>
              <a:defRPr sz="1201"/>
            </a:lvl5pPr>
            <a:lvl6pPr marL="1716100" indent="0" algn="ctr">
              <a:buNone/>
              <a:defRPr sz="1201"/>
            </a:lvl6pPr>
            <a:lvl7pPr marL="2059320" indent="0" algn="ctr">
              <a:buNone/>
              <a:defRPr sz="1201"/>
            </a:lvl7pPr>
            <a:lvl8pPr marL="2402540" indent="0" algn="ctr">
              <a:buNone/>
              <a:defRPr sz="1201"/>
            </a:lvl8pPr>
            <a:lvl9pPr marL="2745760" indent="0" algn="ctr">
              <a:buNone/>
              <a:defRPr sz="1201"/>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‹Nº›</a:t>
            </a:fld>
            <a:endParaRPr lang="en-US" dirty="0"/>
          </a:p>
        </p:txBody>
      </p:sp>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 y="-1"/>
            <a:ext cx="9151154" cy="5148704"/>
          </a:xfrm>
          <a:prstGeom prst="rect">
            <a:avLst/>
          </a:prstGeom>
        </p:spPr>
      </p:pic>
    </p:spTree>
    <p:extLst>
      <p:ext uri="{BB962C8B-B14F-4D97-AF65-F5344CB8AC3E}">
        <p14:creationId xmlns:p14="http://schemas.microsoft.com/office/powerpoint/2010/main" val="405740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4429" y="1283491"/>
            <a:ext cx="7893547" cy="2141534"/>
          </a:xfrm>
        </p:spPr>
        <p:txBody>
          <a:bodyPr anchor="b"/>
          <a:lstStyle>
            <a:lvl1pPr>
              <a:defRPr sz="4504"/>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4429" y="3445285"/>
            <a:ext cx="7893547" cy="1126182"/>
          </a:xfrm>
        </p:spPr>
        <p:txBody>
          <a:bodyPr/>
          <a:lstStyle>
            <a:lvl1pPr marL="0" indent="0">
              <a:buNone/>
              <a:defRPr sz="1802">
                <a:solidFill>
                  <a:schemeClr val="tx1">
                    <a:tint val="75000"/>
                  </a:schemeClr>
                </a:solidFill>
              </a:defRPr>
            </a:lvl1pPr>
            <a:lvl2pPr marL="343220" indent="0">
              <a:buNone/>
              <a:defRPr sz="1501">
                <a:solidFill>
                  <a:schemeClr val="tx1">
                    <a:tint val="75000"/>
                  </a:schemeClr>
                </a:solidFill>
              </a:defRPr>
            </a:lvl2pPr>
            <a:lvl3pPr marL="686440" indent="0">
              <a:buNone/>
              <a:defRPr sz="1351">
                <a:solidFill>
                  <a:schemeClr val="tx1">
                    <a:tint val="75000"/>
                  </a:schemeClr>
                </a:solidFill>
              </a:defRPr>
            </a:lvl3pPr>
            <a:lvl4pPr marL="1029660" indent="0">
              <a:buNone/>
              <a:defRPr sz="1201">
                <a:solidFill>
                  <a:schemeClr val="tx1">
                    <a:tint val="75000"/>
                  </a:schemeClr>
                </a:solidFill>
              </a:defRPr>
            </a:lvl4pPr>
            <a:lvl5pPr marL="1372880" indent="0">
              <a:buNone/>
              <a:defRPr sz="1201">
                <a:solidFill>
                  <a:schemeClr val="tx1">
                    <a:tint val="75000"/>
                  </a:schemeClr>
                </a:solidFill>
              </a:defRPr>
            </a:lvl5pPr>
            <a:lvl6pPr marL="1716100" indent="0">
              <a:buNone/>
              <a:defRPr sz="1201">
                <a:solidFill>
                  <a:schemeClr val="tx1">
                    <a:tint val="75000"/>
                  </a:schemeClr>
                </a:solidFill>
              </a:defRPr>
            </a:lvl6pPr>
            <a:lvl7pPr marL="2059320" indent="0">
              <a:buNone/>
              <a:defRPr sz="1201">
                <a:solidFill>
                  <a:schemeClr val="tx1">
                    <a:tint val="75000"/>
                  </a:schemeClr>
                </a:solidFill>
              </a:defRPr>
            </a:lvl7pPr>
            <a:lvl8pPr marL="2402540" indent="0">
              <a:buNone/>
              <a:defRPr sz="1201">
                <a:solidFill>
                  <a:schemeClr val="tx1">
                    <a:tint val="75000"/>
                  </a:schemeClr>
                </a:solidFill>
              </a:defRPr>
            </a:lvl8pPr>
            <a:lvl9pPr marL="2745760" indent="0">
              <a:buNone/>
              <a:defRPr sz="1201">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3A10AC81-0BCF-4A88-91DD-6D952CB3253A}" type="slidenum">
              <a:rPr lang="es-ES" smtClean="0"/>
              <a:pPr/>
              <a:t>‹Nº›</a:t>
            </a:fld>
            <a:endParaRPr lang="es-ES"/>
          </a:p>
        </p:txBody>
      </p:sp>
      <p:sp>
        <p:nvSpPr>
          <p:cNvPr id="7" name="Slide Number Placeholder 6"/>
          <p:cNvSpPr txBox="1">
            <a:spLocks/>
          </p:cNvSpPr>
          <p:nvPr userDrawn="1"/>
        </p:nvSpPr>
        <p:spPr>
          <a:xfrm>
            <a:off x="6038086" y="4771680"/>
            <a:ext cx="2059186" cy="274097"/>
          </a:xfrm>
          <a:prstGeom prst="rect">
            <a:avLst/>
          </a:prstGeom>
        </p:spPr>
        <p:txBody>
          <a:bodyPr vert="horz" lIns="68704" tIns="34352" rIns="68704" bIns="34352"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sz="902" dirty="0">
              <a:solidFill>
                <a:schemeClr val="bg1"/>
              </a:solidFill>
            </a:endParaRPr>
          </a:p>
        </p:txBody>
      </p:sp>
    </p:spTree>
    <p:extLst>
      <p:ext uri="{BB962C8B-B14F-4D97-AF65-F5344CB8AC3E}">
        <p14:creationId xmlns:p14="http://schemas.microsoft.com/office/powerpoint/2010/main" val="3651277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7117290" y="4825617"/>
            <a:ext cx="2059186" cy="274097"/>
          </a:xfrm>
          <a:prstGeom prst="rect">
            <a:avLst/>
          </a:prstGeom>
        </p:spPr>
        <p:txBody>
          <a:bodyPr/>
          <a:lstStyle>
            <a:lvl1pPr algn="r">
              <a:defRPr sz="1100" baseline="0">
                <a:solidFill>
                  <a:schemeClr val="tx1"/>
                </a:solidFill>
                <a:latin typeface="Calibri" panose="020F0502020204030204" pitchFamily="34" charset="0"/>
                <a:cs typeface="Arial" panose="020B0604020202020204" pitchFamily="34" charset="0"/>
              </a:defRPr>
            </a:lvl1pPr>
          </a:lstStyle>
          <a:p>
            <a:fld id="{3A10AC81-0BCF-4A88-91DD-6D952CB3253A}" type="slidenum">
              <a:rPr lang="es-ES" smtClean="0"/>
              <a:pPr/>
              <a:t>‹Nº›</a:t>
            </a:fld>
            <a:endParaRPr lang="es-ES" dirty="0"/>
          </a:p>
        </p:txBody>
      </p:sp>
    </p:spTree>
    <p:extLst>
      <p:ext uri="{BB962C8B-B14F-4D97-AF65-F5344CB8AC3E}">
        <p14:creationId xmlns:p14="http://schemas.microsoft.com/office/powerpoint/2010/main" val="3150763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b="88751"/>
          <a:stretch/>
        </p:blipFill>
        <p:spPr>
          <a:xfrm>
            <a:off x="0" y="1"/>
            <a:ext cx="9150202" cy="579120"/>
          </a:xfrm>
          <a:prstGeom prst="rect">
            <a:avLst/>
          </a:prstGeom>
        </p:spPr>
      </p:pic>
      <p:pic>
        <p:nvPicPr>
          <p:cNvPr id="8" name="Imagen 7"/>
          <p:cNvPicPr>
            <a:picLocks noChangeAspect="1"/>
          </p:cNvPicPr>
          <p:nvPr userDrawn="1"/>
        </p:nvPicPr>
        <p:blipFill rotWithShape="1">
          <a:blip r:embed="rId3" cstate="print">
            <a:extLst>
              <a:ext uri="{28A0092B-C50C-407E-A947-70E740481C1C}">
                <a14:useLocalDpi xmlns:a14="http://schemas.microsoft.com/office/drawing/2010/main" val="0"/>
              </a:ext>
            </a:extLst>
          </a:blip>
          <a:srcRect t="92951" r="9566" b="-55"/>
          <a:stretch/>
        </p:blipFill>
        <p:spPr>
          <a:xfrm>
            <a:off x="0" y="4782505"/>
            <a:ext cx="9151938" cy="365760"/>
          </a:xfrm>
          <a:prstGeom prst="rect">
            <a:avLst/>
          </a:prstGeom>
        </p:spPr>
      </p:pic>
      <p:sp>
        <p:nvSpPr>
          <p:cNvPr id="9" name="Slide Number Placeholder 5"/>
          <p:cNvSpPr>
            <a:spLocks noGrp="1"/>
          </p:cNvSpPr>
          <p:nvPr>
            <p:ph type="sldNum" sz="quarter" idx="12"/>
          </p:nvPr>
        </p:nvSpPr>
        <p:spPr>
          <a:xfrm>
            <a:off x="7005046" y="4874169"/>
            <a:ext cx="2059186" cy="274097"/>
          </a:xfrm>
          <a:prstGeom prst="rect">
            <a:avLst/>
          </a:prstGeom>
        </p:spPr>
        <p:txBody>
          <a:bodyPr/>
          <a:lstStyle>
            <a:lvl1pPr algn="r">
              <a:defRPr sz="1201">
                <a:solidFill>
                  <a:schemeClr val="bg1"/>
                </a:solidFill>
                <a:latin typeface="Arial" panose="020B0604020202020204" pitchFamily="34" charset="0"/>
                <a:cs typeface="Arial" panose="020B0604020202020204" pitchFamily="34" charset="0"/>
              </a:defRPr>
            </a:lvl1pPr>
          </a:lstStyle>
          <a:p>
            <a:fld id="{3A10AC81-0BCF-4A88-91DD-6D952CB3253A}" type="slidenum">
              <a:rPr lang="es-ES" smtClean="0"/>
              <a:pPr/>
              <a:t>‹Nº›</a:t>
            </a:fld>
            <a:endParaRPr lang="es-ES" dirty="0"/>
          </a:p>
        </p:txBody>
      </p:sp>
    </p:spTree>
    <p:extLst>
      <p:ext uri="{BB962C8B-B14F-4D97-AF65-F5344CB8AC3E}">
        <p14:creationId xmlns:p14="http://schemas.microsoft.com/office/powerpoint/2010/main" val="866188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2543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4431" y="1283494"/>
            <a:ext cx="7893547" cy="2141534"/>
          </a:xfrm>
          <a:prstGeom prst="rect">
            <a:avLst/>
          </a:prstGeom>
        </p:spPr>
        <p:txBody>
          <a:bodyPr anchor="b"/>
          <a:lstStyle>
            <a:lvl1pPr>
              <a:defRPr sz="4508"/>
            </a:lvl1pPr>
          </a:lstStyle>
          <a:p>
            <a:r>
              <a:rPr lang="es-ES"/>
              <a:t>Haga clic para modificar el estilo de título del patrón</a:t>
            </a:r>
            <a:endParaRPr lang="en-US" dirty="0"/>
          </a:p>
        </p:txBody>
      </p:sp>
      <p:pic>
        <p:nvPicPr>
          <p:cNvPr id="8" name="Imagen 7"/>
          <p:cNvPicPr>
            <a:picLocks noChangeAspect="1"/>
          </p:cNvPicPr>
          <p:nvPr userDrawn="1"/>
        </p:nvPicPr>
        <p:blipFill rotWithShape="1">
          <a:blip r:embed="rId2" cstate="print">
            <a:extLst>
              <a:ext uri="{28A0092B-C50C-407E-A947-70E740481C1C}">
                <a14:useLocalDpi xmlns:a14="http://schemas.microsoft.com/office/drawing/2010/main" val="0"/>
              </a:ext>
            </a:extLst>
          </a:blip>
          <a:srcRect b="15274"/>
          <a:stretch/>
        </p:blipFill>
        <p:spPr>
          <a:xfrm>
            <a:off x="1173" y="2"/>
            <a:ext cx="9149589" cy="4361904"/>
          </a:xfrm>
          <a:prstGeom prst="rect">
            <a:avLst/>
          </a:prstGeom>
        </p:spPr>
      </p:pic>
      <p:pic>
        <p:nvPicPr>
          <p:cNvPr id="11" name="Imagen 10"/>
          <p:cNvPicPr>
            <a:picLocks noChangeAspect="1"/>
          </p:cNvPicPr>
          <p:nvPr userDrawn="1"/>
        </p:nvPicPr>
        <p:blipFill rotWithShape="1">
          <a:blip r:embed="rId2" cstate="print">
            <a:extLst>
              <a:ext uri="{28A0092B-C50C-407E-A947-70E740481C1C}">
                <a14:useLocalDpi xmlns:a14="http://schemas.microsoft.com/office/drawing/2010/main" val="0"/>
              </a:ext>
            </a:extLst>
          </a:blip>
          <a:srcRect b="15274"/>
          <a:stretch/>
        </p:blipFill>
        <p:spPr>
          <a:xfrm rot="10800000">
            <a:off x="3107" y="783468"/>
            <a:ext cx="9149589" cy="4361904"/>
          </a:xfrm>
          <a:prstGeom prst="rect">
            <a:avLst/>
          </a:prstGeom>
        </p:spPr>
      </p:pic>
    </p:spTree>
    <p:extLst>
      <p:ext uri="{BB962C8B-B14F-4D97-AF65-F5344CB8AC3E}">
        <p14:creationId xmlns:p14="http://schemas.microsoft.com/office/powerpoint/2010/main" val="168490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9198" y="274641"/>
            <a:ext cx="7893547" cy="993775"/>
          </a:xfrm>
          <a:prstGeom prst="rect">
            <a:avLst/>
          </a:prstGeom>
        </p:spPr>
        <p:txBody>
          <a:bodyPr/>
          <a:lstStyle/>
          <a:p>
            <a:r>
              <a:rPr lang="es-ES"/>
              <a:t>Haga clic para modificar el estilo de título del patrón</a:t>
            </a:r>
            <a:endParaRPr lang="es-PE"/>
          </a:p>
        </p:txBody>
      </p:sp>
      <p:sp>
        <p:nvSpPr>
          <p:cNvPr id="3" name="Marcador de contenido 2"/>
          <p:cNvSpPr>
            <a:spLocks noGrp="1"/>
          </p:cNvSpPr>
          <p:nvPr>
            <p:ph idx="1"/>
          </p:nvPr>
        </p:nvSpPr>
        <p:spPr>
          <a:xfrm>
            <a:off x="629198" y="1370015"/>
            <a:ext cx="7893547" cy="326707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p:cNvSpPr>
            <a:spLocks noGrp="1"/>
          </p:cNvSpPr>
          <p:nvPr>
            <p:ph type="dt" sz="half" idx="10"/>
          </p:nvPr>
        </p:nvSpPr>
        <p:spPr>
          <a:xfrm>
            <a:off x="629196" y="4772025"/>
            <a:ext cx="2059186" cy="273050"/>
          </a:xfrm>
          <a:prstGeom prst="rect">
            <a:avLst/>
          </a:prstGeom>
        </p:spPr>
        <p:txBody>
          <a:bodyPr/>
          <a:lstStyle/>
          <a:p>
            <a:endParaRPr lang="es-PE"/>
          </a:p>
        </p:txBody>
      </p:sp>
      <p:sp>
        <p:nvSpPr>
          <p:cNvPr id="5" name="Marcador de pie de página 4"/>
          <p:cNvSpPr>
            <a:spLocks noGrp="1"/>
          </p:cNvSpPr>
          <p:nvPr>
            <p:ph type="ftr" sz="quarter" idx="11"/>
          </p:nvPr>
        </p:nvSpPr>
        <p:spPr>
          <a:xfrm>
            <a:off x="3031582" y="4772025"/>
            <a:ext cx="3088779" cy="273050"/>
          </a:xfrm>
          <a:prstGeom prst="rect">
            <a:avLst/>
          </a:prstGeom>
        </p:spPr>
        <p:txBody>
          <a:bodyPr/>
          <a:lstStyle/>
          <a:p>
            <a:endParaRPr lang="es-PE"/>
          </a:p>
        </p:txBody>
      </p:sp>
      <p:sp>
        <p:nvSpPr>
          <p:cNvPr id="6" name="Marcador de número de diapositiva 5"/>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3408311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4431" y="1282700"/>
            <a:ext cx="7893547" cy="2141538"/>
          </a:xfrm>
          <a:prstGeom prst="rect">
            <a:avLst/>
          </a:prstGeom>
        </p:spPr>
        <p:txBody>
          <a:bodyPr anchor="b"/>
          <a:lstStyle>
            <a:lvl1pPr>
              <a:defRPr sz="6005"/>
            </a:lvl1pPr>
          </a:lstStyle>
          <a:p>
            <a:r>
              <a:rPr lang="es-ES"/>
              <a:t>Haga clic para modificar el estilo de título del patrón</a:t>
            </a:r>
            <a:endParaRPr lang="es-PE"/>
          </a:p>
        </p:txBody>
      </p:sp>
      <p:sp>
        <p:nvSpPr>
          <p:cNvPr id="3" name="Marcador de texto 2"/>
          <p:cNvSpPr>
            <a:spLocks noGrp="1"/>
          </p:cNvSpPr>
          <p:nvPr>
            <p:ph type="body" idx="1"/>
          </p:nvPr>
        </p:nvSpPr>
        <p:spPr>
          <a:xfrm>
            <a:off x="624431" y="3444878"/>
            <a:ext cx="7893547" cy="1127125"/>
          </a:xfrm>
          <a:prstGeom prst="rect">
            <a:avLst/>
          </a:prstGeom>
        </p:spPr>
        <p:txBody>
          <a:bodyPr/>
          <a:lstStyle>
            <a:lvl1pPr marL="0" indent="0">
              <a:buNone/>
              <a:defRPr sz="2402">
                <a:solidFill>
                  <a:schemeClr val="tx1">
                    <a:tint val="75000"/>
                  </a:schemeClr>
                </a:solidFill>
              </a:defRPr>
            </a:lvl1pPr>
            <a:lvl2pPr marL="457611" indent="0">
              <a:buNone/>
              <a:defRPr sz="2002">
                <a:solidFill>
                  <a:schemeClr val="tx1">
                    <a:tint val="75000"/>
                  </a:schemeClr>
                </a:solidFill>
              </a:defRPr>
            </a:lvl2pPr>
            <a:lvl3pPr marL="915223" indent="0">
              <a:buNone/>
              <a:defRPr sz="1802">
                <a:solidFill>
                  <a:schemeClr val="tx1">
                    <a:tint val="75000"/>
                  </a:schemeClr>
                </a:solidFill>
              </a:defRPr>
            </a:lvl3pPr>
            <a:lvl4pPr marL="1372834" indent="0">
              <a:buNone/>
              <a:defRPr sz="1601">
                <a:solidFill>
                  <a:schemeClr val="tx1">
                    <a:tint val="75000"/>
                  </a:schemeClr>
                </a:solidFill>
              </a:defRPr>
            </a:lvl4pPr>
            <a:lvl5pPr marL="1830446" indent="0">
              <a:buNone/>
              <a:defRPr sz="1601">
                <a:solidFill>
                  <a:schemeClr val="tx1">
                    <a:tint val="75000"/>
                  </a:schemeClr>
                </a:solidFill>
              </a:defRPr>
            </a:lvl5pPr>
            <a:lvl6pPr marL="2288057" indent="0">
              <a:buNone/>
              <a:defRPr sz="1601">
                <a:solidFill>
                  <a:schemeClr val="tx1">
                    <a:tint val="75000"/>
                  </a:schemeClr>
                </a:solidFill>
              </a:defRPr>
            </a:lvl6pPr>
            <a:lvl7pPr marL="2745669" indent="0">
              <a:buNone/>
              <a:defRPr sz="1601">
                <a:solidFill>
                  <a:schemeClr val="tx1">
                    <a:tint val="75000"/>
                  </a:schemeClr>
                </a:solidFill>
              </a:defRPr>
            </a:lvl7pPr>
            <a:lvl8pPr marL="3203280" indent="0">
              <a:buNone/>
              <a:defRPr sz="1601">
                <a:solidFill>
                  <a:schemeClr val="tx1">
                    <a:tint val="75000"/>
                  </a:schemeClr>
                </a:solidFill>
              </a:defRPr>
            </a:lvl8pPr>
            <a:lvl9pPr marL="3660892" indent="0">
              <a:buNone/>
              <a:defRPr sz="1601">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a:xfrm>
            <a:off x="629196" y="4772025"/>
            <a:ext cx="2059186" cy="273050"/>
          </a:xfrm>
          <a:prstGeom prst="rect">
            <a:avLst/>
          </a:prstGeom>
        </p:spPr>
        <p:txBody>
          <a:bodyPr/>
          <a:lstStyle/>
          <a:p>
            <a:endParaRPr lang="es-PE"/>
          </a:p>
        </p:txBody>
      </p:sp>
      <p:sp>
        <p:nvSpPr>
          <p:cNvPr id="5" name="Marcador de pie de página 4"/>
          <p:cNvSpPr>
            <a:spLocks noGrp="1"/>
          </p:cNvSpPr>
          <p:nvPr>
            <p:ph type="ftr" sz="quarter" idx="11"/>
          </p:nvPr>
        </p:nvSpPr>
        <p:spPr>
          <a:xfrm>
            <a:off x="3031582" y="4772025"/>
            <a:ext cx="3088779" cy="273050"/>
          </a:xfrm>
          <a:prstGeom prst="rect">
            <a:avLst/>
          </a:prstGeom>
        </p:spPr>
        <p:txBody>
          <a:bodyPr/>
          <a:lstStyle/>
          <a:p>
            <a:endParaRPr lang="es-PE"/>
          </a:p>
        </p:txBody>
      </p:sp>
      <p:sp>
        <p:nvSpPr>
          <p:cNvPr id="6" name="Marcador de número de diapositiva 5"/>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3193120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9198" y="274641"/>
            <a:ext cx="7893547" cy="993775"/>
          </a:xfrm>
          <a:prstGeom prst="rect">
            <a:avLst/>
          </a:prstGeom>
        </p:spPr>
        <p:txBody>
          <a:bodyPr/>
          <a:lstStyle/>
          <a:p>
            <a:r>
              <a:rPr lang="es-ES"/>
              <a:t>Haga clic para modificar el estilo de título del patrón</a:t>
            </a:r>
            <a:endParaRPr lang="es-PE"/>
          </a:p>
        </p:txBody>
      </p:sp>
      <p:sp>
        <p:nvSpPr>
          <p:cNvPr id="3" name="Marcador de contenido 2"/>
          <p:cNvSpPr>
            <a:spLocks noGrp="1"/>
          </p:cNvSpPr>
          <p:nvPr>
            <p:ph sz="half" idx="1"/>
          </p:nvPr>
        </p:nvSpPr>
        <p:spPr>
          <a:xfrm>
            <a:off x="629196" y="1370015"/>
            <a:ext cx="3870507" cy="326707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contenido 3"/>
          <p:cNvSpPr>
            <a:spLocks noGrp="1"/>
          </p:cNvSpPr>
          <p:nvPr>
            <p:ph sz="half" idx="2"/>
          </p:nvPr>
        </p:nvSpPr>
        <p:spPr>
          <a:xfrm>
            <a:off x="4652237" y="1370015"/>
            <a:ext cx="3870507" cy="326707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fecha 4"/>
          <p:cNvSpPr>
            <a:spLocks noGrp="1"/>
          </p:cNvSpPr>
          <p:nvPr>
            <p:ph type="dt" sz="half" idx="10"/>
          </p:nvPr>
        </p:nvSpPr>
        <p:spPr>
          <a:xfrm>
            <a:off x="629196" y="4772025"/>
            <a:ext cx="2059186" cy="273050"/>
          </a:xfrm>
          <a:prstGeom prst="rect">
            <a:avLst/>
          </a:prstGeom>
        </p:spPr>
        <p:txBody>
          <a:bodyPr/>
          <a:lstStyle/>
          <a:p>
            <a:endParaRPr lang="es-PE"/>
          </a:p>
        </p:txBody>
      </p:sp>
      <p:sp>
        <p:nvSpPr>
          <p:cNvPr id="6" name="Marcador de pie de página 5"/>
          <p:cNvSpPr>
            <a:spLocks noGrp="1"/>
          </p:cNvSpPr>
          <p:nvPr>
            <p:ph type="ftr" sz="quarter" idx="11"/>
          </p:nvPr>
        </p:nvSpPr>
        <p:spPr>
          <a:xfrm>
            <a:off x="3031582" y="4772025"/>
            <a:ext cx="3088779" cy="273050"/>
          </a:xfrm>
          <a:prstGeom prst="rect">
            <a:avLst/>
          </a:prstGeom>
        </p:spPr>
        <p:txBody>
          <a:bodyPr/>
          <a:lstStyle/>
          <a:p>
            <a:endParaRPr lang="es-PE"/>
          </a:p>
        </p:txBody>
      </p:sp>
      <p:sp>
        <p:nvSpPr>
          <p:cNvPr id="7" name="Marcador de número de diapositiva 6"/>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77241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787" y="274641"/>
            <a:ext cx="7893547" cy="993775"/>
          </a:xfrm>
          <a:prstGeom prst="rect">
            <a:avLst/>
          </a:prstGeom>
        </p:spPr>
        <p:txBody>
          <a:bodyPr/>
          <a:lstStyle/>
          <a:p>
            <a:r>
              <a:rPr lang="es-ES"/>
              <a:t>Haga clic para modificar el estilo de título del patrón</a:t>
            </a:r>
            <a:endParaRPr lang="es-PE"/>
          </a:p>
        </p:txBody>
      </p:sp>
      <p:sp>
        <p:nvSpPr>
          <p:cNvPr id="3" name="Marcador de texto 2"/>
          <p:cNvSpPr>
            <a:spLocks noGrp="1"/>
          </p:cNvSpPr>
          <p:nvPr>
            <p:ph type="body" idx="1"/>
          </p:nvPr>
        </p:nvSpPr>
        <p:spPr>
          <a:xfrm>
            <a:off x="630786" y="1262065"/>
            <a:ext cx="3872095" cy="619125"/>
          </a:xfrm>
          <a:prstGeom prst="rect">
            <a:avLst/>
          </a:prstGeom>
        </p:spPr>
        <p:txBody>
          <a:bodyPr anchor="b"/>
          <a:lstStyle>
            <a:lvl1pPr marL="0" indent="0">
              <a:buNone/>
              <a:defRPr sz="2402" b="1"/>
            </a:lvl1pPr>
            <a:lvl2pPr marL="457611" indent="0">
              <a:buNone/>
              <a:defRPr sz="2002" b="1"/>
            </a:lvl2pPr>
            <a:lvl3pPr marL="915223" indent="0">
              <a:buNone/>
              <a:defRPr sz="1802" b="1"/>
            </a:lvl3pPr>
            <a:lvl4pPr marL="1372834" indent="0">
              <a:buNone/>
              <a:defRPr sz="1601" b="1"/>
            </a:lvl4pPr>
            <a:lvl5pPr marL="1830446" indent="0">
              <a:buNone/>
              <a:defRPr sz="1601" b="1"/>
            </a:lvl5pPr>
            <a:lvl6pPr marL="2288057" indent="0">
              <a:buNone/>
              <a:defRPr sz="1601" b="1"/>
            </a:lvl6pPr>
            <a:lvl7pPr marL="2745669" indent="0">
              <a:buNone/>
              <a:defRPr sz="1601" b="1"/>
            </a:lvl7pPr>
            <a:lvl8pPr marL="3203280" indent="0">
              <a:buNone/>
              <a:defRPr sz="1601" b="1"/>
            </a:lvl8pPr>
            <a:lvl9pPr marL="3660892" indent="0">
              <a:buNone/>
              <a:defRPr sz="1601" b="1"/>
            </a:lvl9pPr>
          </a:lstStyle>
          <a:p>
            <a:pPr lvl="0"/>
            <a:r>
              <a:rPr lang="es-ES"/>
              <a:t>Haga clic para modificar el estilo de texto del patrón</a:t>
            </a:r>
          </a:p>
        </p:txBody>
      </p:sp>
      <p:sp>
        <p:nvSpPr>
          <p:cNvPr id="4" name="Marcador de contenido 3"/>
          <p:cNvSpPr>
            <a:spLocks noGrp="1"/>
          </p:cNvSpPr>
          <p:nvPr>
            <p:ph sz="half" idx="2"/>
          </p:nvPr>
        </p:nvSpPr>
        <p:spPr>
          <a:xfrm>
            <a:off x="630786" y="1881190"/>
            <a:ext cx="3872095" cy="276542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texto 4"/>
          <p:cNvSpPr>
            <a:spLocks noGrp="1"/>
          </p:cNvSpPr>
          <p:nvPr>
            <p:ph type="body" sz="quarter" idx="3"/>
          </p:nvPr>
        </p:nvSpPr>
        <p:spPr>
          <a:xfrm>
            <a:off x="4633169" y="1262065"/>
            <a:ext cx="3891163" cy="619125"/>
          </a:xfrm>
          <a:prstGeom prst="rect">
            <a:avLst/>
          </a:prstGeom>
        </p:spPr>
        <p:txBody>
          <a:bodyPr anchor="b"/>
          <a:lstStyle>
            <a:lvl1pPr marL="0" indent="0">
              <a:buNone/>
              <a:defRPr sz="2402" b="1"/>
            </a:lvl1pPr>
            <a:lvl2pPr marL="457611" indent="0">
              <a:buNone/>
              <a:defRPr sz="2002" b="1"/>
            </a:lvl2pPr>
            <a:lvl3pPr marL="915223" indent="0">
              <a:buNone/>
              <a:defRPr sz="1802" b="1"/>
            </a:lvl3pPr>
            <a:lvl4pPr marL="1372834" indent="0">
              <a:buNone/>
              <a:defRPr sz="1601" b="1"/>
            </a:lvl4pPr>
            <a:lvl5pPr marL="1830446" indent="0">
              <a:buNone/>
              <a:defRPr sz="1601" b="1"/>
            </a:lvl5pPr>
            <a:lvl6pPr marL="2288057" indent="0">
              <a:buNone/>
              <a:defRPr sz="1601" b="1"/>
            </a:lvl6pPr>
            <a:lvl7pPr marL="2745669" indent="0">
              <a:buNone/>
              <a:defRPr sz="1601" b="1"/>
            </a:lvl7pPr>
            <a:lvl8pPr marL="3203280" indent="0">
              <a:buNone/>
              <a:defRPr sz="1601" b="1"/>
            </a:lvl8pPr>
            <a:lvl9pPr marL="3660892" indent="0">
              <a:buNone/>
              <a:defRPr sz="1601" b="1"/>
            </a:lvl9pPr>
          </a:lstStyle>
          <a:p>
            <a:pPr lvl="0"/>
            <a:r>
              <a:rPr lang="es-ES"/>
              <a:t>Haga clic para modificar el estilo de texto del patrón</a:t>
            </a:r>
          </a:p>
        </p:txBody>
      </p:sp>
      <p:sp>
        <p:nvSpPr>
          <p:cNvPr id="6" name="Marcador de contenido 5"/>
          <p:cNvSpPr>
            <a:spLocks noGrp="1"/>
          </p:cNvSpPr>
          <p:nvPr>
            <p:ph sz="quarter" idx="4"/>
          </p:nvPr>
        </p:nvSpPr>
        <p:spPr>
          <a:xfrm>
            <a:off x="4633169" y="1881190"/>
            <a:ext cx="3891163" cy="276542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7" name="Marcador de fecha 6"/>
          <p:cNvSpPr>
            <a:spLocks noGrp="1"/>
          </p:cNvSpPr>
          <p:nvPr>
            <p:ph type="dt" sz="half" idx="10"/>
          </p:nvPr>
        </p:nvSpPr>
        <p:spPr>
          <a:xfrm>
            <a:off x="629196" y="4772025"/>
            <a:ext cx="2059186" cy="273050"/>
          </a:xfrm>
          <a:prstGeom prst="rect">
            <a:avLst/>
          </a:prstGeom>
        </p:spPr>
        <p:txBody>
          <a:bodyPr/>
          <a:lstStyle/>
          <a:p>
            <a:endParaRPr lang="es-PE"/>
          </a:p>
        </p:txBody>
      </p:sp>
      <p:sp>
        <p:nvSpPr>
          <p:cNvPr id="8" name="Marcador de pie de página 7"/>
          <p:cNvSpPr>
            <a:spLocks noGrp="1"/>
          </p:cNvSpPr>
          <p:nvPr>
            <p:ph type="ftr" sz="quarter" idx="11"/>
          </p:nvPr>
        </p:nvSpPr>
        <p:spPr>
          <a:xfrm>
            <a:off x="3031582" y="4772025"/>
            <a:ext cx="3088779" cy="273050"/>
          </a:xfrm>
          <a:prstGeom prst="rect">
            <a:avLst/>
          </a:prstGeom>
        </p:spPr>
        <p:txBody>
          <a:bodyPr/>
          <a:lstStyle/>
          <a:p>
            <a:endParaRPr lang="es-PE"/>
          </a:p>
        </p:txBody>
      </p:sp>
      <p:sp>
        <p:nvSpPr>
          <p:cNvPr id="9" name="Marcador de número de diapositiva 8"/>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3212684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198" y="274641"/>
            <a:ext cx="7893547" cy="993775"/>
          </a:xfrm>
          <a:prstGeom prst="rect">
            <a:avLst/>
          </a:prstGeom>
        </p:spPr>
        <p:txBody>
          <a:bodyPr/>
          <a:lstStyle/>
          <a:p>
            <a:r>
              <a:rPr lang="es-ES"/>
              <a:t>Haga clic para modificar el estilo de título del patrón</a:t>
            </a:r>
            <a:endParaRPr lang="es-PE"/>
          </a:p>
        </p:txBody>
      </p:sp>
      <p:sp>
        <p:nvSpPr>
          <p:cNvPr id="3" name="Marcador de fecha 2"/>
          <p:cNvSpPr>
            <a:spLocks noGrp="1"/>
          </p:cNvSpPr>
          <p:nvPr>
            <p:ph type="dt" sz="half" idx="10"/>
          </p:nvPr>
        </p:nvSpPr>
        <p:spPr>
          <a:xfrm>
            <a:off x="629196" y="4772025"/>
            <a:ext cx="2059186" cy="273050"/>
          </a:xfrm>
          <a:prstGeom prst="rect">
            <a:avLst/>
          </a:prstGeom>
        </p:spPr>
        <p:txBody>
          <a:bodyPr/>
          <a:lstStyle/>
          <a:p>
            <a:endParaRPr lang="es-PE"/>
          </a:p>
        </p:txBody>
      </p:sp>
      <p:sp>
        <p:nvSpPr>
          <p:cNvPr id="4" name="Marcador de pie de página 3"/>
          <p:cNvSpPr>
            <a:spLocks noGrp="1"/>
          </p:cNvSpPr>
          <p:nvPr>
            <p:ph type="ftr" sz="quarter" idx="11"/>
          </p:nvPr>
        </p:nvSpPr>
        <p:spPr>
          <a:xfrm>
            <a:off x="3031582" y="4772025"/>
            <a:ext cx="3088779" cy="273050"/>
          </a:xfrm>
          <a:prstGeom prst="rect">
            <a:avLst/>
          </a:prstGeom>
        </p:spPr>
        <p:txBody>
          <a:bodyPr/>
          <a:lstStyle/>
          <a:p>
            <a:endParaRPr lang="es-PE"/>
          </a:p>
        </p:txBody>
      </p:sp>
      <p:sp>
        <p:nvSpPr>
          <p:cNvPr id="5" name="Marcador de número de diapositiva 4"/>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2131706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29196" y="4772025"/>
            <a:ext cx="2059186" cy="273050"/>
          </a:xfrm>
          <a:prstGeom prst="rect">
            <a:avLst/>
          </a:prstGeom>
        </p:spPr>
        <p:txBody>
          <a:bodyPr/>
          <a:lstStyle/>
          <a:p>
            <a:endParaRPr lang="es-PE"/>
          </a:p>
        </p:txBody>
      </p:sp>
      <p:sp>
        <p:nvSpPr>
          <p:cNvPr id="3" name="Marcador de pie de página 2"/>
          <p:cNvSpPr>
            <a:spLocks noGrp="1"/>
          </p:cNvSpPr>
          <p:nvPr>
            <p:ph type="ftr" sz="quarter" idx="11"/>
          </p:nvPr>
        </p:nvSpPr>
        <p:spPr>
          <a:xfrm>
            <a:off x="3031582" y="4772025"/>
            <a:ext cx="3088779" cy="273050"/>
          </a:xfrm>
          <a:prstGeom prst="rect">
            <a:avLst/>
          </a:prstGeom>
        </p:spPr>
        <p:txBody>
          <a:bodyPr/>
          <a:lstStyle/>
          <a:p>
            <a:endParaRPr lang="es-PE"/>
          </a:p>
        </p:txBody>
      </p:sp>
      <p:sp>
        <p:nvSpPr>
          <p:cNvPr id="4" name="Marcador de número de diapositiva 3"/>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1479543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787" y="342902"/>
            <a:ext cx="2952136" cy="1201738"/>
          </a:xfrm>
          <a:prstGeom prst="rect">
            <a:avLst/>
          </a:prstGeom>
        </p:spPr>
        <p:txBody>
          <a:bodyPr anchor="b"/>
          <a:lstStyle>
            <a:lvl1pPr>
              <a:defRPr sz="3203"/>
            </a:lvl1pPr>
          </a:lstStyle>
          <a:p>
            <a:r>
              <a:rPr lang="es-ES"/>
              <a:t>Haga clic para modificar el estilo de título del patrón</a:t>
            </a:r>
            <a:endParaRPr lang="es-PE"/>
          </a:p>
        </p:txBody>
      </p:sp>
      <p:sp>
        <p:nvSpPr>
          <p:cNvPr id="3" name="Marcador de contenido 2"/>
          <p:cNvSpPr>
            <a:spLocks noGrp="1"/>
          </p:cNvSpPr>
          <p:nvPr>
            <p:ph idx="1"/>
          </p:nvPr>
        </p:nvSpPr>
        <p:spPr>
          <a:xfrm>
            <a:off x="3891163" y="741364"/>
            <a:ext cx="4633169" cy="3659187"/>
          </a:xfrm>
          <a:prstGeom prst="rect">
            <a:avLst/>
          </a:prstGeom>
        </p:spPr>
        <p:txBody>
          <a:bodyPr/>
          <a:lstStyle>
            <a:lvl1pPr>
              <a:defRPr sz="3203"/>
            </a:lvl1pPr>
            <a:lvl2pPr>
              <a:defRPr sz="2803"/>
            </a:lvl2pPr>
            <a:lvl3pPr>
              <a:defRPr sz="2402"/>
            </a:lvl3pPr>
            <a:lvl4pPr>
              <a:defRPr sz="2002"/>
            </a:lvl4pPr>
            <a:lvl5pPr>
              <a:defRPr sz="2002"/>
            </a:lvl5pPr>
            <a:lvl6pPr>
              <a:defRPr sz="2002"/>
            </a:lvl6pPr>
            <a:lvl7pPr>
              <a:defRPr sz="2002"/>
            </a:lvl7pPr>
            <a:lvl8pPr>
              <a:defRPr sz="2002"/>
            </a:lvl8pPr>
            <a:lvl9pPr>
              <a:defRPr sz="2002"/>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texto 3"/>
          <p:cNvSpPr>
            <a:spLocks noGrp="1"/>
          </p:cNvSpPr>
          <p:nvPr>
            <p:ph type="body" sz="half" idx="2"/>
          </p:nvPr>
        </p:nvSpPr>
        <p:spPr>
          <a:xfrm>
            <a:off x="630787" y="1544641"/>
            <a:ext cx="2952136" cy="2860675"/>
          </a:xfrm>
          <a:prstGeom prst="rect">
            <a:avLst/>
          </a:prstGeom>
        </p:spPr>
        <p:txBody>
          <a:bodyPr/>
          <a:lstStyle>
            <a:lvl1pPr marL="0" indent="0">
              <a:buNone/>
              <a:defRPr sz="1601"/>
            </a:lvl1pPr>
            <a:lvl2pPr marL="457611" indent="0">
              <a:buNone/>
              <a:defRPr sz="1401"/>
            </a:lvl2pPr>
            <a:lvl3pPr marL="915223" indent="0">
              <a:buNone/>
              <a:defRPr sz="1201"/>
            </a:lvl3pPr>
            <a:lvl4pPr marL="1372834" indent="0">
              <a:buNone/>
              <a:defRPr sz="1001"/>
            </a:lvl4pPr>
            <a:lvl5pPr marL="1830446" indent="0">
              <a:buNone/>
              <a:defRPr sz="1001"/>
            </a:lvl5pPr>
            <a:lvl6pPr marL="2288057" indent="0">
              <a:buNone/>
              <a:defRPr sz="1001"/>
            </a:lvl6pPr>
            <a:lvl7pPr marL="2745669" indent="0">
              <a:buNone/>
              <a:defRPr sz="1001"/>
            </a:lvl7pPr>
            <a:lvl8pPr marL="3203280" indent="0">
              <a:buNone/>
              <a:defRPr sz="1001"/>
            </a:lvl8pPr>
            <a:lvl9pPr marL="3660892" indent="0">
              <a:buNone/>
              <a:defRPr sz="1001"/>
            </a:lvl9pPr>
          </a:lstStyle>
          <a:p>
            <a:pPr lvl="0"/>
            <a:r>
              <a:rPr lang="es-ES"/>
              <a:t>Haga clic para modificar el estilo de texto del patrón</a:t>
            </a:r>
          </a:p>
        </p:txBody>
      </p:sp>
      <p:sp>
        <p:nvSpPr>
          <p:cNvPr id="5" name="Marcador de fecha 4"/>
          <p:cNvSpPr>
            <a:spLocks noGrp="1"/>
          </p:cNvSpPr>
          <p:nvPr>
            <p:ph type="dt" sz="half" idx="10"/>
          </p:nvPr>
        </p:nvSpPr>
        <p:spPr>
          <a:xfrm>
            <a:off x="629196" y="4772025"/>
            <a:ext cx="2059186" cy="273050"/>
          </a:xfrm>
          <a:prstGeom prst="rect">
            <a:avLst/>
          </a:prstGeom>
        </p:spPr>
        <p:txBody>
          <a:bodyPr/>
          <a:lstStyle/>
          <a:p>
            <a:endParaRPr lang="es-PE"/>
          </a:p>
        </p:txBody>
      </p:sp>
      <p:sp>
        <p:nvSpPr>
          <p:cNvPr id="6" name="Marcador de pie de página 5"/>
          <p:cNvSpPr>
            <a:spLocks noGrp="1"/>
          </p:cNvSpPr>
          <p:nvPr>
            <p:ph type="ftr" sz="quarter" idx="11"/>
          </p:nvPr>
        </p:nvSpPr>
        <p:spPr>
          <a:xfrm>
            <a:off x="3031582" y="4772025"/>
            <a:ext cx="3088779" cy="273050"/>
          </a:xfrm>
          <a:prstGeom prst="rect">
            <a:avLst/>
          </a:prstGeom>
        </p:spPr>
        <p:txBody>
          <a:bodyPr/>
          <a:lstStyle/>
          <a:p>
            <a:endParaRPr lang="es-PE"/>
          </a:p>
        </p:txBody>
      </p:sp>
      <p:sp>
        <p:nvSpPr>
          <p:cNvPr id="7" name="Marcador de número de diapositiva 6"/>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2262893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787" y="342902"/>
            <a:ext cx="2952136" cy="1201738"/>
          </a:xfrm>
          <a:prstGeom prst="rect">
            <a:avLst/>
          </a:prstGeom>
        </p:spPr>
        <p:txBody>
          <a:bodyPr anchor="b"/>
          <a:lstStyle>
            <a:lvl1pPr>
              <a:defRPr sz="3203"/>
            </a:lvl1pPr>
          </a:lstStyle>
          <a:p>
            <a:r>
              <a:rPr lang="es-ES"/>
              <a:t>Haga clic para modificar el estilo de título del patrón</a:t>
            </a:r>
            <a:endParaRPr lang="es-PE"/>
          </a:p>
        </p:txBody>
      </p:sp>
      <p:sp>
        <p:nvSpPr>
          <p:cNvPr id="3" name="Marcador de posición de imagen 2"/>
          <p:cNvSpPr>
            <a:spLocks noGrp="1"/>
          </p:cNvSpPr>
          <p:nvPr>
            <p:ph type="pic" idx="1"/>
          </p:nvPr>
        </p:nvSpPr>
        <p:spPr>
          <a:xfrm>
            <a:off x="3891163" y="741364"/>
            <a:ext cx="4633169" cy="3659187"/>
          </a:xfrm>
          <a:prstGeom prst="rect">
            <a:avLst/>
          </a:prstGeom>
        </p:spPr>
        <p:txBody>
          <a:bodyPr/>
          <a:lstStyle>
            <a:lvl1pPr marL="0" indent="0">
              <a:buNone/>
              <a:defRPr sz="3203"/>
            </a:lvl1pPr>
            <a:lvl2pPr marL="457611" indent="0">
              <a:buNone/>
              <a:defRPr sz="2803"/>
            </a:lvl2pPr>
            <a:lvl3pPr marL="915223" indent="0">
              <a:buNone/>
              <a:defRPr sz="2402"/>
            </a:lvl3pPr>
            <a:lvl4pPr marL="1372834" indent="0">
              <a:buNone/>
              <a:defRPr sz="2002"/>
            </a:lvl4pPr>
            <a:lvl5pPr marL="1830446" indent="0">
              <a:buNone/>
              <a:defRPr sz="2002"/>
            </a:lvl5pPr>
            <a:lvl6pPr marL="2288057" indent="0">
              <a:buNone/>
              <a:defRPr sz="2002"/>
            </a:lvl6pPr>
            <a:lvl7pPr marL="2745669" indent="0">
              <a:buNone/>
              <a:defRPr sz="2002"/>
            </a:lvl7pPr>
            <a:lvl8pPr marL="3203280" indent="0">
              <a:buNone/>
              <a:defRPr sz="2002"/>
            </a:lvl8pPr>
            <a:lvl9pPr marL="3660892" indent="0">
              <a:buNone/>
              <a:defRPr sz="2002"/>
            </a:lvl9pPr>
          </a:lstStyle>
          <a:p>
            <a:endParaRPr lang="es-PE"/>
          </a:p>
        </p:txBody>
      </p:sp>
      <p:sp>
        <p:nvSpPr>
          <p:cNvPr id="4" name="Marcador de texto 3"/>
          <p:cNvSpPr>
            <a:spLocks noGrp="1"/>
          </p:cNvSpPr>
          <p:nvPr>
            <p:ph type="body" sz="half" idx="2"/>
          </p:nvPr>
        </p:nvSpPr>
        <p:spPr>
          <a:xfrm>
            <a:off x="630787" y="1544641"/>
            <a:ext cx="2952136" cy="2860675"/>
          </a:xfrm>
          <a:prstGeom prst="rect">
            <a:avLst/>
          </a:prstGeom>
        </p:spPr>
        <p:txBody>
          <a:bodyPr/>
          <a:lstStyle>
            <a:lvl1pPr marL="0" indent="0">
              <a:buNone/>
              <a:defRPr sz="1601"/>
            </a:lvl1pPr>
            <a:lvl2pPr marL="457611" indent="0">
              <a:buNone/>
              <a:defRPr sz="1401"/>
            </a:lvl2pPr>
            <a:lvl3pPr marL="915223" indent="0">
              <a:buNone/>
              <a:defRPr sz="1201"/>
            </a:lvl3pPr>
            <a:lvl4pPr marL="1372834" indent="0">
              <a:buNone/>
              <a:defRPr sz="1001"/>
            </a:lvl4pPr>
            <a:lvl5pPr marL="1830446" indent="0">
              <a:buNone/>
              <a:defRPr sz="1001"/>
            </a:lvl5pPr>
            <a:lvl6pPr marL="2288057" indent="0">
              <a:buNone/>
              <a:defRPr sz="1001"/>
            </a:lvl6pPr>
            <a:lvl7pPr marL="2745669" indent="0">
              <a:buNone/>
              <a:defRPr sz="1001"/>
            </a:lvl7pPr>
            <a:lvl8pPr marL="3203280" indent="0">
              <a:buNone/>
              <a:defRPr sz="1001"/>
            </a:lvl8pPr>
            <a:lvl9pPr marL="3660892" indent="0">
              <a:buNone/>
              <a:defRPr sz="1001"/>
            </a:lvl9pPr>
          </a:lstStyle>
          <a:p>
            <a:pPr lvl="0"/>
            <a:r>
              <a:rPr lang="es-ES"/>
              <a:t>Haga clic para modificar el estilo de texto del patrón</a:t>
            </a:r>
          </a:p>
        </p:txBody>
      </p:sp>
      <p:sp>
        <p:nvSpPr>
          <p:cNvPr id="5" name="Marcador de fecha 4"/>
          <p:cNvSpPr>
            <a:spLocks noGrp="1"/>
          </p:cNvSpPr>
          <p:nvPr>
            <p:ph type="dt" sz="half" idx="10"/>
          </p:nvPr>
        </p:nvSpPr>
        <p:spPr>
          <a:xfrm>
            <a:off x="629196" y="4772025"/>
            <a:ext cx="2059186" cy="273050"/>
          </a:xfrm>
          <a:prstGeom prst="rect">
            <a:avLst/>
          </a:prstGeom>
        </p:spPr>
        <p:txBody>
          <a:bodyPr/>
          <a:lstStyle/>
          <a:p>
            <a:endParaRPr lang="es-PE"/>
          </a:p>
        </p:txBody>
      </p:sp>
      <p:sp>
        <p:nvSpPr>
          <p:cNvPr id="6" name="Marcador de pie de página 5"/>
          <p:cNvSpPr>
            <a:spLocks noGrp="1"/>
          </p:cNvSpPr>
          <p:nvPr>
            <p:ph type="ftr" sz="quarter" idx="11"/>
          </p:nvPr>
        </p:nvSpPr>
        <p:spPr>
          <a:xfrm>
            <a:off x="3031582" y="4772025"/>
            <a:ext cx="3088779" cy="273050"/>
          </a:xfrm>
          <a:prstGeom prst="rect">
            <a:avLst/>
          </a:prstGeom>
        </p:spPr>
        <p:txBody>
          <a:bodyPr/>
          <a:lstStyle/>
          <a:p>
            <a:endParaRPr lang="es-PE"/>
          </a:p>
        </p:txBody>
      </p:sp>
      <p:sp>
        <p:nvSpPr>
          <p:cNvPr id="7" name="Marcador de número de diapositiva 6"/>
          <p:cNvSpPr>
            <a:spLocks noGrp="1"/>
          </p:cNvSpPr>
          <p:nvPr>
            <p:ph type="sldNum" sz="quarter" idx="12"/>
          </p:nvPr>
        </p:nvSpPr>
        <p:spPr/>
        <p:txBody>
          <a:bodyPr/>
          <a:lstStyle/>
          <a:p>
            <a:fld id="{DCE17C58-D15D-432C-8390-60963580997B}" type="slidenum">
              <a:rPr lang="es-PE" smtClean="0"/>
              <a:pPr/>
              <a:t>‹Nº›</a:t>
            </a:fld>
            <a:endParaRPr lang="es-PE"/>
          </a:p>
        </p:txBody>
      </p:sp>
    </p:spTree>
    <p:extLst>
      <p:ext uri="{BB962C8B-B14F-4D97-AF65-F5344CB8AC3E}">
        <p14:creationId xmlns:p14="http://schemas.microsoft.com/office/powerpoint/2010/main" val="35337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Marcador de número de diapositiva 5"/>
          <p:cNvSpPr>
            <a:spLocks noGrp="1"/>
          </p:cNvSpPr>
          <p:nvPr>
            <p:ph type="sldNum" sz="quarter" idx="4"/>
          </p:nvPr>
        </p:nvSpPr>
        <p:spPr>
          <a:xfrm>
            <a:off x="6463556" y="4772025"/>
            <a:ext cx="2059186" cy="273050"/>
          </a:xfrm>
          <a:prstGeom prst="rect">
            <a:avLst/>
          </a:prstGeom>
        </p:spPr>
        <p:txBody>
          <a:bodyPr vert="horz" lIns="91440" tIns="45720" rIns="91440" bIns="45720" rtlCol="0" anchor="ctr"/>
          <a:lstStyle>
            <a:lvl1pPr algn="r">
              <a:defRPr sz="1201">
                <a:solidFill>
                  <a:schemeClr val="tx1">
                    <a:tint val="75000"/>
                  </a:schemeClr>
                </a:solidFill>
              </a:defRPr>
            </a:lvl1pPr>
          </a:lstStyle>
          <a:p>
            <a:fld id="{DCE17C58-D15D-432C-8390-60963580997B}" type="slidenum">
              <a:rPr lang="es-PE" smtClean="0"/>
              <a:pPr/>
              <a:t>‹Nº›</a:t>
            </a:fld>
            <a:endParaRPr lang="es-PE"/>
          </a:p>
        </p:txBody>
      </p:sp>
    </p:spTree>
    <p:extLst>
      <p:ext uri="{BB962C8B-B14F-4D97-AF65-F5344CB8AC3E}">
        <p14:creationId xmlns:p14="http://schemas.microsoft.com/office/powerpoint/2010/main" val="92806307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08" r:id="rId12"/>
  </p:sldLayoutIdLst>
  <p:hf hdr="0" ftr="0" dt="0"/>
  <p:txStyles>
    <p:titleStyle>
      <a:lvl1pPr algn="l" defTabSz="915223" rtl="0" eaLnBrk="1" latinLnBrk="0" hangingPunct="1">
        <a:lnSpc>
          <a:spcPct val="90000"/>
        </a:lnSpc>
        <a:spcBef>
          <a:spcPct val="0"/>
        </a:spcBef>
        <a:buNone/>
        <a:defRPr sz="4404" kern="1200">
          <a:solidFill>
            <a:schemeClr val="tx1"/>
          </a:solidFill>
          <a:latin typeface="+mj-lt"/>
          <a:ea typeface="+mj-ea"/>
          <a:cs typeface="+mj-cs"/>
        </a:defRPr>
      </a:lvl1pPr>
    </p:titleStyle>
    <p:bodyStyle>
      <a:lvl1pPr marL="228806" indent="-228806" algn="l" defTabSz="915223" rtl="0" eaLnBrk="1" latinLnBrk="0" hangingPunct="1">
        <a:lnSpc>
          <a:spcPct val="90000"/>
        </a:lnSpc>
        <a:spcBef>
          <a:spcPts val="1001"/>
        </a:spcBef>
        <a:buFont typeface="Arial" panose="020B0604020202020204" pitchFamily="34" charset="0"/>
        <a:buChar char="•"/>
        <a:defRPr sz="2803" kern="1200">
          <a:solidFill>
            <a:schemeClr val="tx1"/>
          </a:solidFill>
          <a:latin typeface="+mn-lt"/>
          <a:ea typeface="+mn-ea"/>
          <a:cs typeface="+mn-cs"/>
        </a:defRPr>
      </a:lvl1pPr>
      <a:lvl2pPr marL="686417" indent="-228806" algn="l" defTabSz="915223" rtl="0" eaLnBrk="1" latinLnBrk="0" hangingPunct="1">
        <a:lnSpc>
          <a:spcPct val="90000"/>
        </a:lnSpc>
        <a:spcBef>
          <a:spcPts val="500"/>
        </a:spcBef>
        <a:buFont typeface="Arial" panose="020B0604020202020204" pitchFamily="34" charset="0"/>
        <a:buChar char="•"/>
        <a:defRPr sz="2402" kern="1200">
          <a:solidFill>
            <a:schemeClr val="tx1"/>
          </a:solidFill>
          <a:latin typeface="+mn-lt"/>
          <a:ea typeface="+mn-ea"/>
          <a:cs typeface="+mn-cs"/>
        </a:defRPr>
      </a:lvl2pPr>
      <a:lvl3pPr marL="1144029" indent="-228806" algn="l" defTabSz="915223" rtl="0" eaLnBrk="1" latinLnBrk="0" hangingPunct="1">
        <a:lnSpc>
          <a:spcPct val="90000"/>
        </a:lnSpc>
        <a:spcBef>
          <a:spcPts val="500"/>
        </a:spcBef>
        <a:buFont typeface="Arial" panose="020B0604020202020204" pitchFamily="34" charset="0"/>
        <a:buChar char="•"/>
        <a:defRPr sz="2002" kern="1200">
          <a:solidFill>
            <a:schemeClr val="tx1"/>
          </a:solidFill>
          <a:latin typeface="+mn-lt"/>
          <a:ea typeface="+mn-ea"/>
          <a:cs typeface="+mn-cs"/>
        </a:defRPr>
      </a:lvl3pPr>
      <a:lvl4pPr marL="1601640"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4pPr>
      <a:lvl5pPr marL="2059252"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5pPr>
      <a:lvl6pPr marL="2516863"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6pPr>
      <a:lvl7pPr marL="2974475"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7pPr>
      <a:lvl8pPr marL="3432086"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8pPr>
      <a:lvl9pPr marL="3889698" indent="-228806" algn="l" defTabSz="915223" rtl="0" eaLnBrk="1" latinLnBrk="0" hangingPunct="1">
        <a:lnSpc>
          <a:spcPct val="90000"/>
        </a:lnSpc>
        <a:spcBef>
          <a:spcPts val="500"/>
        </a:spcBef>
        <a:buFont typeface="Arial" panose="020B0604020202020204" pitchFamily="34" charset="0"/>
        <a:buChar char="•"/>
        <a:defRPr sz="1802" kern="1200">
          <a:solidFill>
            <a:schemeClr val="tx1"/>
          </a:solidFill>
          <a:latin typeface="+mn-lt"/>
          <a:ea typeface="+mn-ea"/>
          <a:cs typeface="+mn-cs"/>
        </a:defRPr>
      </a:lvl9pPr>
    </p:bodyStyle>
    <p:otherStyle>
      <a:defPPr>
        <a:defRPr lang="es-PE"/>
      </a:defPPr>
      <a:lvl1pPr marL="0" algn="l" defTabSz="915223" rtl="0" eaLnBrk="1" latinLnBrk="0" hangingPunct="1">
        <a:defRPr sz="1802" kern="1200">
          <a:solidFill>
            <a:schemeClr val="tx1"/>
          </a:solidFill>
          <a:latin typeface="+mn-lt"/>
          <a:ea typeface="+mn-ea"/>
          <a:cs typeface="+mn-cs"/>
        </a:defRPr>
      </a:lvl1pPr>
      <a:lvl2pPr marL="457611" algn="l" defTabSz="915223" rtl="0" eaLnBrk="1" latinLnBrk="0" hangingPunct="1">
        <a:defRPr sz="1802" kern="1200">
          <a:solidFill>
            <a:schemeClr val="tx1"/>
          </a:solidFill>
          <a:latin typeface="+mn-lt"/>
          <a:ea typeface="+mn-ea"/>
          <a:cs typeface="+mn-cs"/>
        </a:defRPr>
      </a:lvl2pPr>
      <a:lvl3pPr marL="915223" algn="l" defTabSz="915223" rtl="0" eaLnBrk="1" latinLnBrk="0" hangingPunct="1">
        <a:defRPr sz="1802" kern="1200">
          <a:solidFill>
            <a:schemeClr val="tx1"/>
          </a:solidFill>
          <a:latin typeface="+mn-lt"/>
          <a:ea typeface="+mn-ea"/>
          <a:cs typeface="+mn-cs"/>
        </a:defRPr>
      </a:lvl3pPr>
      <a:lvl4pPr marL="1372834" algn="l" defTabSz="915223" rtl="0" eaLnBrk="1" latinLnBrk="0" hangingPunct="1">
        <a:defRPr sz="1802" kern="1200">
          <a:solidFill>
            <a:schemeClr val="tx1"/>
          </a:solidFill>
          <a:latin typeface="+mn-lt"/>
          <a:ea typeface="+mn-ea"/>
          <a:cs typeface="+mn-cs"/>
        </a:defRPr>
      </a:lvl4pPr>
      <a:lvl5pPr marL="1830446" algn="l" defTabSz="915223" rtl="0" eaLnBrk="1" latinLnBrk="0" hangingPunct="1">
        <a:defRPr sz="1802" kern="1200">
          <a:solidFill>
            <a:schemeClr val="tx1"/>
          </a:solidFill>
          <a:latin typeface="+mn-lt"/>
          <a:ea typeface="+mn-ea"/>
          <a:cs typeface="+mn-cs"/>
        </a:defRPr>
      </a:lvl5pPr>
      <a:lvl6pPr marL="2288057" algn="l" defTabSz="915223" rtl="0" eaLnBrk="1" latinLnBrk="0" hangingPunct="1">
        <a:defRPr sz="1802" kern="1200">
          <a:solidFill>
            <a:schemeClr val="tx1"/>
          </a:solidFill>
          <a:latin typeface="+mn-lt"/>
          <a:ea typeface="+mn-ea"/>
          <a:cs typeface="+mn-cs"/>
        </a:defRPr>
      </a:lvl6pPr>
      <a:lvl7pPr marL="2745669" algn="l" defTabSz="915223" rtl="0" eaLnBrk="1" latinLnBrk="0" hangingPunct="1">
        <a:defRPr sz="1802" kern="1200">
          <a:solidFill>
            <a:schemeClr val="tx1"/>
          </a:solidFill>
          <a:latin typeface="+mn-lt"/>
          <a:ea typeface="+mn-ea"/>
          <a:cs typeface="+mn-cs"/>
        </a:defRPr>
      </a:lvl7pPr>
      <a:lvl8pPr marL="3203280" algn="l" defTabSz="915223" rtl="0" eaLnBrk="1" latinLnBrk="0" hangingPunct="1">
        <a:defRPr sz="1802" kern="1200">
          <a:solidFill>
            <a:schemeClr val="tx1"/>
          </a:solidFill>
          <a:latin typeface="+mn-lt"/>
          <a:ea typeface="+mn-ea"/>
          <a:cs typeface="+mn-cs"/>
        </a:defRPr>
      </a:lvl8pPr>
      <a:lvl9pPr marL="3660892" algn="l" defTabSz="915223" rtl="0" eaLnBrk="1" latinLnBrk="0" hangingPunct="1">
        <a:defRPr sz="180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9196" y="274098"/>
            <a:ext cx="7893547" cy="99509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196" y="1370486"/>
            <a:ext cx="7893547" cy="3266526"/>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9196" y="4771678"/>
            <a:ext cx="2059186" cy="274097"/>
          </a:xfrm>
          <a:prstGeom prst="rect">
            <a:avLst/>
          </a:prstGeom>
        </p:spPr>
        <p:txBody>
          <a:bodyPr vert="horz" lIns="91440" tIns="45720" rIns="91440" bIns="45720" rtlCol="0" anchor="ctr"/>
          <a:lstStyle>
            <a:lvl1pPr algn="l">
              <a:defRPr sz="901">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31580" y="4771678"/>
            <a:ext cx="3088779" cy="274097"/>
          </a:xfrm>
          <a:prstGeom prst="rect">
            <a:avLst/>
          </a:prstGeom>
        </p:spPr>
        <p:txBody>
          <a:bodyPr vert="horz" lIns="91440" tIns="45720" rIns="91440" bIns="45720" rtlCol="0" anchor="ctr"/>
          <a:lstStyle>
            <a:lvl1pPr algn="ctr">
              <a:defRPr sz="901">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63556" y="4771678"/>
            <a:ext cx="2059186" cy="274097"/>
          </a:xfrm>
          <a:prstGeom prst="rect">
            <a:avLst/>
          </a:prstGeom>
        </p:spPr>
        <p:txBody>
          <a:bodyPr vert="horz" lIns="91440" tIns="45720" rIns="91440" bIns="45720" rtlCol="0" anchor="ctr"/>
          <a:lstStyle>
            <a:lvl1pPr algn="r">
              <a:defRPr sz="901">
                <a:solidFill>
                  <a:schemeClr val="tx1">
                    <a:tint val="75000"/>
                  </a:schemeClr>
                </a:solidFill>
              </a:defRPr>
            </a:lvl1pPr>
          </a:lstStyle>
          <a:p>
            <a:fld id="{48F63A3B-78C7-47BE-AE5E-E10140E04643}" type="slidenum">
              <a:rPr lang="en-US" dirty="0"/>
              <a:pPr/>
              <a:t>‹Nº›</a:t>
            </a:fld>
            <a:endParaRPr lang="en-US" dirty="0"/>
          </a:p>
        </p:txBody>
      </p:sp>
      <p:pic>
        <p:nvPicPr>
          <p:cNvPr id="7" name="Imagen 6"/>
          <p:cNvPicPr>
            <a:picLocks noChangeAspect="1"/>
          </p:cNvPicPr>
          <p:nvPr userDrawn="1"/>
        </p:nvPicPr>
        <p:blipFill rotWithShape="1">
          <a:blip r:embed="rId8" cstate="print">
            <a:extLst>
              <a:ext uri="{28A0092B-C50C-407E-A947-70E740481C1C}">
                <a14:useLocalDpi xmlns:a14="http://schemas.microsoft.com/office/drawing/2010/main" val="0"/>
              </a:ext>
            </a:extLst>
          </a:blip>
          <a:srcRect b="88751"/>
          <a:stretch/>
        </p:blipFill>
        <p:spPr>
          <a:xfrm>
            <a:off x="0" y="1"/>
            <a:ext cx="9150202" cy="579120"/>
          </a:xfrm>
          <a:prstGeom prst="rect">
            <a:avLst/>
          </a:prstGeom>
        </p:spPr>
      </p:pic>
      <p:pic>
        <p:nvPicPr>
          <p:cNvPr id="8" name="Imagen 7"/>
          <p:cNvPicPr>
            <a:picLocks noChangeAspect="1"/>
          </p:cNvPicPr>
          <p:nvPr userDrawn="1"/>
        </p:nvPicPr>
        <p:blipFill rotWithShape="1">
          <a:blip r:embed="rId8" cstate="print">
            <a:extLst>
              <a:ext uri="{28A0092B-C50C-407E-A947-70E740481C1C}">
                <a14:useLocalDpi xmlns:a14="http://schemas.microsoft.com/office/drawing/2010/main" val="0"/>
              </a:ext>
            </a:extLst>
          </a:blip>
          <a:srcRect b="88751"/>
          <a:stretch/>
        </p:blipFill>
        <p:spPr>
          <a:xfrm rot="10800000">
            <a:off x="0" y="4175489"/>
            <a:ext cx="9150202" cy="969117"/>
          </a:xfrm>
          <a:prstGeom prst="rect">
            <a:avLst/>
          </a:prstGeom>
        </p:spPr>
      </p:pic>
    </p:spTree>
    <p:extLst>
      <p:ext uri="{BB962C8B-B14F-4D97-AF65-F5344CB8AC3E}">
        <p14:creationId xmlns:p14="http://schemas.microsoft.com/office/powerpoint/2010/main" val="3992590627"/>
      </p:ext>
    </p:extLst>
  </p:cSld>
  <p:clrMap bg1="lt1" tx1="dk1" bg2="lt2" tx2="dk2" accent1="accent1" accent2="accent2" accent3="accent3" accent4="accent4" accent5="accent5" accent6="accent6" hlink="hlink" folHlink="folHlink"/>
  <p:sldLayoutIdLst>
    <p:sldLayoutId id="2147483700" r:id="rId1"/>
    <p:sldLayoutId id="2147483702" r:id="rId2"/>
    <p:sldLayoutId id="2147483706" r:id="rId3"/>
    <p:sldLayoutId id="2147483675" r:id="rId4"/>
    <p:sldLayoutId id="2147483672" r:id="rId5"/>
    <p:sldLayoutId id="2147483707" r:id="rId6"/>
  </p:sldLayoutIdLst>
  <p:hf hdr="0" ftr="0" dt="0"/>
  <p:txStyles>
    <p:titleStyle>
      <a:lvl1pPr algn="l" defTabSz="686440" rtl="0" eaLnBrk="1" latinLnBrk="0" hangingPunct="1">
        <a:lnSpc>
          <a:spcPct val="90000"/>
        </a:lnSpc>
        <a:spcBef>
          <a:spcPct val="0"/>
        </a:spcBef>
        <a:buNone/>
        <a:defRPr sz="3303" kern="1200">
          <a:solidFill>
            <a:schemeClr val="tx1"/>
          </a:solidFill>
          <a:latin typeface="+mj-lt"/>
          <a:ea typeface="+mj-ea"/>
          <a:cs typeface="+mj-cs"/>
        </a:defRPr>
      </a:lvl1pPr>
    </p:titleStyle>
    <p:bodyStyle>
      <a:lvl1pPr marL="171610" indent="-171610" algn="l" defTabSz="686440" rtl="0" eaLnBrk="1" latinLnBrk="0" hangingPunct="1">
        <a:lnSpc>
          <a:spcPct val="90000"/>
        </a:lnSpc>
        <a:spcBef>
          <a:spcPts val="751"/>
        </a:spcBef>
        <a:buFont typeface="Arial" panose="020B0604020202020204" pitchFamily="34" charset="0"/>
        <a:buChar char="•"/>
        <a:defRPr sz="2102" kern="1200">
          <a:solidFill>
            <a:schemeClr val="tx1"/>
          </a:solidFill>
          <a:latin typeface="+mn-lt"/>
          <a:ea typeface="+mn-ea"/>
          <a:cs typeface="+mn-cs"/>
        </a:defRPr>
      </a:lvl1pPr>
      <a:lvl2pPr marL="514830" indent="-171610" algn="l" defTabSz="686440" rtl="0" eaLnBrk="1" latinLnBrk="0" hangingPunct="1">
        <a:lnSpc>
          <a:spcPct val="90000"/>
        </a:lnSpc>
        <a:spcBef>
          <a:spcPts val="375"/>
        </a:spcBef>
        <a:buFont typeface="Arial" panose="020B0604020202020204" pitchFamily="34" charset="0"/>
        <a:buChar char="•"/>
        <a:defRPr sz="1802" kern="1200">
          <a:solidFill>
            <a:schemeClr val="tx1"/>
          </a:solidFill>
          <a:latin typeface="+mn-lt"/>
          <a:ea typeface="+mn-ea"/>
          <a:cs typeface="+mn-cs"/>
        </a:defRPr>
      </a:lvl2pPr>
      <a:lvl3pPr marL="858050" indent="-171610" algn="l" defTabSz="686440" rtl="0" eaLnBrk="1" latinLnBrk="0" hangingPunct="1">
        <a:lnSpc>
          <a:spcPct val="90000"/>
        </a:lnSpc>
        <a:spcBef>
          <a:spcPts val="375"/>
        </a:spcBef>
        <a:buFont typeface="Arial" panose="020B0604020202020204" pitchFamily="34" charset="0"/>
        <a:buChar char="•"/>
        <a:defRPr sz="1501" kern="1200">
          <a:solidFill>
            <a:schemeClr val="tx1"/>
          </a:solidFill>
          <a:latin typeface="+mn-lt"/>
          <a:ea typeface="+mn-ea"/>
          <a:cs typeface="+mn-cs"/>
        </a:defRPr>
      </a:lvl3pPr>
      <a:lvl4pPr marL="120127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449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771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3093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415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7370" indent="-171610" algn="l" defTabSz="686440"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6440" rtl="0" eaLnBrk="1" latinLnBrk="0" hangingPunct="1">
        <a:defRPr sz="1351" kern="1200">
          <a:solidFill>
            <a:schemeClr val="tx1"/>
          </a:solidFill>
          <a:latin typeface="+mn-lt"/>
          <a:ea typeface="+mn-ea"/>
          <a:cs typeface="+mn-cs"/>
        </a:defRPr>
      </a:lvl1pPr>
      <a:lvl2pPr marL="343220" algn="l" defTabSz="686440" rtl="0" eaLnBrk="1" latinLnBrk="0" hangingPunct="1">
        <a:defRPr sz="1351" kern="1200">
          <a:solidFill>
            <a:schemeClr val="tx1"/>
          </a:solidFill>
          <a:latin typeface="+mn-lt"/>
          <a:ea typeface="+mn-ea"/>
          <a:cs typeface="+mn-cs"/>
        </a:defRPr>
      </a:lvl2pPr>
      <a:lvl3pPr marL="686440" algn="l" defTabSz="686440" rtl="0" eaLnBrk="1" latinLnBrk="0" hangingPunct="1">
        <a:defRPr sz="1351" kern="1200">
          <a:solidFill>
            <a:schemeClr val="tx1"/>
          </a:solidFill>
          <a:latin typeface="+mn-lt"/>
          <a:ea typeface="+mn-ea"/>
          <a:cs typeface="+mn-cs"/>
        </a:defRPr>
      </a:lvl3pPr>
      <a:lvl4pPr marL="1029660" algn="l" defTabSz="686440" rtl="0" eaLnBrk="1" latinLnBrk="0" hangingPunct="1">
        <a:defRPr sz="1351" kern="1200">
          <a:solidFill>
            <a:schemeClr val="tx1"/>
          </a:solidFill>
          <a:latin typeface="+mn-lt"/>
          <a:ea typeface="+mn-ea"/>
          <a:cs typeface="+mn-cs"/>
        </a:defRPr>
      </a:lvl4pPr>
      <a:lvl5pPr marL="1372880" algn="l" defTabSz="686440" rtl="0" eaLnBrk="1" latinLnBrk="0" hangingPunct="1">
        <a:defRPr sz="1351" kern="1200">
          <a:solidFill>
            <a:schemeClr val="tx1"/>
          </a:solidFill>
          <a:latin typeface="+mn-lt"/>
          <a:ea typeface="+mn-ea"/>
          <a:cs typeface="+mn-cs"/>
        </a:defRPr>
      </a:lvl5pPr>
      <a:lvl6pPr marL="1716100" algn="l" defTabSz="686440" rtl="0" eaLnBrk="1" latinLnBrk="0" hangingPunct="1">
        <a:defRPr sz="1351" kern="1200">
          <a:solidFill>
            <a:schemeClr val="tx1"/>
          </a:solidFill>
          <a:latin typeface="+mn-lt"/>
          <a:ea typeface="+mn-ea"/>
          <a:cs typeface="+mn-cs"/>
        </a:defRPr>
      </a:lvl6pPr>
      <a:lvl7pPr marL="2059320" algn="l" defTabSz="686440" rtl="0" eaLnBrk="1" latinLnBrk="0" hangingPunct="1">
        <a:defRPr sz="1351" kern="1200">
          <a:solidFill>
            <a:schemeClr val="tx1"/>
          </a:solidFill>
          <a:latin typeface="+mn-lt"/>
          <a:ea typeface="+mn-ea"/>
          <a:cs typeface="+mn-cs"/>
        </a:defRPr>
      </a:lvl7pPr>
      <a:lvl8pPr marL="2402540" algn="l" defTabSz="686440" rtl="0" eaLnBrk="1" latinLnBrk="0" hangingPunct="1">
        <a:defRPr sz="1351" kern="1200">
          <a:solidFill>
            <a:schemeClr val="tx1"/>
          </a:solidFill>
          <a:latin typeface="+mn-lt"/>
          <a:ea typeface="+mn-ea"/>
          <a:cs typeface="+mn-cs"/>
        </a:defRPr>
      </a:lvl8pPr>
      <a:lvl9pPr marL="2745760" algn="l" defTabSz="686440"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10.xml"/><Relationship Id="rId1" Type="http://schemas.openxmlformats.org/officeDocument/2006/relationships/slideLayout" Target="../slideLayouts/slideLayout15.xml"/><Relationship Id="rId5" Type="http://schemas.openxmlformats.org/officeDocument/2006/relationships/chart" Target="../charts/chart12.xml"/><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2.emf"/></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chart" Target="../charts/chart13.xml"/><Relationship Id="rId1" Type="http://schemas.openxmlformats.org/officeDocument/2006/relationships/slideLayout" Target="../slideLayouts/slideLayout15.xml"/><Relationship Id="rId4" Type="http://schemas.openxmlformats.org/officeDocument/2006/relationships/chart" Target="../charts/char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7.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chart" Target="../charts/chart5.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image" Target="../media/image32.emf"/></Relationships>
</file>

<file path=ppt/slides/_rels/slide48.xml.rels><?xml version="1.0" encoding="UTF-8" standalone="yes"?>
<Relationships xmlns="http://schemas.openxmlformats.org/package/2006/relationships"><Relationship Id="rId3" Type="http://schemas.openxmlformats.org/officeDocument/2006/relationships/hyperlink" Target="https://publications.iadb.org/handle/11319/8960" TargetMode="External"/><Relationship Id="rId2" Type="http://schemas.openxmlformats.org/officeDocument/2006/relationships/notesSlide" Target="../notesSlides/notesSlide27.xml"/><Relationship Id="rId1" Type="http://schemas.openxmlformats.org/officeDocument/2006/relationships/slideLayout" Target="../slideLayouts/slideLayout15.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hyperlink" Target="https://flagships.iadb.org/en/Under-Rewarded-Efforts" TargetMode="External"/><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chart" Target="../charts/chart21.xml"/></Relationships>
</file>

<file path=ppt/slides/_rels/slide52.xml.rels><?xml version="1.0" encoding="UTF-8" standalone="yes"?>
<Relationships xmlns="http://schemas.openxmlformats.org/package/2006/relationships"><Relationship Id="rId3" Type="http://schemas.openxmlformats.org/officeDocument/2006/relationships/hyperlink" Target="https://flagships.iadb.org/en/Under-Rewarded-Efforts" TargetMode="External"/><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chart" Target="../charts/chart22.xml"/><Relationship Id="rId7" Type="http://schemas.openxmlformats.org/officeDocument/2006/relationships/image" Target="../media/image38.emf"/><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56.xml.rels><?xml version="1.0" encoding="UTF-8" standalone="yes"?>
<Relationships xmlns="http://schemas.openxmlformats.org/package/2006/relationships"><Relationship Id="rId3" Type="http://schemas.openxmlformats.org/officeDocument/2006/relationships/hyperlink" Target="http://www.bcrp.gob.pe/docs/Publicaciones/Revista-Moneda/moneda-169/moneda-169-06.pdf" TargetMode="External"/><Relationship Id="rId2" Type="http://schemas.openxmlformats.org/officeDocument/2006/relationships/hyperlink" Target="https://usa.visa.com/dam/VCOM/global/visa-everywhere/documents/visa-cashless-cities-report-esla.pdf" TargetMode="Externa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iadb.org/es/sectores/reforma-modernizacion-del-estado/presion-fiscal/inicio"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46184"/>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rPr>
              <a:t>Reforma tributaria 2018 integral: IRPJ e IRPN</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792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10</a:t>
            </a:fld>
            <a:endParaRPr lang="es-ES" dirty="0"/>
          </a:p>
        </p:txBody>
      </p:sp>
      <p:cxnSp>
        <p:nvCxnSpPr>
          <p:cNvPr id="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3" name="Título 2"/>
          <p:cNvSpPr txBox="1">
            <a:spLocks/>
          </p:cNvSpPr>
          <p:nvPr/>
        </p:nvSpPr>
        <p:spPr>
          <a:xfrm>
            <a:off x="164798" y="25383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Aglomeración de empresas detrás de umbrales: indicador de sub reporte de ingresos</a:t>
            </a:r>
          </a:p>
        </p:txBody>
      </p:sp>
      <p:sp>
        <p:nvSpPr>
          <p:cNvPr id="20" name="Rectángulo 19"/>
          <p:cNvSpPr/>
          <p:nvPr/>
        </p:nvSpPr>
        <p:spPr>
          <a:xfrm>
            <a:off x="-8533" y="4794454"/>
            <a:ext cx="8867102" cy="369332"/>
          </a:xfrm>
          <a:prstGeom prst="rect">
            <a:avLst/>
          </a:prstGeom>
        </p:spPr>
        <p:txBody>
          <a:bodyPr wrap="square">
            <a:spAutoFit/>
          </a:bodyPr>
          <a:lstStyle/>
          <a:p>
            <a:endParaRPr lang="es-ES" sz="900" dirty="0"/>
          </a:p>
          <a:p>
            <a:r>
              <a:rPr lang="es-PE" sz="900" dirty="0"/>
              <a:t>Fuente: BID, SUNAT.</a:t>
            </a:r>
            <a:endParaRPr lang="es-PE" sz="900" dirty="0">
              <a:solidFill>
                <a:srgbClr val="000000"/>
              </a:solidFill>
              <a:cs typeface="Arial" panose="020B0604020202020204" pitchFamily="34" charset="0"/>
            </a:endParaRPr>
          </a:p>
        </p:txBody>
      </p:sp>
      <p:grpSp>
        <p:nvGrpSpPr>
          <p:cNvPr id="3" name="Grupo 3"/>
          <p:cNvGrpSpPr/>
          <p:nvPr/>
        </p:nvGrpSpPr>
        <p:grpSpPr>
          <a:xfrm>
            <a:off x="2109076" y="1404163"/>
            <a:ext cx="4665646" cy="3057917"/>
            <a:chOff x="2109076" y="1661338"/>
            <a:chExt cx="4665646" cy="3057917"/>
          </a:xfrm>
        </p:grpSpPr>
        <p:grpSp>
          <p:nvGrpSpPr>
            <p:cNvPr id="4" name="20 Grupo"/>
            <p:cNvGrpSpPr/>
            <p:nvPr/>
          </p:nvGrpSpPr>
          <p:grpSpPr>
            <a:xfrm>
              <a:off x="2109076" y="1769709"/>
              <a:ext cx="4665646" cy="2949546"/>
              <a:chOff x="1285852" y="2357430"/>
              <a:chExt cx="6215106" cy="3929090"/>
            </a:xfrm>
          </p:grpSpPr>
          <p:pic>
            <p:nvPicPr>
              <p:cNvPr id="15" name="Picture 14" descr="Q:\DATA\F2 (New F2)\PKarnane\Peru\SUNAT\figures\sunat_report_nuevo_rus_pre_reform.png"/>
              <p:cNvPicPr/>
              <p:nvPr/>
            </p:nvPicPr>
            <p:blipFill rotWithShape="1">
              <a:blip r:embed="rId2" cstate="print">
                <a:extLst>
                  <a:ext uri="{28A0092B-C50C-407E-A947-70E740481C1C}">
                    <a14:useLocalDpi xmlns:a14="http://schemas.microsoft.com/office/drawing/2010/main" val="0"/>
                  </a:ext>
                </a:extLst>
              </a:blip>
              <a:srcRect t="7184" b="7735"/>
              <a:stretch/>
            </p:blipFill>
            <p:spPr bwMode="auto">
              <a:xfrm>
                <a:off x="1285852" y="2357430"/>
                <a:ext cx="6215106" cy="3929090"/>
              </a:xfrm>
              <a:prstGeom prst="rect">
                <a:avLst/>
              </a:prstGeom>
              <a:noFill/>
              <a:ln>
                <a:noFill/>
              </a:ln>
              <a:extLst>
                <a:ext uri="{53640926-AAD7-44D8-BBD7-CCE9431645EC}">
                  <a14:shadowObscured xmlns:a14="http://schemas.microsoft.com/office/drawing/2010/main"/>
                </a:ext>
              </a:extLst>
            </p:spPr>
          </p:pic>
          <p:pic>
            <p:nvPicPr>
              <p:cNvPr id="16" name="Picture 3"/>
              <p:cNvPicPr/>
              <p:nvPr/>
            </p:nvPicPr>
            <p:blipFill rotWithShape="1">
              <a:blip r:embed="rId3" cstate="print">
                <a:extLst>
                  <a:ext uri="{28A0092B-C50C-407E-A947-70E740481C1C}">
                    <a14:useLocalDpi xmlns:a14="http://schemas.microsoft.com/office/drawing/2010/main" val="0"/>
                  </a:ext>
                </a:extLst>
              </a:blip>
              <a:srcRect t="7117" r="96018" b="15954"/>
              <a:stretch/>
            </p:blipFill>
            <p:spPr bwMode="auto">
              <a:xfrm>
                <a:off x="1377928" y="2433630"/>
                <a:ext cx="214314" cy="3528955"/>
              </a:xfrm>
              <a:prstGeom prst="rect">
                <a:avLst/>
              </a:prstGeom>
              <a:ln>
                <a:noFill/>
              </a:ln>
              <a:extLst>
                <a:ext uri="{53640926-AAD7-44D8-BBD7-CCE9431645EC}">
                  <a14:shadowObscured xmlns:a14="http://schemas.microsoft.com/office/drawing/2010/main"/>
                </a:ext>
              </a:extLst>
            </p:spPr>
          </p:pic>
        </p:grpSp>
        <p:sp>
          <p:nvSpPr>
            <p:cNvPr id="21" name="10 CuadroTexto"/>
            <p:cNvSpPr txBox="1"/>
            <p:nvPr/>
          </p:nvSpPr>
          <p:spPr>
            <a:xfrm rot="16200000">
              <a:off x="3611736" y="897091"/>
              <a:ext cx="793807" cy="2322302"/>
            </a:xfrm>
            <a:prstGeom prst="rect">
              <a:avLst/>
            </a:prstGeom>
            <a:noFill/>
          </p:spPr>
          <p:txBody>
            <a:bodyPr wrap="none" rtlCol="0">
              <a:spAutoFit/>
            </a:bodyPr>
            <a:lstStyle/>
            <a:p>
              <a:r>
                <a:rPr lang="es-PE" sz="751" dirty="0"/>
                <a:t>Umbral NRUS 1</a:t>
              </a:r>
            </a:p>
            <a:p>
              <a:endParaRPr lang="es-PE" sz="826" dirty="0"/>
            </a:p>
            <a:p>
              <a:r>
                <a:rPr lang="es-PE" sz="751" dirty="0"/>
                <a:t>Umbral NRUS 2</a:t>
              </a:r>
            </a:p>
            <a:p>
              <a:endParaRPr lang="es-PE" sz="751" dirty="0"/>
            </a:p>
            <a:p>
              <a:endParaRPr lang="es-PE" sz="1051" dirty="0"/>
            </a:p>
            <a:p>
              <a:r>
                <a:rPr lang="es-PE" sz="751" dirty="0"/>
                <a:t>Umbral NRUS 3</a:t>
              </a:r>
            </a:p>
            <a:p>
              <a:endParaRPr lang="es-PE" sz="751" dirty="0"/>
            </a:p>
            <a:p>
              <a:endParaRPr lang="es-PE" sz="751" dirty="0"/>
            </a:p>
            <a:p>
              <a:endParaRPr lang="es-PE" sz="751" dirty="0"/>
            </a:p>
            <a:p>
              <a:endParaRPr lang="es-PE" sz="601" dirty="0"/>
            </a:p>
            <a:p>
              <a:r>
                <a:rPr lang="es-PE" sz="751" dirty="0"/>
                <a:t>Umbral NRUS 4</a:t>
              </a:r>
            </a:p>
            <a:p>
              <a:endParaRPr lang="es-PE" sz="751" dirty="0"/>
            </a:p>
            <a:p>
              <a:endParaRPr lang="es-PE" sz="751" dirty="0"/>
            </a:p>
            <a:p>
              <a:endParaRPr lang="es-PE" sz="751" dirty="0"/>
            </a:p>
            <a:p>
              <a:endParaRPr lang="es-PE" sz="751" dirty="0"/>
            </a:p>
            <a:p>
              <a:endParaRPr lang="es-PE" sz="751" dirty="0"/>
            </a:p>
            <a:p>
              <a:endParaRPr lang="es-PE" sz="751" dirty="0"/>
            </a:p>
            <a:p>
              <a:r>
                <a:rPr lang="es-PE" sz="751" dirty="0"/>
                <a:t>Umbral NRUS 5</a:t>
              </a:r>
            </a:p>
            <a:p>
              <a:endParaRPr lang="es-PE" sz="751" dirty="0"/>
            </a:p>
          </p:txBody>
        </p:sp>
        <p:sp>
          <p:nvSpPr>
            <p:cNvPr id="22" name="13 Elipse"/>
            <p:cNvSpPr/>
            <p:nvPr/>
          </p:nvSpPr>
          <p:spPr>
            <a:xfrm>
              <a:off x="3074382" y="2637293"/>
              <a:ext cx="321769" cy="321769"/>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23" name="15 Elipse"/>
            <p:cNvSpPr/>
            <p:nvPr/>
          </p:nvSpPr>
          <p:spPr>
            <a:xfrm>
              <a:off x="3449779" y="2949528"/>
              <a:ext cx="312235" cy="321769"/>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24" name="16 Elipse"/>
            <p:cNvSpPr/>
            <p:nvPr/>
          </p:nvSpPr>
          <p:spPr>
            <a:xfrm>
              <a:off x="3986060" y="3164040"/>
              <a:ext cx="331302" cy="321769"/>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25" name="17 Elipse"/>
            <p:cNvSpPr/>
            <p:nvPr/>
          </p:nvSpPr>
          <p:spPr>
            <a:xfrm>
              <a:off x="4736853" y="3217668"/>
              <a:ext cx="384931" cy="375397"/>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grpSp>
      <p:sp>
        <p:nvSpPr>
          <p:cNvPr id="18" name="Rectángulo 27"/>
          <p:cNvSpPr/>
          <p:nvPr/>
        </p:nvSpPr>
        <p:spPr>
          <a:xfrm>
            <a:off x="5740166" y="2269671"/>
            <a:ext cx="2539535" cy="1466306"/>
          </a:xfrm>
          <a:prstGeom prst="rect">
            <a:avLst/>
          </a:prstGeom>
          <a:noFill/>
          <a:ln>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spcBef>
                <a:spcPct val="0"/>
              </a:spcBef>
              <a:buClr>
                <a:srgbClr val="C00000"/>
              </a:buClr>
            </a:pPr>
            <a:r>
              <a:rPr lang="es-PE" sz="1501" b="1" dirty="0">
                <a:solidFill>
                  <a:schemeClr val="tx1"/>
                </a:solidFill>
              </a:rPr>
              <a:t>Se explica por sub reporte de ingresos: en el NRUS se ha calculado que la evasión alcanza el 80% </a:t>
            </a:r>
          </a:p>
          <a:p>
            <a:pPr algn="ctr" defTabSz="400797">
              <a:spcBef>
                <a:spcPct val="0"/>
              </a:spcBef>
              <a:buClr>
                <a:srgbClr val="C00000"/>
              </a:buClr>
            </a:pPr>
            <a:r>
              <a:rPr lang="es-PE" sz="1501" b="1" dirty="0">
                <a:solidFill>
                  <a:schemeClr val="tx1"/>
                </a:solidFill>
              </a:rPr>
              <a:t>(S/ 800 millones </a:t>
            </a:r>
          </a:p>
          <a:p>
            <a:pPr algn="ctr" defTabSz="400797">
              <a:spcBef>
                <a:spcPct val="0"/>
              </a:spcBef>
              <a:buClr>
                <a:srgbClr val="C00000"/>
              </a:buClr>
            </a:pPr>
            <a:r>
              <a:rPr lang="es-PE" sz="1501" b="1" dirty="0">
                <a:solidFill>
                  <a:schemeClr val="tx1"/>
                </a:solidFill>
              </a:rPr>
              <a:t>menos en recaudación)</a:t>
            </a:r>
            <a:endParaRPr lang="es-PE" sz="1501" dirty="0">
              <a:solidFill>
                <a:schemeClr val="tx1"/>
              </a:solidFill>
            </a:endParaRPr>
          </a:p>
        </p:txBody>
      </p:sp>
      <p:sp>
        <p:nvSpPr>
          <p:cNvPr id="29" name="CuadroTexto 28"/>
          <p:cNvSpPr txBox="1"/>
          <p:nvPr/>
        </p:nvSpPr>
        <p:spPr>
          <a:xfrm>
            <a:off x="1421053" y="883118"/>
            <a:ext cx="6278630" cy="307777"/>
          </a:xfrm>
          <a:prstGeom prst="rect">
            <a:avLst/>
          </a:prstGeom>
          <a:noFill/>
        </p:spPr>
        <p:txBody>
          <a:bodyPr wrap="square" rtlCol="0">
            <a:spAutoFit/>
          </a:bodyPr>
          <a:lstStyle/>
          <a:p>
            <a:pPr algn="ctr"/>
            <a:r>
              <a:rPr lang="es-PE" sz="1400" b="1" dirty="0">
                <a:cs typeface="Arial" panose="020B0604020202020204" pitchFamily="34" charset="0"/>
              </a:rPr>
              <a:t>Distribución de las ventas mensuales de las firmas en el NRUS, 2014-2016</a:t>
            </a:r>
          </a:p>
        </p:txBody>
      </p:sp>
      <p:sp>
        <p:nvSpPr>
          <p:cNvPr id="26" name="25 Rectángulo"/>
          <p:cNvSpPr/>
          <p:nvPr/>
        </p:nvSpPr>
        <p:spPr>
          <a:xfrm>
            <a:off x="3856265" y="4519549"/>
            <a:ext cx="907620" cy="261610"/>
          </a:xfrm>
          <a:prstGeom prst="rect">
            <a:avLst/>
          </a:prstGeom>
        </p:spPr>
        <p:txBody>
          <a:bodyPr wrap="none">
            <a:spAutoFit/>
          </a:bodyPr>
          <a:lstStyle/>
          <a:p>
            <a:pPr algn="ctr"/>
            <a:r>
              <a:rPr lang="es-PE" sz="1100" dirty="0">
                <a:cs typeface="Arial" panose="020B0604020202020204" pitchFamily="34" charset="0"/>
              </a:rPr>
              <a:t>(Miles de S/)</a:t>
            </a:r>
          </a:p>
        </p:txBody>
      </p:sp>
    </p:spTree>
    <p:extLst>
      <p:ext uri="{BB962C8B-B14F-4D97-AF65-F5344CB8AC3E}">
        <p14:creationId xmlns:p14="http://schemas.microsoft.com/office/powerpoint/2010/main" val="1198467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11</a:t>
            </a:fld>
            <a:endParaRPr lang="es-ES" dirty="0"/>
          </a:p>
        </p:txBody>
      </p:sp>
      <p:cxnSp>
        <p:nvCxnSpPr>
          <p:cNvPr id="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3"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Esta aglomeración no se ve en otros regímenes para esos niveles de ventas</a:t>
            </a:r>
          </a:p>
        </p:txBody>
      </p:sp>
      <p:sp>
        <p:nvSpPr>
          <p:cNvPr id="20" name="Rectángulo 19"/>
          <p:cNvSpPr/>
          <p:nvPr/>
        </p:nvSpPr>
        <p:spPr>
          <a:xfrm>
            <a:off x="9939" y="4785218"/>
            <a:ext cx="8867102" cy="369332"/>
          </a:xfrm>
          <a:prstGeom prst="rect">
            <a:avLst/>
          </a:prstGeom>
        </p:spPr>
        <p:txBody>
          <a:bodyPr wrap="square">
            <a:spAutoFit/>
          </a:bodyPr>
          <a:lstStyle/>
          <a:p>
            <a:endParaRPr lang="es-ES" sz="900" dirty="0"/>
          </a:p>
          <a:p>
            <a:r>
              <a:rPr lang="es-PE" sz="900" dirty="0"/>
              <a:t>Fuente: BID, SUNAT.</a:t>
            </a:r>
            <a:endParaRPr lang="es-PE" sz="900" dirty="0">
              <a:solidFill>
                <a:srgbClr val="000000"/>
              </a:solidFill>
              <a:cs typeface="Arial" panose="020B0604020202020204" pitchFamily="34" charset="0"/>
            </a:endParaRPr>
          </a:p>
        </p:txBody>
      </p:sp>
      <p:sp>
        <p:nvSpPr>
          <p:cNvPr id="26" name="Rectángulo 27"/>
          <p:cNvSpPr/>
          <p:nvPr/>
        </p:nvSpPr>
        <p:spPr>
          <a:xfrm>
            <a:off x="5971136" y="1770749"/>
            <a:ext cx="2934908" cy="1550764"/>
          </a:xfrm>
          <a:prstGeom prst="rect">
            <a:avLst/>
          </a:prstGeom>
          <a:noFill/>
          <a:ln>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lnSpc>
                <a:spcPct val="90000"/>
              </a:lnSpc>
              <a:spcBef>
                <a:spcPct val="0"/>
              </a:spcBef>
              <a:spcAft>
                <a:spcPct val="35000"/>
              </a:spcAft>
              <a:buClr>
                <a:srgbClr val="C00000"/>
              </a:buClr>
            </a:pPr>
            <a:r>
              <a:rPr lang="es-ES_tradnl" sz="1802" b="1" dirty="0">
                <a:solidFill>
                  <a:schemeClr val="tx1"/>
                </a:solidFill>
              </a:rPr>
              <a:t>Si las categorías del NRUS no existieran, la distribución de ventas probablemente sería una línea decreciente suave como ocurre en el RER o en el RG</a:t>
            </a:r>
            <a:endParaRPr lang="es-PE" sz="1802" b="1" dirty="0">
              <a:solidFill>
                <a:schemeClr val="tx1"/>
              </a:solidFill>
            </a:endParaRPr>
          </a:p>
        </p:txBody>
      </p:sp>
      <p:grpSp>
        <p:nvGrpSpPr>
          <p:cNvPr id="3" name="Grupo 2"/>
          <p:cNvGrpSpPr/>
          <p:nvPr/>
        </p:nvGrpSpPr>
        <p:grpSpPr>
          <a:xfrm>
            <a:off x="1358282" y="1722173"/>
            <a:ext cx="4173600" cy="2728942"/>
            <a:chOff x="1358282" y="1722173"/>
            <a:chExt cx="4173600" cy="2728942"/>
          </a:xfrm>
        </p:grpSpPr>
        <p:pic>
          <p:nvPicPr>
            <p:cNvPr id="30" name="Picture 3"/>
            <p:cNvPicPr/>
            <p:nvPr/>
          </p:nvPicPr>
          <p:blipFill rotWithShape="1">
            <a:blip r:embed="rId2" cstate="print">
              <a:extLst>
                <a:ext uri="{28A0092B-C50C-407E-A947-70E740481C1C}">
                  <a14:useLocalDpi xmlns:a14="http://schemas.microsoft.com/office/drawing/2010/main" val="0"/>
                </a:ext>
              </a:extLst>
            </a:blip>
            <a:srcRect t="7117" b="15954"/>
            <a:stretch/>
          </p:blipFill>
          <p:spPr bwMode="auto">
            <a:xfrm>
              <a:off x="1358282" y="1801948"/>
              <a:ext cx="4040349" cy="2649167"/>
            </a:xfrm>
            <a:prstGeom prst="rect">
              <a:avLst/>
            </a:prstGeom>
            <a:ln>
              <a:noFill/>
            </a:ln>
            <a:extLst>
              <a:ext uri="{53640926-AAD7-44D8-BBD7-CCE9431645EC}">
                <a14:shadowObscured xmlns:a14="http://schemas.microsoft.com/office/drawing/2010/main"/>
              </a:ext>
            </a:extLst>
          </p:spPr>
        </p:pic>
        <p:sp>
          <p:nvSpPr>
            <p:cNvPr id="32" name="10 CuadroTexto"/>
            <p:cNvSpPr txBox="1"/>
            <p:nvPr/>
          </p:nvSpPr>
          <p:spPr>
            <a:xfrm rot="16200000">
              <a:off x="3380122" y="755819"/>
              <a:ext cx="793807" cy="2726516"/>
            </a:xfrm>
            <a:prstGeom prst="rect">
              <a:avLst/>
            </a:prstGeom>
            <a:noFill/>
          </p:spPr>
          <p:txBody>
            <a:bodyPr wrap="none" rtlCol="0">
              <a:spAutoFit/>
            </a:bodyPr>
            <a:lstStyle/>
            <a:p>
              <a:r>
                <a:rPr lang="es-PE" sz="751" dirty="0"/>
                <a:t>Umbral NRUS 1</a:t>
              </a:r>
            </a:p>
            <a:p>
              <a:endParaRPr lang="es-PE" sz="826" dirty="0"/>
            </a:p>
            <a:p>
              <a:endParaRPr lang="es-PE" sz="826" dirty="0"/>
            </a:p>
            <a:p>
              <a:endParaRPr lang="es-PE" sz="450" dirty="0"/>
            </a:p>
            <a:p>
              <a:endParaRPr lang="es-PE" sz="676" dirty="0"/>
            </a:p>
            <a:p>
              <a:r>
                <a:rPr lang="es-PE" sz="751" dirty="0"/>
                <a:t>Umbral NRUS 2</a:t>
              </a:r>
            </a:p>
            <a:p>
              <a:endParaRPr lang="es-PE" sz="751" dirty="0"/>
            </a:p>
            <a:p>
              <a:endParaRPr lang="es-PE" sz="1051" dirty="0"/>
            </a:p>
            <a:p>
              <a:endParaRPr lang="es-PE" sz="826" dirty="0"/>
            </a:p>
            <a:p>
              <a:endParaRPr lang="es-PE" sz="751" dirty="0"/>
            </a:p>
            <a:p>
              <a:endParaRPr lang="es-PE" sz="525" dirty="0"/>
            </a:p>
            <a:p>
              <a:endParaRPr lang="es-PE" sz="751" dirty="0"/>
            </a:p>
            <a:p>
              <a:r>
                <a:rPr lang="es-PE" sz="751" dirty="0"/>
                <a:t>Umbral NRUS 3</a:t>
              </a:r>
            </a:p>
            <a:p>
              <a:endParaRPr lang="es-PE" sz="751" dirty="0"/>
            </a:p>
            <a:p>
              <a:endParaRPr lang="es-PE" sz="751" dirty="0"/>
            </a:p>
            <a:p>
              <a:endParaRPr lang="es-PE" sz="751" dirty="0"/>
            </a:p>
            <a:p>
              <a:endParaRPr lang="es-PE" sz="601" dirty="0"/>
            </a:p>
            <a:p>
              <a:endParaRPr lang="es-PE" sz="751" dirty="0"/>
            </a:p>
            <a:p>
              <a:endParaRPr lang="es-PE" sz="751" dirty="0"/>
            </a:p>
            <a:p>
              <a:endParaRPr lang="es-PE" sz="826" dirty="0"/>
            </a:p>
            <a:p>
              <a:endParaRPr lang="es-PE" sz="751" dirty="0"/>
            </a:p>
            <a:p>
              <a:endParaRPr lang="es-PE" sz="751" dirty="0"/>
            </a:p>
            <a:p>
              <a:r>
                <a:rPr lang="es-PE" sz="751" dirty="0"/>
                <a:t>Umbral NRUS 4</a:t>
              </a:r>
            </a:p>
          </p:txBody>
        </p:sp>
        <p:sp>
          <p:nvSpPr>
            <p:cNvPr id="33" name="13 CuadroTexto"/>
            <p:cNvSpPr txBox="1"/>
            <p:nvPr/>
          </p:nvSpPr>
          <p:spPr>
            <a:xfrm>
              <a:off x="5031424" y="3593065"/>
              <a:ext cx="500458" cy="254044"/>
            </a:xfrm>
            <a:prstGeom prst="rect">
              <a:avLst/>
            </a:prstGeom>
            <a:noFill/>
          </p:spPr>
          <p:txBody>
            <a:bodyPr wrap="none" rtlCol="0">
              <a:spAutoFit/>
            </a:bodyPr>
            <a:lstStyle/>
            <a:p>
              <a:r>
                <a:rPr lang="es-PE" sz="1051" b="1" dirty="0">
                  <a:solidFill>
                    <a:schemeClr val="accent3">
                      <a:lumMod val="50000"/>
                    </a:schemeClr>
                  </a:solidFill>
                </a:rPr>
                <a:t>NRUS</a:t>
              </a:r>
            </a:p>
          </p:txBody>
        </p:sp>
        <p:sp>
          <p:nvSpPr>
            <p:cNvPr id="34" name="14 CuadroTexto"/>
            <p:cNvSpPr txBox="1"/>
            <p:nvPr/>
          </p:nvSpPr>
          <p:spPr>
            <a:xfrm>
              <a:off x="5032534" y="3343992"/>
              <a:ext cx="401072" cy="254044"/>
            </a:xfrm>
            <a:prstGeom prst="rect">
              <a:avLst/>
            </a:prstGeom>
            <a:noFill/>
          </p:spPr>
          <p:txBody>
            <a:bodyPr wrap="none" rtlCol="0">
              <a:spAutoFit/>
            </a:bodyPr>
            <a:lstStyle/>
            <a:p>
              <a:r>
                <a:rPr lang="es-PE" sz="1051" b="1" dirty="0">
                  <a:solidFill>
                    <a:srgbClr val="C00000"/>
                  </a:solidFill>
                </a:rPr>
                <a:t>RER</a:t>
              </a:r>
            </a:p>
          </p:txBody>
        </p:sp>
        <p:sp>
          <p:nvSpPr>
            <p:cNvPr id="35" name="15 CuadroTexto"/>
            <p:cNvSpPr txBox="1"/>
            <p:nvPr/>
          </p:nvSpPr>
          <p:spPr>
            <a:xfrm>
              <a:off x="5042068" y="2996156"/>
              <a:ext cx="346570" cy="254044"/>
            </a:xfrm>
            <a:prstGeom prst="rect">
              <a:avLst/>
            </a:prstGeom>
            <a:noFill/>
          </p:spPr>
          <p:txBody>
            <a:bodyPr wrap="none" rtlCol="0">
              <a:spAutoFit/>
            </a:bodyPr>
            <a:lstStyle/>
            <a:p>
              <a:r>
                <a:rPr lang="es-PE" sz="1051" b="1" dirty="0">
                  <a:solidFill>
                    <a:schemeClr val="tx2"/>
                  </a:solidFill>
                </a:rPr>
                <a:t>RG</a:t>
              </a:r>
            </a:p>
          </p:txBody>
        </p:sp>
        <p:sp>
          <p:nvSpPr>
            <p:cNvPr id="36" name="16 Elipse"/>
            <p:cNvSpPr/>
            <p:nvPr/>
          </p:nvSpPr>
          <p:spPr>
            <a:xfrm>
              <a:off x="2903964" y="2735015"/>
              <a:ext cx="482653" cy="482653"/>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37" name="17 Elipse"/>
            <p:cNvSpPr/>
            <p:nvPr/>
          </p:nvSpPr>
          <p:spPr>
            <a:xfrm>
              <a:off x="3717919" y="3164040"/>
              <a:ext cx="482653" cy="482653"/>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38" name="18 Elipse"/>
            <p:cNvSpPr/>
            <p:nvPr/>
          </p:nvSpPr>
          <p:spPr>
            <a:xfrm>
              <a:off x="2323588" y="2413247"/>
              <a:ext cx="482653" cy="482653"/>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grpSp>
      <p:sp>
        <p:nvSpPr>
          <p:cNvPr id="39" name="CuadroTexto 38"/>
          <p:cNvSpPr txBox="1"/>
          <p:nvPr/>
        </p:nvSpPr>
        <p:spPr>
          <a:xfrm>
            <a:off x="1181100" y="1083230"/>
            <a:ext cx="4394712" cy="523220"/>
          </a:xfrm>
          <a:prstGeom prst="rect">
            <a:avLst/>
          </a:prstGeom>
          <a:noFill/>
        </p:spPr>
        <p:txBody>
          <a:bodyPr wrap="square" rtlCol="0">
            <a:spAutoFit/>
          </a:bodyPr>
          <a:lstStyle/>
          <a:p>
            <a:pPr algn="ctr"/>
            <a:r>
              <a:rPr lang="es-PE" sz="1400" b="1" dirty="0">
                <a:cs typeface="Arial" panose="020B0604020202020204" pitchFamily="34" charset="0"/>
              </a:rPr>
              <a:t>Distribución de las ventas anuales de las firmas en todos los regímenes, 2016</a:t>
            </a:r>
          </a:p>
        </p:txBody>
      </p:sp>
    </p:spTree>
    <p:extLst>
      <p:ext uri="{BB962C8B-B14F-4D97-AF65-F5344CB8AC3E}">
        <p14:creationId xmlns:p14="http://schemas.microsoft.com/office/powerpoint/2010/main" val="318110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12</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El RER tampoco fomenta la formalidad</a:t>
            </a:r>
          </a:p>
        </p:txBody>
      </p:sp>
      <p:sp>
        <p:nvSpPr>
          <p:cNvPr id="10" name="34 Rectángulo"/>
          <p:cNvSpPr/>
          <p:nvPr/>
        </p:nvSpPr>
        <p:spPr>
          <a:xfrm>
            <a:off x="5246907" y="763595"/>
            <a:ext cx="3717665" cy="4078039"/>
          </a:xfrm>
          <a:prstGeom prst="rect">
            <a:avLst/>
          </a:prstGeom>
        </p:spPr>
        <p:txBody>
          <a:bodyPr wrap="square">
            <a:spAutoFit/>
          </a:bodyPr>
          <a:lstStyle/>
          <a:p>
            <a:pPr marL="361950" indent="-361950">
              <a:spcBef>
                <a:spcPct val="0"/>
              </a:spcBef>
              <a:buClr>
                <a:srgbClr val="C00000"/>
              </a:buClr>
              <a:buFont typeface="Wingdings" panose="05000000000000000000" pitchFamily="2" charset="2"/>
              <a:buChar char="ü"/>
              <a:tabLst>
                <a:tab pos="354013" algn="l"/>
              </a:tabLst>
              <a:defRPr/>
            </a:pPr>
            <a:r>
              <a:rPr lang="es-PE" sz="1400" dirty="0"/>
              <a:t>52% declara ingreso anual menor a 4 UIT. </a:t>
            </a:r>
          </a:p>
          <a:p>
            <a:pPr>
              <a:spcBef>
                <a:spcPct val="0"/>
              </a:spcBef>
              <a:buClr>
                <a:srgbClr val="C00000"/>
              </a:buClr>
              <a:tabLst>
                <a:tab pos="354013" algn="l"/>
              </a:tabLst>
              <a:defRPr/>
            </a:pPr>
            <a:r>
              <a:rPr lang="es-PE" sz="1400" dirty="0"/>
              <a:t>	74% similar a categoría 1 del NRUS. </a:t>
            </a:r>
          </a:p>
          <a:p>
            <a:pPr>
              <a:spcBef>
                <a:spcPct val="0"/>
              </a:spcBef>
              <a:buClr>
                <a:srgbClr val="C00000"/>
              </a:buClr>
              <a:tabLst>
                <a:tab pos="354013" algn="l"/>
              </a:tabLst>
              <a:defRPr/>
            </a:pPr>
            <a:r>
              <a:rPr lang="es-PE" sz="1400" dirty="0"/>
              <a:t>	82% similar a la categoría 2 del NRUS.</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Pago mensual en 2018 representa una menor carga como porcentaje de las ventas que en 1994</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Declaración mensual y vía electrónica de IR e IGV. Paga 1,5% de ventas por IR siempre que no excedan S/ 525 mil anuales (aprox. 130 UIT), no presentan DDJJ anual, ciertas actividades están excluidas, contempla umbrales máximos de valor de activos (S/ 126mil) y empleados (10)</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No incentiva a comprar formal. No hay deducciones: pagos de planilla, recibos por honorarios, gastos financieros, compra de activos</a:t>
            </a:r>
          </a:p>
        </p:txBody>
      </p:sp>
      <p:sp>
        <p:nvSpPr>
          <p:cNvPr id="11" name="Rectángulo 10"/>
          <p:cNvSpPr/>
          <p:nvPr/>
        </p:nvSpPr>
        <p:spPr>
          <a:xfrm>
            <a:off x="9939" y="4831398"/>
            <a:ext cx="8867102" cy="369332"/>
          </a:xfrm>
          <a:prstGeom prst="rect">
            <a:avLst/>
          </a:prstGeom>
        </p:spPr>
        <p:txBody>
          <a:bodyPr wrap="square">
            <a:spAutoFit/>
          </a:bodyPr>
          <a:lstStyle/>
          <a:p>
            <a:r>
              <a:rPr lang="es-PE" sz="900" dirty="0"/>
              <a:t>1/ Corresponde a los contribuyentes que presentaron al menos una declaración durante 2017</a:t>
            </a:r>
          </a:p>
          <a:p>
            <a:r>
              <a:rPr lang="es-PE" sz="900" dirty="0"/>
              <a:t>Fuente: SUNAT.</a:t>
            </a:r>
            <a:endParaRPr lang="es-PE" sz="900" dirty="0">
              <a:solidFill>
                <a:srgbClr val="000000"/>
              </a:solidFill>
              <a:cs typeface="Arial" panose="020B0604020202020204" pitchFamily="34" charset="0"/>
            </a:endParaRPr>
          </a:p>
        </p:txBody>
      </p:sp>
      <p:sp>
        <p:nvSpPr>
          <p:cNvPr id="4" name="Rectángulo 3">
            <a:extLst>
              <a:ext uri="{FF2B5EF4-FFF2-40B4-BE49-F238E27FC236}">
                <a16:creationId xmlns:a16="http://schemas.microsoft.com/office/drawing/2014/main" id="{CA8DC496-0CCA-40CD-AD19-A5212D1E6AA2}"/>
              </a:ext>
            </a:extLst>
          </p:cNvPr>
          <p:cNvSpPr/>
          <p:nvPr/>
        </p:nvSpPr>
        <p:spPr>
          <a:xfrm>
            <a:off x="359843" y="730259"/>
            <a:ext cx="4575175" cy="523220"/>
          </a:xfrm>
          <a:prstGeom prst="rect">
            <a:avLst/>
          </a:prstGeom>
        </p:spPr>
        <p:txBody>
          <a:bodyPr>
            <a:spAutoFit/>
          </a:bodyPr>
          <a:lstStyle/>
          <a:p>
            <a:pPr algn="ctr"/>
            <a:r>
              <a:rPr lang="es-PE" sz="1400" b="1" dirty="0">
                <a:cs typeface="Arial" panose="020B0604020202020204" pitchFamily="34" charset="0"/>
              </a:rPr>
              <a:t>Distribución de contribuyentes del RER, según ingresos anuales declarados en UIT, 2017 </a:t>
            </a:r>
            <a:r>
              <a:rPr lang="es-PE" sz="1400" b="1" baseline="30000" dirty="0">
                <a:cs typeface="Arial" panose="020B0604020202020204" pitchFamily="34" charset="0"/>
              </a:rPr>
              <a:t>1/</a:t>
            </a:r>
          </a:p>
        </p:txBody>
      </p:sp>
      <p:graphicFrame>
        <p:nvGraphicFramePr>
          <p:cNvPr id="13" name="Gráfico 12">
            <a:extLst>
              <a:ext uri="{FF2B5EF4-FFF2-40B4-BE49-F238E27FC236}">
                <a16:creationId xmlns:a16="http://schemas.microsoft.com/office/drawing/2014/main" id="{C43E569F-A055-4F8C-9BD8-AC3A9571CFEE}"/>
              </a:ext>
            </a:extLst>
          </p:cNvPr>
          <p:cNvGraphicFramePr>
            <a:graphicFrameLocks/>
          </p:cNvGraphicFramePr>
          <p:nvPr>
            <p:extLst>
              <p:ext uri="{D42A27DB-BD31-4B8C-83A1-F6EECF244321}">
                <p14:modId xmlns:p14="http://schemas.microsoft.com/office/powerpoint/2010/main" val="1492817422"/>
              </p:ext>
            </p:extLst>
          </p:nvPr>
        </p:nvGraphicFramePr>
        <p:xfrm>
          <a:off x="110229" y="1206099"/>
          <a:ext cx="5214895" cy="347992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ángulo 27"/>
          <p:cNvSpPr/>
          <p:nvPr/>
        </p:nvSpPr>
        <p:spPr>
          <a:xfrm>
            <a:off x="3463997" y="3276018"/>
            <a:ext cx="1364022" cy="519826"/>
          </a:xfrm>
          <a:prstGeom prst="rect">
            <a:avLst/>
          </a:prstGeom>
          <a:solidFill>
            <a:schemeClr val="bg1"/>
          </a:solidFill>
          <a:ln w="9525">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lnSpc>
                <a:spcPct val="90000"/>
              </a:lnSpc>
              <a:spcBef>
                <a:spcPct val="0"/>
              </a:spcBef>
              <a:spcAft>
                <a:spcPct val="35000"/>
              </a:spcAft>
              <a:buClr>
                <a:srgbClr val="C00000"/>
              </a:buClr>
            </a:pPr>
            <a:r>
              <a:rPr lang="es-PE" sz="1400" b="1" dirty="0">
                <a:solidFill>
                  <a:schemeClr val="tx2"/>
                </a:solidFill>
              </a:rPr>
              <a:t>Total: 409 mil contribuyentes</a:t>
            </a:r>
            <a:endParaRPr lang="es-PE" sz="1400" dirty="0">
              <a:solidFill>
                <a:schemeClr val="tx2"/>
              </a:solidFill>
            </a:endParaRPr>
          </a:p>
        </p:txBody>
      </p:sp>
      <p:cxnSp>
        <p:nvCxnSpPr>
          <p:cNvPr id="14" name="Conector recto 13">
            <a:extLst>
              <a:ext uri="{FF2B5EF4-FFF2-40B4-BE49-F238E27FC236}">
                <a16:creationId xmlns:a16="http://schemas.microsoft.com/office/drawing/2014/main" id="{764CBC7F-6B50-4325-B22E-8CB7C88C5D64}"/>
              </a:ext>
            </a:extLst>
          </p:cNvPr>
          <p:cNvCxnSpPr>
            <a:cxnSpLocks/>
          </p:cNvCxnSpPr>
          <p:nvPr/>
        </p:nvCxnSpPr>
        <p:spPr>
          <a:xfrm>
            <a:off x="498583" y="2799878"/>
            <a:ext cx="0" cy="1461129"/>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E406EB92-6D72-4FDC-B70A-82A5CC6B59F7}"/>
              </a:ext>
            </a:extLst>
          </p:cNvPr>
          <p:cNvCxnSpPr>
            <a:cxnSpLocks/>
          </p:cNvCxnSpPr>
          <p:nvPr/>
        </p:nvCxnSpPr>
        <p:spPr>
          <a:xfrm>
            <a:off x="882901" y="2209735"/>
            <a:ext cx="0" cy="205200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B92FE54D-2873-4F79-B2AE-BFDDA9945AB5}"/>
              </a:ext>
            </a:extLst>
          </p:cNvPr>
          <p:cNvCxnSpPr>
            <a:cxnSpLocks/>
          </p:cNvCxnSpPr>
          <p:nvPr/>
        </p:nvCxnSpPr>
        <p:spPr>
          <a:xfrm>
            <a:off x="1194791" y="2021830"/>
            <a:ext cx="0" cy="2245333"/>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AA30C0F9-8488-4022-9C1F-C7357355F4E1}"/>
              </a:ext>
            </a:extLst>
          </p:cNvPr>
          <p:cNvCxnSpPr>
            <a:cxnSpLocks/>
          </p:cNvCxnSpPr>
          <p:nvPr/>
        </p:nvCxnSpPr>
        <p:spPr>
          <a:xfrm>
            <a:off x="2486578" y="1674132"/>
            <a:ext cx="0" cy="2589856"/>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8" name="15 Elipse">
            <a:extLst>
              <a:ext uri="{FF2B5EF4-FFF2-40B4-BE49-F238E27FC236}">
                <a16:creationId xmlns:a16="http://schemas.microsoft.com/office/drawing/2014/main" id="{63ED4F10-0ADB-4E0A-99F4-4893B29BBB3D}"/>
              </a:ext>
            </a:extLst>
          </p:cNvPr>
          <p:cNvSpPr/>
          <p:nvPr/>
        </p:nvSpPr>
        <p:spPr>
          <a:xfrm>
            <a:off x="1058988" y="1723253"/>
            <a:ext cx="271605" cy="26161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2" name="Flecha: a la derecha 21">
            <a:extLst>
              <a:ext uri="{FF2B5EF4-FFF2-40B4-BE49-F238E27FC236}">
                <a16:creationId xmlns:a16="http://schemas.microsoft.com/office/drawing/2014/main" id="{6B6E6695-A2A0-45EE-B0AB-7C8073BB5A36}"/>
              </a:ext>
            </a:extLst>
          </p:cNvPr>
          <p:cNvSpPr/>
          <p:nvPr/>
        </p:nvSpPr>
        <p:spPr>
          <a:xfrm>
            <a:off x="1255672" y="2922951"/>
            <a:ext cx="153779" cy="304385"/>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7" name="Bocadillo: rectángulo con esquinas redondeadas 26">
            <a:extLst>
              <a:ext uri="{FF2B5EF4-FFF2-40B4-BE49-F238E27FC236}">
                <a16:creationId xmlns:a16="http://schemas.microsoft.com/office/drawing/2014/main" id="{42FB43BF-D39D-4E92-A3A2-84BA7B101F7E}"/>
              </a:ext>
            </a:extLst>
          </p:cNvPr>
          <p:cNvSpPr/>
          <p:nvPr/>
        </p:nvSpPr>
        <p:spPr>
          <a:xfrm>
            <a:off x="1624400" y="2077155"/>
            <a:ext cx="2461215" cy="617507"/>
          </a:xfrm>
          <a:prstGeom prst="wedgeRoundRectCallout">
            <a:avLst>
              <a:gd name="adj1" fmla="val -62249"/>
              <a:gd name="adj2" fmla="val -55432"/>
              <a:gd name="adj3" fmla="val 16667"/>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tx2"/>
                </a:solidFill>
              </a:rPr>
              <a:t>82% declara ventas menores a 24UIT. Si su margen fuese del 10%, sus utilidades mensuales serían de S/ 810</a:t>
            </a:r>
            <a:endParaRPr lang="es-PE" dirty="0"/>
          </a:p>
        </p:txBody>
      </p:sp>
      <p:sp>
        <p:nvSpPr>
          <p:cNvPr id="19" name="Rectángulo 18">
            <a:extLst>
              <a:ext uri="{FF2B5EF4-FFF2-40B4-BE49-F238E27FC236}">
                <a16:creationId xmlns:a16="http://schemas.microsoft.com/office/drawing/2014/main" id="{B9447481-28A8-488B-8BCA-50423C6616D2}"/>
              </a:ext>
            </a:extLst>
          </p:cNvPr>
          <p:cNvSpPr/>
          <p:nvPr/>
        </p:nvSpPr>
        <p:spPr>
          <a:xfrm>
            <a:off x="184456" y="4492161"/>
            <a:ext cx="1396889" cy="230832"/>
          </a:xfrm>
          <a:prstGeom prst="rect">
            <a:avLst/>
          </a:prstGeom>
          <a:noFill/>
        </p:spPr>
        <p:txBody>
          <a:bodyPr wrap="square">
            <a:spAutoFit/>
          </a:bodyPr>
          <a:lstStyle/>
          <a:p>
            <a:pPr algn="ctr"/>
            <a:r>
              <a:rPr lang="es-PE" sz="900" dirty="0">
                <a:solidFill>
                  <a:schemeClr val="tx1">
                    <a:lumMod val="75000"/>
                    <a:lumOff val="25000"/>
                  </a:schemeClr>
                </a:solidFill>
              </a:rPr>
              <a:t>Ventas (1 UIT= S/ 4050)</a:t>
            </a:r>
            <a:endParaRPr lang="es-PE" sz="800" dirty="0">
              <a:solidFill>
                <a:schemeClr val="tx1">
                  <a:lumMod val="75000"/>
                  <a:lumOff val="25000"/>
                </a:schemeClr>
              </a:solidFill>
            </a:endParaRPr>
          </a:p>
        </p:txBody>
      </p:sp>
    </p:spTree>
    <p:extLst>
      <p:ext uri="{BB962C8B-B14F-4D97-AF65-F5344CB8AC3E}">
        <p14:creationId xmlns:p14="http://schemas.microsoft.com/office/powerpoint/2010/main" val="2558519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13</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En el RER también existe una aglomeración que no se observa en el RG</a:t>
            </a:r>
          </a:p>
        </p:txBody>
      </p:sp>
      <p:grpSp>
        <p:nvGrpSpPr>
          <p:cNvPr id="6" name="Grupo 5"/>
          <p:cNvGrpSpPr/>
          <p:nvPr/>
        </p:nvGrpSpPr>
        <p:grpSpPr>
          <a:xfrm>
            <a:off x="599603" y="1373943"/>
            <a:ext cx="5241163" cy="3313245"/>
            <a:chOff x="1304654" y="1537033"/>
            <a:chExt cx="4355235" cy="2753198"/>
          </a:xfrm>
        </p:grpSpPr>
        <p:pic>
          <p:nvPicPr>
            <p:cNvPr id="7" name="Picture 5"/>
            <p:cNvPicPr/>
            <p:nvPr/>
          </p:nvPicPr>
          <p:blipFill rotWithShape="1">
            <a:blip r:embed="rId2"/>
            <a:srcRect t="7576" b="16610"/>
            <a:stretch/>
          </p:blipFill>
          <p:spPr bwMode="auto">
            <a:xfrm>
              <a:off x="1304654" y="1872765"/>
              <a:ext cx="4236621" cy="2417466"/>
            </a:xfrm>
            <a:prstGeom prst="rect">
              <a:avLst/>
            </a:prstGeom>
            <a:ln>
              <a:noFill/>
            </a:ln>
            <a:extLst>
              <a:ext uri="{53640926-AAD7-44D8-BBD7-CCE9431645EC}">
                <a14:shadowObscured xmlns:a14="http://schemas.microsoft.com/office/drawing/2010/main"/>
              </a:ext>
            </a:extLst>
          </p:spPr>
        </p:pic>
        <p:sp>
          <p:nvSpPr>
            <p:cNvPr id="8" name="10 CuadroTexto"/>
            <p:cNvSpPr txBox="1"/>
            <p:nvPr/>
          </p:nvSpPr>
          <p:spPr>
            <a:xfrm>
              <a:off x="4457356" y="1537033"/>
              <a:ext cx="1202533" cy="332478"/>
            </a:xfrm>
            <a:prstGeom prst="rect">
              <a:avLst/>
            </a:prstGeom>
            <a:noFill/>
          </p:spPr>
          <p:txBody>
            <a:bodyPr wrap="square" rtlCol="0">
              <a:spAutoFit/>
            </a:bodyPr>
            <a:lstStyle/>
            <a:p>
              <a:pPr algn="ctr"/>
              <a:r>
                <a:rPr lang="es-PE" sz="1000" dirty="0"/>
                <a:t>Umbrales RER en UIT para cada año</a:t>
              </a:r>
            </a:p>
          </p:txBody>
        </p:sp>
        <p:sp>
          <p:nvSpPr>
            <p:cNvPr id="9" name="13 CuadroTexto"/>
            <p:cNvSpPr txBox="1"/>
            <p:nvPr/>
          </p:nvSpPr>
          <p:spPr>
            <a:xfrm>
              <a:off x="3074382" y="2842272"/>
              <a:ext cx="676788" cy="254044"/>
            </a:xfrm>
            <a:prstGeom prst="rect">
              <a:avLst/>
            </a:prstGeom>
            <a:noFill/>
          </p:spPr>
          <p:txBody>
            <a:bodyPr wrap="none" rtlCol="0">
              <a:spAutoFit/>
            </a:bodyPr>
            <a:lstStyle/>
            <a:p>
              <a:r>
                <a:rPr lang="es-PE" sz="1051" b="1" dirty="0">
                  <a:solidFill>
                    <a:schemeClr val="accent3">
                      <a:lumMod val="50000"/>
                    </a:schemeClr>
                  </a:solidFill>
                </a:rPr>
                <a:t>RER2015</a:t>
              </a:r>
            </a:p>
          </p:txBody>
        </p:sp>
        <p:sp>
          <p:nvSpPr>
            <p:cNvPr id="10" name="14 CuadroTexto"/>
            <p:cNvSpPr txBox="1"/>
            <p:nvPr/>
          </p:nvSpPr>
          <p:spPr>
            <a:xfrm>
              <a:off x="3825175" y="2627759"/>
              <a:ext cx="676788" cy="254044"/>
            </a:xfrm>
            <a:prstGeom prst="rect">
              <a:avLst/>
            </a:prstGeom>
            <a:noFill/>
          </p:spPr>
          <p:txBody>
            <a:bodyPr wrap="none" rtlCol="0">
              <a:spAutoFit/>
            </a:bodyPr>
            <a:lstStyle/>
            <a:p>
              <a:r>
                <a:rPr lang="es-PE" sz="1051" b="1" dirty="0">
                  <a:solidFill>
                    <a:srgbClr val="C00000"/>
                  </a:solidFill>
                </a:rPr>
                <a:t>RER2016</a:t>
              </a:r>
            </a:p>
          </p:txBody>
        </p:sp>
        <p:sp>
          <p:nvSpPr>
            <p:cNvPr id="11" name="15 CuadroTexto"/>
            <p:cNvSpPr txBox="1"/>
            <p:nvPr/>
          </p:nvSpPr>
          <p:spPr>
            <a:xfrm>
              <a:off x="5165878" y="2413247"/>
              <a:ext cx="346570" cy="254044"/>
            </a:xfrm>
            <a:prstGeom prst="rect">
              <a:avLst/>
            </a:prstGeom>
            <a:noFill/>
          </p:spPr>
          <p:txBody>
            <a:bodyPr wrap="none" rtlCol="0">
              <a:spAutoFit/>
            </a:bodyPr>
            <a:lstStyle/>
            <a:p>
              <a:r>
                <a:rPr lang="es-PE" sz="1051" b="1" dirty="0">
                  <a:solidFill>
                    <a:schemeClr val="tx2"/>
                  </a:solidFill>
                </a:rPr>
                <a:t>RG</a:t>
              </a:r>
            </a:p>
          </p:txBody>
        </p:sp>
        <p:sp>
          <p:nvSpPr>
            <p:cNvPr id="12" name="18 Elipse"/>
            <p:cNvSpPr/>
            <p:nvPr/>
          </p:nvSpPr>
          <p:spPr>
            <a:xfrm>
              <a:off x="4683225" y="2842271"/>
              <a:ext cx="750794" cy="750794"/>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13" name="21 CuadroTexto"/>
            <p:cNvSpPr txBox="1"/>
            <p:nvPr/>
          </p:nvSpPr>
          <p:spPr>
            <a:xfrm>
              <a:off x="3717919" y="3022224"/>
              <a:ext cx="676788" cy="254044"/>
            </a:xfrm>
            <a:prstGeom prst="rect">
              <a:avLst/>
            </a:prstGeom>
            <a:noFill/>
          </p:spPr>
          <p:txBody>
            <a:bodyPr wrap="none" rtlCol="0">
              <a:spAutoFit/>
            </a:bodyPr>
            <a:lstStyle/>
            <a:p>
              <a:r>
                <a:rPr lang="es-PE" sz="1051" b="1" dirty="0">
                  <a:solidFill>
                    <a:srgbClr val="FFC000"/>
                  </a:solidFill>
                </a:rPr>
                <a:t>RER2014</a:t>
              </a:r>
            </a:p>
          </p:txBody>
        </p:sp>
      </p:grpSp>
      <p:sp>
        <p:nvSpPr>
          <p:cNvPr id="14" name="CuadroTexto 13"/>
          <p:cNvSpPr txBox="1"/>
          <p:nvPr/>
        </p:nvSpPr>
        <p:spPr>
          <a:xfrm>
            <a:off x="682302" y="905428"/>
            <a:ext cx="4772497" cy="523220"/>
          </a:xfrm>
          <a:prstGeom prst="rect">
            <a:avLst/>
          </a:prstGeom>
          <a:noFill/>
        </p:spPr>
        <p:txBody>
          <a:bodyPr wrap="square" rtlCol="0">
            <a:spAutoFit/>
          </a:bodyPr>
          <a:lstStyle/>
          <a:p>
            <a:pPr algn="ctr"/>
            <a:r>
              <a:rPr lang="es-PE" sz="1400" b="1" dirty="0">
                <a:cs typeface="Arial" panose="020B0604020202020204" pitchFamily="34" charset="0"/>
              </a:rPr>
              <a:t>Distribución de las ventas anuales de los contribuyentes en el RER (2014-2016) y el RG (2016)</a:t>
            </a:r>
          </a:p>
        </p:txBody>
      </p:sp>
      <p:sp>
        <p:nvSpPr>
          <p:cNvPr id="15" name="Rectángulo 14"/>
          <p:cNvSpPr/>
          <p:nvPr/>
        </p:nvSpPr>
        <p:spPr>
          <a:xfrm>
            <a:off x="703" y="4785218"/>
            <a:ext cx="8867102" cy="369332"/>
          </a:xfrm>
          <a:prstGeom prst="rect">
            <a:avLst/>
          </a:prstGeom>
        </p:spPr>
        <p:txBody>
          <a:bodyPr wrap="square">
            <a:spAutoFit/>
          </a:bodyPr>
          <a:lstStyle/>
          <a:p>
            <a:endParaRPr lang="es-ES" sz="900" dirty="0"/>
          </a:p>
          <a:p>
            <a:r>
              <a:rPr lang="es-PE" sz="900" dirty="0"/>
              <a:t>Fuente: BID, SUNAT.</a:t>
            </a:r>
            <a:endParaRPr lang="es-PE" sz="900" dirty="0">
              <a:solidFill>
                <a:srgbClr val="000000"/>
              </a:solidFill>
              <a:cs typeface="Arial" panose="020B0604020202020204" pitchFamily="34" charset="0"/>
            </a:endParaRPr>
          </a:p>
        </p:txBody>
      </p:sp>
      <p:sp>
        <p:nvSpPr>
          <p:cNvPr id="16" name="Rectángulo 27"/>
          <p:cNvSpPr/>
          <p:nvPr/>
        </p:nvSpPr>
        <p:spPr>
          <a:xfrm>
            <a:off x="6058900" y="1634049"/>
            <a:ext cx="2661028" cy="2515157"/>
          </a:xfrm>
          <a:prstGeom prst="rect">
            <a:avLst/>
          </a:prstGeom>
          <a:noFill/>
          <a:ln>
            <a:solidFill>
              <a:schemeClr val="tx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spcBef>
                <a:spcPct val="0"/>
              </a:spcBef>
              <a:buClr>
                <a:srgbClr val="C00000"/>
              </a:buClr>
            </a:pPr>
            <a:r>
              <a:rPr lang="es-ES_tradnl" sz="1802" b="1" dirty="0">
                <a:solidFill>
                  <a:schemeClr val="tx1"/>
                </a:solidFill>
              </a:rPr>
              <a:t>Pocas empresas se aglomeran (&lt;1%). </a:t>
            </a:r>
          </a:p>
          <a:p>
            <a:pPr algn="ctr" defTabSz="400797">
              <a:spcBef>
                <a:spcPct val="0"/>
              </a:spcBef>
              <a:buClr>
                <a:srgbClr val="C00000"/>
              </a:buClr>
            </a:pPr>
            <a:r>
              <a:rPr lang="es-ES_tradnl" sz="1802" b="1" dirty="0">
                <a:solidFill>
                  <a:schemeClr val="tx1"/>
                </a:solidFill>
              </a:rPr>
              <a:t>Ello se debe a que el pago es un porcentaje de las ventas (1,5%). </a:t>
            </a:r>
          </a:p>
          <a:p>
            <a:pPr algn="ctr" defTabSz="400797">
              <a:spcBef>
                <a:spcPct val="0"/>
              </a:spcBef>
              <a:buClr>
                <a:srgbClr val="C00000"/>
              </a:buClr>
            </a:pPr>
            <a:r>
              <a:rPr lang="es-ES_tradnl" sz="1802" b="1" dirty="0">
                <a:solidFill>
                  <a:schemeClr val="tx1"/>
                </a:solidFill>
              </a:rPr>
              <a:t>El sub reporte podría ser incluso mayor que en el NRUS</a:t>
            </a:r>
            <a:endParaRPr lang="es-PE" sz="1802" b="1" dirty="0">
              <a:solidFill>
                <a:schemeClr val="tx1"/>
              </a:solidFill>
            </a:endParaRPr>
          </a:p>
        </p:txBody>
      </p:sp>
    </p:spTree>
    <p:extLst>
      <p:ext uri="{BB962C8B-B14F-4D97-AF65-F5344CB8AC3E}">
        <p14:creationId xmlns:p14="http://schemas.microsoft.com/office/powerpoint/2010/main" val="3587514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14</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Se pagaría más a un contador de lo que se paga en impuestos</a:t>
            </a:r>
          </a:p>
        </p:txBody>
      </p:sp>
      <p:sp>
        <p:nvSpPr>
          <p:cNvPr id="7" name="7 Llamada con línea 2"/>
          <p:cNvSpPr/>
          <p:nvPr/>
        </p:nvSpPr>
        <p:spPr>
          <a:xfrm>
            <a:off x="4020675" y="2438077"/>
            <a:ext cx="1048125" cy="432400"/>
          </a:xfrm>
          <a:prstGeom prst="borderCallout2">
            <a:avLst>
              <a:gd name="adj1" fmla="val -842"/>
              <a:gd name="adj2" fmla="val -1094"/>
              <a:gd name="adj3" fmla="val -8823"/>
              <a:gd name="adj4" fmla="val -1039"/>
              <a:gd name="adj5" fmla="val -133392"/>
              <a:gd name="adj6" fmla="val -19249"/>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PE" sz="901" dirty="0">
                <a:solidFill>
                  <a:schemeClr val="tx1"/>
                </a:solidFill>
              </a:rPr>
              <a:t>Al contador:</a:t>
            </a:r>
          </a:p>
          <a:p>
            <a:pPr algn="ctr"/>
            <a:r>
              <a:rPr lang="es-PE" sz="901" dirty="0">
                <a:solidFill>
                  <a:schemeClr val="tx1"/>
                </a:solidFill>
              </a:rPr>
              <a:t>S/ 298 x mes</a:t>
            </a:r>
          </a:p>
          <a:p>
            <a:pPr algn="ctr"/>
            <a:r>
              <a:rPr lang="es-PE" sz="901" dirty="0">
                <a:solidFill>
                  <a:schemeClr val="tx1"/>
                </a:solidFill>
              </a:rPr>
              <a:t>62 horas al año</a:t>
            </a:r>
          </a:p>
        </p:txBody>
      </p:sp>
      <p:grpSp>
        <p:nvGrpSpPr>
          <p:cNvPr id="12" name="Grupo 12"/>
          <p:cNvGrpSpPr/>
          <p:nvPr/>
        </p:nvGrpSpPr>
        <p:grpSpPr>
          <a:xfrm>
            <a:off x="534888" y="1431601"/>
            <a:ext cx="7214514" cy="3361878"/>
            <a:chOff x="496788" y="1146132"/>
            <a:chExt cx="7214514" cy="3361878"/>
          </a:xfrm>
        </p:grpSpPr>
        <p:grpSp>
          <p:nvGrpSpPr>
            <p:cNvPr id="13" name="Grupo 11"/>
            <p:cNvGrpSpPr/>
            <p:nvPr/>
          </p:nvGrpSpPr>
          <p:grpSpPr>
            <a:xfrm>
              <a:off x="496788" y="1146132"/>
              <a:ext cx="7214514" cy="3361878"/>
              <a:chOff x="496788" y="1146132"/>
              <a:chExt cx="7214514" cy="3361878"/>
            </a:xfrm>
          </p:grpSpPr>
          <p:pic>
            <p:nvPicPr>
              <p:cNvPr id="6" name="Picture 2"/>
              <p:cNvPicPr>
                <a:picLocks noChangeAspect="1" noChangeArrowheads="1"/>
              </p:cNvPicPr>
              <p:nvPr/>
            </p:nvPicPr>
            <p:blipFill>
              <a:blip r:embed="rId2"/>
              <a:srcRect/>
              <a:stretch>
                <a:fillRect/>
              </a:stretch>
            </p:blipFill>
            <p:spPr bwMode="auto">
              <a:xfrm>
                <a:off x="1746331" y="1146132"/>
                <a:ext cx="5444764" cy="3361878"/>
              </a:xfrm>
              <a:prstGeom prst="rect">
                <a:avLst/>
              </a:prstGeom>
            </p:spPr>
          </p:pic>
          <p:sp>
            <p:nvSpPr>
              <p:cNvPr id="8" name="8 Llamada con línea 2"/>
              <p:cNvSpPr/>
              <p:nvPr/>
            </p:nvSpPr>
            <p:spPr>
              <a:xfrm>
                <a:off x="6603277" y="1965144"/>
                <a:ext cx="1108025" cy="664037"/>
              </a:xfrm>
              <a:prstGeom prst="borderCallout2">
                <a:avLst>
                  <a:gd name="adj1" fmla="val 49226"/>
                  <a:gd name="adj2" fmla="val -1094"/>
                  <a:gd name="adj3" fmla="val 47583"/>
                  <a:gd name="adj4" fmla="val 66"/>
                  <a:gd name="adj5" fmla="val 12978"/>
                  <a:gd name="adj6" fmla="val -161685"/>
                </a:avLst>
              </a:prstGeom>
              <a:solidFill>
                <a:schemeClr val="bg1"/>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PE" sz="901" dirty="0">
                    <a:solidFill>
                      <a:schemeClr val="tx1"/>
                    </a:solidFill>
                  </a:rPr>
                  <a:t>RER (240 mil):</a:t>
                </a:r>
              </a:p>
              <a:p>
                <a:pPr algn="ctr"/>
                <a:r>
                  <a:rPr lang="es-PE" sz="901" dirty="0">
                    <a:solidFill>
                      <a:schemeClr val="tx1"/>
                    </a:solidFill>
                  </a:rPr>
                  <a:t>S/ 300 x mes de IR</a:t>
                </a:r>
              </a:p>
              <a:p>
                <a:pPr algn="ctr"/>
                <a:r>
                  <a:rPr lang="es-PE" sz="901" dirty="0">
                    <a:solidFill>
                      <a:schemeClr val="tx1"/>
                    </a:solidFill>
                  </a:rPr>
                  <a:t>Al contador: </a:t>
                </a:r>
              </a:p>
              <a:p>
                <a:pPr algn="ctr"/>
                <a:r>
                  <a:rPr lang="es-PE" sz="901" dirty="0">
                    <a:solidFill>
                      <a:schemeClr val="tx1"/>
                    </a:solidFill>
                  </a:rPr>
                  <a:t>S/ 481 x mes</a:t>
                </a:r>
              </a:p>
            </p:txBody>
          </p:sp>
          <p:sp>
            <p:nvSpPr>
              <p:cNvPr id="9" name="9 Llamada con línea 2"/>
              <p:cNvSpPr/>
              <p:nvPr/>
            </p:nvSpPr>
            <p:spPr>
              <a:xfrm>
                <a:off x="2064656" y="2364162"/>
                <a:ext cx="792000" cy="384708"/>
              </a:xfrm>
              <a:prstGeom prst="borderCallout2">
                <a:avLst>
                  <a:gd name="adj1" fmla="val 4963"/>
                  <a:gd name="adj2" fmla="val 100493"/>
                  <a:gd name="adj3" fmla="val 2787"/>
                  <a:gd name="adj4" fmla="val 98985"/>
                  <a:gd name="adj5" fmla="val -23595"/>
                  <a:gd name="adj6" fmla="val 156124"/>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PE" sz="901" dirty="0">
                    <a:solidFill>
                      <a:schemeClr val="tx1"/>
                    </a:solidFill>
                  </a:rPr>
                  <a:t>Al contador: S/ 136 x mes</a:t>
                </a:r>
              </a:p>
            </p:txBody>
          </p:sp>
          <p:sp>
            <p:nvSpPr>
              <p:cNvPr id="11" name="15 Llamada con línea 2"/>
              <p:cNvSpPr/>
              <p:nvPr/>
            </p:nvSpPr>
            <p:spPr>
              <a:xfrm>
                <a:off x="496788" y="2256117"/>
                <a:ext cx="1018934" cy="1716100"/>
              </a:xfrm>
              <a:prstGeom prst="borderCallout2">
                <a:avLst>
                  <a:gd name="adj1" fmla="val 82740"/>
                  <a:gd name="adj2" fmla="val 100492"/>
                  <a:gd name="adj3" fmla="val 76414"/>
                  <a:gd name="adj4" fmla="val 139648"/>
                  <a:gd name="adj5" fmla="val 68310"/>
                  <a:gd name="adj6" fmla="val 193838"/>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PE" sz="1351" dirty="0">
                    <a:solidFill>
                      <a:schemeClr val="tx1"/>
                    </a:solidFill>
                  </a:rPr>
                  <a:t>1 millón de empresas del NRUS y del RER declaran ventas menores a 24 UIT</a:t>
                </a:r>
              </a:p>
            </p:txBody>
          </p:sp>
        </p:grpSp>
        <p:sp>
          <p:nvSpPr>
            <p:cNvPr id="10" name="14 Flecha izquierda y derecha"/>
            <p:cNvSpPr/>
            <p:nvPr/>
          </p:nvSpPr>
          <p:spPr>
            <a:xfrm>
              <a:off x="2092004" y="3379666"/>
              <a:ext cx="1675550" cy="107256"/>
            </a:xfrm>
            <a:prstGeom prst="leftRightArrow">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b="1" dirty="0"/>
            </a:p>
          </p:txBody>
        </p:sp>
      </p:grpSp>
      <p:sp>
        <p:nvSpPr>
          <p:cNvPr id="14" name="Rectángulo 13"/>
          <p:cNvSpPr/>
          <p:nvPr/>
        </p:nvSpPr>
        <p:spPr>
          <a:xfrm>
            <a:off x="9940" y="4831398"/>
            <a:ext cx="8210424" cy="369332"/>
          </a:xfrm>
          <a:prstGeom prst="rect">
            <a:avLst/>
          </a:prstGeom>
        </p:spPr>
        <p:txBody>
          <a:bodyPr wrap="square">
            <a:spAutoFit/>
          </a:bodyPr>
          <a:lstStyle/>
          <a:p>
            <a:r>
              <a:rPr lang="es-PE" sz="900" dirty="0"/>
              <a:t>1/ Costo promedio de la contabilidad necesaria (propia o encargada a terceros) para cumplir con las obligaciones tributarias necesarias, reportados por contribuyentes del RG, RER y NRUS. Fuente: Banco Mundial (2015).</a:t>
            </a:r>
            <a:endParaRPr lang="es-PE" sz="900" dirty="0">
              <a:solidFill>
                <a:srgbClr val="000000"/>
              </a:solidFill>
              <a:cs typeface="Arial" panose="020B0604020202020204" pitchFamily="34" charset="0"/>
            </a:endParaRPr>
          </a:p>
        </p:txBody>
      </p:sp>
      <p:sp>
        <p:nvSpPr>
          <p:cNvPr id="16" name="CuadroTexto 15"/>
          <p:cNvSpPr txBox="1"/>
          <p:nvPr/>
        </p:nvSpPr>
        <p:spPr>
          <a:xfrm>
            <a:off x="2057241" y="827689"/>
            <a:ext cx="4772497" cy="523220"/>
          </a:xfrm>
          <a:prstGeom prst="rect">
            <a:avLst/>
          </a:prstGeom>
          <a:noFill/>
        </p:spPr>
        <p:txBody>
          <a:bodyPr wrap="square" rtlCol="0">
            <a:spAutoFit/>
          </a:bodyPr>
          <a:lstStyle/>
          <a:p>
            <a:pPr algn="ctr"/>
            <a:r>
              <a:rPr lang="es-PE" sz="1400" b="1" dirty="0">
                <a:cs typeface="Arial" panose="020B0604020202020204" pitchFamily="34" charset="0"/>
              </a:rPr>
              <a:t>Costo de Cumplimiento Tributario promedio como porcentaje de los ingresos brutos anuales, 2015 </a:t>
            </a:r>
            <a:r>
              <a:rPr lang="es-PE" sz="1400" b="1" baseline="30000" dirty="0">
                <a:cs typeface="Arial" panose="020B0604020202020204" pitchFamily="34" charset="0"/>
              </a:rPr>
              <a:t>1/</a:t>
            </a:r>
            <a:r>
              <a:rPr lang="es-PE" sz="1400" b="1" dirty="0">
                <a:cs typeface="Arial" panose="020B0604020202020204" pitchFamily="34" charset="0"/>
              </a:rPr>
              <a:t> </a:t>
            </a:r>
          </a:p>
        </p:txBody>
      </p:sp>
      <p:sp>
        <p:nvSpPr>
          <p:cNvPr id="17" name="7 Llamada con línea 2"/>
          <p:cNvSpPr/>
          <p:nvPr/>
        </p:nvSpPr>
        <p:spPr>
          <a:xfrm>
            <a:off x="3998517" y="2632496"/>
            <a:ext cx="960541" cy="339304"/>
          </a:xfrm>
          <a:prstGeom prst="borderCallout2">
            <a:avLst>
              <a:gd name="adj1" fmla="val -842"/>
              <a:gd name="adj2" fmla="val -1094"/>
              <a:gd name="adj3" fmla="val -8823"/>
              <a:gd name="adj4" fmla="val -1039"/>
              <a:gd name="adj5" fmla="val -105152"/>
              <a:gd name="adj6" fmla="val -14291"/>
            </a:avLst>
          </a:prstGeom>
          <a:solidFill>
            <a:schemeClr val="bg1"/>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PE" sz="900" dirty="0">
                <a:solidFill>
                  <a:schemeClr val="tx1"/>
                </a:solidFill>
              </a:rPr>
              <a:t>Al contador:</a:t>
            </a:r>
          </a:p>
          <a:p>
            <a:pPr algn="ctr"/>
            <a:r>
              <a:rPr lang="es-PE" sz="900" dirty="0">
                <a:solidFill>
                  <a:schemeClr val="tx1"/>
                </a:solidFill>
              </a:rPr>
              <a:t>S/ 298 x mes</a:t>
            </a:r>
          </a:p>
        </p:txBody>
      </p:sp>
    </p:spTree>
    <p:extLst>
      <p:ext uri="{BB962C8B-B14F-4D97-AF65-F5344CB8AC3E}">
        <p14:creationId xmlns:p14="http://schemas.microsoft.com/office/powerpoint/2010/main" val="964964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15</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17175" y="259280"/>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Parece que existen todos los incentivos para permanecer en estos regímenes</a:t>
            </a:r>
          </a:p>
        </p:txBody>
      </p:sp>
      <p:sp>
        <p:nvSpPr>
          <p:cNvPr id="7" name="Rectángulo 6"/>
          <p:cNvSpPr/>
          <p:nvPr/>
        </p:nvSpPr>
        <p:spPr>
          <a:xfrm>
            <a:off x="9939" y="4831398"/>
            <a:ext cx="8348970" cy="369332"/>
          </a:xfrm>
          <a:prstGeom prst="rect">
            <a:avLst/>
          </a:prstGeom>
        </p:spPr>
        <p:txBody>
          <a:bodyPr wrap="square">
            <a:spAutoFit/>
          </a:bodyPr>
          <a:lstStyle/>
          <a:p>
            <a:r>
              <a:rPr lang="es-PE" sz="900" dirty="0"/>
              <a:t>1/ Corresponde a los contribuyentes que presentaron al menos una declaración durante 2016. Antigüedad se calcula a partir de la fecha de inscripción del contribuyente ante la SUNAT. </a:t>
            </a:r>
            <a:endParaRPr lang="es-PE" sz="900" dirty="0">
              <a:solidFill>
                <a:srgbClr val="000000"/>
              </a:solidFill>
              <a:cs typeface="Arial" panose="020B0604020202020204" pitchFamily="34" charset="0"/>
            </a:endParaRPr>
          </a:p>
        </p:txBody>
      </p:sp>
      <p:sp>
        <p:nvSpPr>
          <p:cNvPr id="9" name="CuadroTexto 8"/>
          <p:cNvSpPr txBox="1"/>
          <p:nvPr/>
        </p:nvSpPr>
        <p:spPr>
          <a:xfrm>
            <a:off x="102112" y="1062841"/>
            <a:ext cx="4929734" cy="523220"/>
          </a:xfrm>
          <a:prstGeom prst="rect">
            <a:avLst/>
          </a:prstGeom>
          <a:noFill/>
        </p:spPr>
        <p:txBody>
          <a:bodyPr wrap="square" rtlCol="0">
            <a:spAutoFit/>
          </a:bodyPr>
          <a:lstStyle/>
          <a:p>
            <a:pPr algn="ctr"/>
            <a:r>
              <a:rPr lang="es-PE" sz="1400" b="1" dirty="0">
                <a:cs typeface="Arial" panose="020B0604020202020204" pitchFamily="34" charset="0"/>
              </a:rPr>
              <a:t>Contribuyentes que declaran ingresos menores a 24 UIT, según rango de edad (en años), de los regímenes NRUS y RER, 2016 </a:t>
            </a:r>
            <a:r>
              <a:rPr lang="es-PE" sz="1400" b="1" baseline="30000" dirty="0">
                <a:cs typeface="Arial" panose="020B0604020202020204" pitchFamily="34" charset="0"/>
              </a:rPr>
              <a:t>1/</a:t>
            </a:r>
          </a:p>
        </p:txBody>
      </p:sp>
      <p:grpSp>
        <p:nvGrpSpPr>
          <p:cNvPr id="6" name="Grupo 12"/>
          <p:cNvGrpSpPr/>
          <p:nvPr/>
        </p:nvGrpSpPr>
        <p:grpSpPr>
          <a:xfrm>
            <a:off x="5232096" y="980446"/>
            <a:ext cx="3293466" cy="1569656"/>
            <a:chOff x="5308296" y="1747097"/>
            <a:chExt cx="3293466" cy="1569656"/>
          </a:xfrm>
        </p:grpSpPr>
        <p:sp>
          <p:nvSpPr>
            <p:cNvPr id="10" name="Flecha derecha 9"/>
            <p:cNvSpPr/>
            <p:nvPr/>
          </p:nvSpPr>
          <p:spPr>
            <a:xfrm>
              <a:off x="5308296" y="2113486"/>
              <a:ext cx="340030" cy="567663"/>
            </a:xfrm>
            <a:prstGeom prst="rightArrow">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13"/>
              <a:endParaRPr lang="es-PE" sz="1300">
                <a:solidFill>
                  <a:prstClr val="white"/>
                </a:solidFill>
              </a:endParaRPr>
            </a:p>
          </p:txBody>
        </p:sp>
        <p:sp>
          <p:nvSpPr>
            <p:cNvPr id="11" name="Rectangle 9"/>
            <p:cNvSpPr>
              <a:spLocks noChangeArrowheads="1"/>
            </p:cNvSpPr>
            <p:nvPr/>
          </p:nvSpPr>
          <p:spPr bwMode="auto">
            <a:xfrm>
              <a:off x="5807299" y="1747097"/>
              <a:ext cx="2794463" cy="1569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spAutoFit/>
            </a:bodyPr>
            <a:lstStyle/>
            <a:p>
              <a:pPr algn="just" eaLnBrk="0" fontAlgn="base" hangingPunct="0">
                <a:spcBef>
                  <a:spcPct val="0"/>
                </a:spcBef>
                <a:spcAft>
                  <a:spcPct val="0"/>
                </a:spcAft>
                <a:buClr>
                  <a:srgbClr val="C00000"/>
                </a:buClr>
              </a:pPr>
              <a:r>
                <a:rPr lang="es-PE" altLang="es-PE" sz="1600" dirty="0">
                  <a:solidFill>
                    <a:prstClr val="black"/>
                  </a:solidFill>
                  <a:ea typeface="Calibri" panose="020F0502020204030204" pitchFamily="34" charset="0"/>
                  <a:cs typeface="Times New Roman" panose="02020603050405020304" pitchFamily="18" charset="0"/>
                </a:rPr>
                <a:t>26% de contribuyentes del NRUS y RER (269 mil) se encuentran en dichos regímenes aunque su RUC tiene más de 10 años de antigüedad.</a:t>
              </a:r>
            </a:p>
          </p:txBody>
        </p:sp>
      </p:grpSp>
      <p:graphicFrame>
        <p:nvGraphicFramePr>
          <p:cNvPr id="13" name="5 Gráfico"/>
          <p:cNvGraphicFramePr/>
          <p:nvPr/>
        </p:nvGraphicFramePr>
        <p:xfrm>
          <a:off x="546894" y="1428750"/>
          <a:ext cx="4510881" cy="2888456"/>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Grupo 12"/>
          <p:cNvGrpSpPr/>
          <p:nvPr/>
        </p:nvGrpSpPr>
        <p:grpSpPr>
          <a:xfrm>
            <a:off x="5220666" y="2740666"/>
            <a:ext cx="3293466" cy="1323435"/>
            <a:chOff x="5308296" y="1747097"/>
            <a:chExt cx="3293466" cy="1323435"/>
          </a:xfrm>
        </p:grpSpPr>
        <p:sp>
          <p:nvSpPr>
            <p:cNvPr id="16" name="Flecha derecha 9"/>
            <p:cNvSpPr/>
            <p:nvPr/>
          </p:nvSpPr>
          <p:spPr>
            <a:xfrm>
              <a:off x="5308296" y="2113486"/>
              <a:ext cx="340030" cy="567663"/>
            </a:xfrm>
            <a:prstGeom prst="rightArrow">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13"/>
              <a:endParaRPr lang="es-PE" sz="1300">
                <a:solidFill>
                  <a:prstClr val="white"/>
                </a:solidFill>
              </a:endParaRPr>
            </a:p>
          </p:txBody>
        </p:sp>
        <p:sp>
          <p:nvSpPr>
            <p:cNvPr id="17" name="Rectangle 9"/>
            <p:cNvSpPr>
              <a:spLocks noChangeArrowheads="1"/>
            </p:cNvSpPr>
            <p:nvPr/>
          </p:nvSpPr>
          <p:spPr bwMode="auto">
            <a:xfrm>
              <a:off x="5807299" y="1747097"/>
              <a:ext cx="2794463" cy="132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spAutoFit/>
            </a:bodyPr>
            <a:lstStyle/>
            <a:p>
              <a:pPr algn="just" eaLnBrk="0" fontAlgn="base" hangingPunct="0">
                <a:spcBef>
                  <a:spcPct val="0"/>
                </a:spcBef>
                <a:spcAft>
                  <a:spcPct val="0"/>
                </a:spcAft>
                <a:buClr>
                  <a:srgbClr val="C00000"/>
                </a:buClr>
              </a:pPr>
              <a:r>
                <a:rPr lang="es-PE" altLang="es-PE" sz="1600" dirty="0">
                  <a:solidFill>
                    <a:prstClr val="black"/>
                  </a:solidFill>
                  <a:ea typeface="Calibri" panose="020F0502020204030204" pitchFamily="34" charset="0"/>
                  <a:cs typeface="Times New Roman" panose="02020603050405020304" pitchFamily="18" charset="0"/>
                </a:rPr>
                <a:t>49% de contribuyentes del NRUS y RER (505 mil) tienen más de 5 años de existencia y declaran vender hasta 24 UIT al año (S/ 8 mil mensuales).</a:t>
              </a:r>
            </a:p>
          </p:txBody>
        </p:sp>
      </p:grpSp>
      <p:sp>
        <p:nvSpPr>
          <p:cNvPr id="18" name="CuadroTexto 39"/>
          <p:cNvSpPr txBox="1"/>
          <p:nvPr/>
        </p:nvSpPr>
        <p:spPr>
          <a:xfrm>
            <a:off x="1145024" y="4162651"/>
            <a:ext cx="2627145" cy="307777"/>
          </a:xfrm>
          <a:prstGeom prst="rect">
            <a:avLst/>
          </a:prstGeom>
          <a:noFill/>
        </p:spPr>
        <p:txBody>
          <a:bodyPr wrap="square" rtlCol="0">
            <a:spAutoFit/>
          </a:bodyPr>
          <a:lstStyle/>
          <a:p>
            <a:pPr algn="ctr"/>
            <a:r>
              <a:rPr lang="es-PE" sz="1400" b="1" dirty="0">
                <a:cs typeface="Arial" panose="020B0604020202020204" pitchFamily="34" charset="0"/>
              </a:rPr>
              <a:t>Total: 1 millón de contribuyentes</a:t>
            </a:r>
            <a:endParaRPr lang="es-PE" sz="1400" b="1" baseline="30000" dirty="0">
              <a:cs typeface="Arial" panose="020B0604020202020204" pitchFamily="34" charset="0"/>
            </a:endParaRPr>
          </a:p>
        </p:txBody>
      </p:sp>
      <p:sp>
        <p:nvSpPr>
          <p:cNvPr id="21" name="Rectangle 9">
            <a:extLst>
              <a:ext uri="{FF2B5EF4-FFF2-40B4-BE49-F238E27FC236}">
                <a16:creationId xmlns:a16="http://schemas.microsoft.com/office/drawing/2014/main" id="{8E309460-60B8-4127-83F1-4AEDF4D7FB2A}"/>
              </a:ext>
            </a:extLst>
          </p:cNvPr>
          <p:cNvSpPr>
            <a:spLocks noChangeArrowheads="1"/>
          </p:cNvSpPr>
          <p:nvPr/>
        </p:nvSpPr>
        <p:spPr bwMode="auto">
          <a:xfrm>
            <a:off x="6223744" y="4053116"/>
            <a:ext cx="2540010" cy="738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spAutoFit/>
          </a:bodyPr>
          <a:lstStyle/>
          <a:p>
            <a:pPr algn="just" eaLnBrk="0" fontAlgn="base" hangingPunct="0">
              <a:spcBef>
                <a:spcPct val="0"/>
              </a:spcBef>
              <a:spcAft>
                <a:spcPct val="0"/>
              </a:spcAft>
              <a:buClr>
                <a:srgbClr val="C00000"/>
              </a:buClr>
            </a:pPr>
            <a:r>
              <a:rPr lang="es-PE" altLang="es-PE" sz="1400" i="1" dirty="0">
                <a:solidFill>
                  <a:srgbClr val="FF0000"/>
                </a:solidFill>
                <a:ea typeface="Calibri" panose="020F0502020204030204" pitchFamily="34" charset="0"/>
                <a:cs typeface="Times New Roman" panose="02020603050405020304" pitchFamily="18" charset="0"/>
              </a:rPr>
              <a:t>Si su margen fuese del 10%, significaría una utilidad de </a:t>
            </a:r>
          </a:p>
          <a:p>
            <a:pPr algn="just" eaLnBrk="0" fontAlgn="base" hangingPunct="0">
              <a:spcBef>
                <a:spcPct val="0"/>
              </a:spcBef>
              <a:spcAft>
                <a:spcPct val="0"/>
              </a:spcAft>
              <a:buClr>
                <a:srgbClr val="C00000"/>
              </a:buClr>
            </a:pPr>
            <a:r>
              <a:rPr lang="es-PE" altLang="es-PE" sz="1400" i="1" dirty="0">
                <a:solidFill>
                  <a:srgbClr val="FF0000"/>
                </a:solidFill>
                <a:ea typeface="Calibri" panose="020F0502020204030204" pitchFamily="34" charset="0"/>
                <a:cs typeface="Times New Roman" panose="02020603050405020304" pitchFamily="18" charset="0"/>
              </a:rPr>
              <a:t>S/ 810 mensuales</a:t>
            </a:r>
          </a:p>
        </p:txBody>
      </p:sp>
      <p:sp>
        <p:nvSpPr>
          <p:cNvPr id="22" name="Flecha derecha 9">
            <a:extLst>
              <a:ext uri="{FF2B5EF4-FFF2-40B4-BE49-F238E27FC236}">
                <a16:creationId xmlns:a16="http://schemas.microsoft.com/office/drawing/2014/main" id="{DBEA25CE-9225-4BF9-A3D9-3816B42F818D}"/>
              </a:ext>
            </a:extLst>
          </p:cNvPr>
          <p:cNvSpPr/>
          <p:nvPr/>
        </p:nvSpPr>
        <p:spPr>
          <a:xfrm>
            <a:off x="5853762" y="4199626"/>
            <a:ext cx="314050" cy="428523"/>
          </a:xfrm>
          <a:prstGeom prst="rightArrow">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13"/>
            <a:endParaRPr lang="es-PE" sz="1300">
              <a:solidFill>
                <a:prstClr val="white"/>
              </a:solidFill>
            </a:endParaRPr>
          </a:p>
        </p:txBody>
      </p:sp>
    </p:spTree>
    <p:extLst>
      <p:ext uri="{BB962C8B-B14F-4D97-AF65-F5344CB8AC3E}">
        <p14:creationId xmlns:p14="http://schemas.microsoft.com/office/powerpoint/2010/main" val="2212420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16</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Y aportan bastante menos para un mismo nivel que el RG y RMT</a:t>
            </a:r>
          </a:p>
        </p:txBody>
      </p:sp>
      <p:sp>
        <p:nvSpPr>
          <p:cNvPr id="20" name="Rectángulo 19"/>
          <p:cNvSpPr/>
          <p:nvPr/>
        </p:nvSpPr>
        <p:spPr>
          <a:xfrm>
            <a:off x="9939" y="4831398"/>
            <a:ext cx="8635297" cy="369332"/>
          </a:xfrm>
          <a:prstGeom prst="rect">
            <a:avLst/>
          </a:prstGeom>
        </p:spPr>
        <p:txBody>
          <a:bodyPr wrap="square">
            <a:spAutoFit/>
          </a:bodyPr>
          <a:lstStyle/>
          <a:p>
            <a:r>
              <a:rPr lang="es-PE" sz="900" dirty="0"/>
              <a:t>1/ Corresponde a los contribuyentes privados que presentaron al menos una declaración durante 2017. 2/ Incluye ingresos tributarios, no tributarios y contribuciones sociales. 3/ Corresponde a los trabajadores declarados en diciembre 2017. Fuente: SUNAT.</a:t>
            </a:r>
            <a:endParaRPr lang="es-PE" sz="900" dirty="0">
              <a:solidFill>
                <a:srgbClr val="000000"/>
              </a:solidFill>
              <a:cs typeface="Arial" panose="020B0604020202020204" pitchFamily="34" charset="0"/>
            </a:endParaRPr>
          </a:p>
        </p:txBody>
      </p:sp>
      <p:sp>
        <p:nvSpPr>
          <p:cNvPr id="24" name="CuadroTexto 23"/>
          <p:cNvSpPr txBox="1"/>
          <p:nvPr/>
        </p:nvSpPr>
        <p:spPr>
          <a:xfrm>
            <a:off x="1353930" y="790038"/>
            <a:ext cx="6654778" cy="369332"/>
          </a:xfrm>
          <a:prstGeom prst="rect">
            <a:avLst/>
          </a:prstGeom>
          <a:noFill/>
        </p:spPr>
        <p:txBody>
          <a:bodyPr wrap="square" rtlCol="0">
            <a:spAutoFit/>
          </a:bodyPr>
          <a:lstStyle/>
          <a:p>
            <a:pPr algn="ctr"/>
            <a:r>
              <a:rPr lang="es-PE" b="1" dirty="0">
                <a:cs typeface="Arial" panose="020B0604020202020204" pitchFamily="34" charset="0"/>
              </a:rPr>
              <a:t>Distribución de </a:t>
            </a:r>
            <a:r>
              <a:rPr lang="es-PE" b="1" dirty="0">
                <a:solidFill>
                  <a:srgbClr val="C00000"/>
                </a:solidFill>
                <a:cs typeface="Arial" panose="020B0604020202020204" pitchFamily="34" charset="0"/>
              </a:rPr>
              <a:t>microempresas</a:t>
            </a:r>
            <a:r>
              <a:rPr lang="es-PE" b="1" dirty="0">
                <a:cs typeface="Arial" panose="020B0604020202020204" pitchFamily="34" charset="0"/>
              </a:rPr>
              <a:t> (hasta 150 UIT) según régimen, 2017</a:t>
            </a:r>
          </a:p>
        </p:txBody>
      </p:sp>
      <p:sp>
        <p:nvSpPr>
          <p:cNvPr id="23" name="CuadroTexto 22"/>
          <p:cNvSpPr txBox="1"/>
          <p:nvPr/>
        </p:nvSpPr>
        <p:spPr>
          <a:xfrm>
            <a:off x="418288" y="1212382"/>
            <a:ext cx="2860000" cy="492443"/>
          </a:xfrm>
          <a:prstGeom prst="rect">
            <a:avLst/>
          </a:prstGeom>
          <a:noFill/>
        </p:spPr>
        <p:txBody>
          <a:bodyPr wrap="square" rtlCol="0">
            <a:spAutoFit/>
          </a:bodyPr>
          <a:lstStyle/>
          <a:p>
            <a:pPr algn="ctr"/>
            <a:r>
              <a:rPr lang="es-PE" sz="1400" b="1" dirty="0">
                <a:cs typeface="Arial" panose="020B0604020202020204" pitchFamily="34" charset="0"/>
              </a:rPr>
              <a:t>Número de contribuyentes</a:t>
            </a:r>
          </a:p>
          <a:p>
            <a:pPr algn="ctr"/>
            <a:r>
              <a:rPr lang="es-PE" sz="1200" dirty="0">
                <a:cs typeface="Arial" panose="020B0604020202020204" pitchFamily="34" charset="0"/>
              </a:rPr>
              <a:t>(</a:t>
            </a:r>
            <a:r>
              <a:rPr lang="es-PE" sz="1200" dirty="0" err="1">
                <a:cs typeface="Arial" panose="020B0604020202020204" pitchFamily="34" charset="0"/>
              </a:rPr>
              <a:t>Part</a:t>
            </a:r>
            <a:r>
              <a:rPr lang="es-PE" sz="1200" dirty="0">
                <a:cs typeface="Arial" panose="020B0604020202020204" pitchFamily="34" charset="0"/>
              </a:rPr>
              <a:t>. %)</a:t>
            </a:r>
          </a:p>
        </p:txBody>
      </p:sp>
      <p:sp>
        <p:nvSpPr>
          <p:cNvPr id="36" name="CuadroTexto 35"/>
          <p:cNvSpPr txBox="1"/>
          <p:nvPr/>
        </p:nvSpPr>
        <p:spPr>
          <a:xfrm>
            <a:off x="60816" y="4091644"/>
            <a:ext cx="3152648" cy="307777"/>
          </a:xfrm>
          <a:prstGeom prst="rect">
            <a:avLst/>
          </a:prstGeom>
          <a:noFill/>
        </p:spPr>
        <p:txBody>
          <a:bodyPr wrap="square" rtlCol="0">
            <a:spAutoFit/>
          </a:bodyPr>
          <a:lstStyle/>
          <a:p>
            <a:pPr algn="ctr"/>
            <a:r>
              <a:rPr lang="es-PE" sz="1400" b="1" dirty="0">
                <a:cs typeface="Arial" panose="020B0604020202020204" pitchFamily="34" charset="0"/>
              </a:rPr>
              <a:t>Total: 1.7 millones de contribuyentes </a:t>
            </a:r>
            <a:r>
              <a:rPr lang="es-PE" sz="1400" b="1" baseline="30000" dirty="0">
                <a:cs typeface="Arial" panose="020B0604020202020204" pitchFamily="34" charset="0"/>
              </a:rPr>
              <a:t>1/</a:t>
            </a:r>
          </a:p>
        </p:txBody>
      </p:sp>
      <p:sp>
        <p:nvSpPr>
          <p:cNvPr id="25" name="CuadroTexto 24"/>
          <p:cNvSpPr txBox="1"/>
          <p:nvPr/>
        </p:nvSpPr>
        <p:spPr>
          <a:xfrm>
            <a:off x="3198461" y="1212382"/>
            <a:ext cx="2860000" cy="492443"/>
          </a:xfrm>
          <a:prstGeom prst="rect">
            <a:avLst/>
          </a:prstGeom>
          <a:noFill/>
        </p:spPr>
        <p:txBody>
          <a:bodyPr wrap="square" rtlCol="0">
            <a:spAutoFit/>
          </a:bodyPr>
          <a:lstStyle/>
          <a:p>
            <a:pPr algn="ctr"/>
            <a:r>
              <a:rPr lang="es-PE" sz="1400" b="1" dirty="0">
                <a:cs typeface="Arial" panose="020B0604020202020204" pitchFamily="34" charset="0"/>
              </a:rPr>
              <a:t>Recaudación</a:t>
            </a:r>
          </a:p>
          <a:p>
            <a:pPr algn="ctr"/>
            <a:r>
              <a:rPr lang="es-PE" sz="1200" dirty="0">
                <a:cs typeface="Arial" panose="020B0604020202020204" pitchFamily="34" charset="0"/>
              </a:rPr>
              <a:t>(</a:t>
            </a:r>
            <a:r>
              <a:rPr lang="es-PE" sz="1200" dirty="0" err="1">
                <a:cs typeface="Arial" panose="020B0604020202020204" pitchFamily="34" charset="0"/>
              </a:rPr>
              <a:t>Part</a:t>
            </a:r>
            <a:r>
              <a:rPr lang="es-PE" sz="1200" dirty="0">
                <a:cs typeface="Arial" panose="020B0604020202020204" pitchFamily="34" charset="0"/>
              </a:rPr>
              <a:t>. %)</a:t>
            </a:r>
          </a:p>
        </p:txBody>
      </p:sp>
      <p:sp>
        <p:nvSpPr>
          <p:cNvPr id="40" name="CuadroTexto 39"/>
          <p:cNvSpPr txBox="1"/>
          <p:nvPr/>
        </p:nvSpPr>
        <p:spPr>
          <a:xfrm>
            <a:off x="3507056" y="4084815"/>
            <a:ext cx="2189720" cy="307777"/>
          </a:xfrm>
          <a:prstGeom prst="rect">
            <a:avLst/>
          </a:prstGeom>
          <a:noFill/>
        </p:spPr>
        <p:txBody>
          <a:bodyPr wrap="square" rtlCol="0">
            <a:spAutoFit/>
          </a:bodyPr>
          <a:lstStyle/>
          <a:p>
            <a:pPr algn="ctr"/>
            <a:r>
              <a:rPr lang="es-PE" sz="1400" b="1" dirty="0">
                <a:cs typeface="Arial" panose="020B0604020202020204" pitchFamily="34" charset="0"/>
              </a:rPr>
              <a:t>Total: S/ 5, 015 millones </a:t>
            </a:r>
            <a:r>
              <a:rPr lang="es-PE" sz="1400" b="1" baseline="30000" dirty="0">
                <a:cs typeface="Arial" panose="020B0604020202020204" pitchFamily="34" charset="0"/>
              </a:rPr>
              <a:t>2/</a:t>
            </a:r>
          </a:p>
        </p:txBody>
      </p:sp>
      <p:sp>
        <p:nvSpPr>
          <p:cNvPr id="26" name="CuadroTexto 25"/>
          <p:cNvSpPr txBox="1"/>
          <p:nvPr/>
        </p:nvSpPr>
        <p:spPr>
          <a:xfrm>
            <a:off x="6150212" y="1212382"/>
            <a:ext cx="2860000" cy="492443"/>
          </a:xfrm>
          <a:prstGeom prst="rect">
            <a:avLst/>
          </a:prstGeom>
          <a:noFill/>
        </p:spPr>
        <p:txBody>
          <a:bodyPr wrap="square" rtlCol="0">
            <a:spAutoFit/>
          </a:bodyPr>
          <a:lstStyle/>
          <a:p>
            <a:pPr algn="ctr"/>
            <a:r>
              <a:rPr lang="es-PE" sz="1400" b="1" dirty="0">
                <a:cs typeface="Arial" panose="020B0604020202020204" pitchFamily="34" charset="0"/>
              </a:rPr>
              <a:t>Trabajadores declarados</a:t>
            </a:r>
          </a:p>
          <a:p>
            <a:pPr algn="ctr"/>
            <a:r>
              <a:rPr lang="es-PE" sz="1200" dirty="0">
                <a:cs typeface="Arial" panose="020B0604020202020204" pitchFamily="34" charset="0"/>
              </a:rPr>
              <a:t>(</a:t>
            </a:r>
            <a:r>
              <a:rPr lang="es-PE" sz="1200" dirty="0" err="1">
                <a:cs typeface="Arial" panose="020B0604020202020204" pitchFamily="34" charset="0"/>
              </a:rPr>
              <a:t>Part</a:t>
            </a:r>
            <a:r>
              <a:rPr lang="es-PE" sz="1200" dirty="0">
                <a:cs typeface="Arial" panose="020B0604020202020204" pitchFamily="34" charset="0"/>
              </a:rPr>
              <a:t>. %)</a:t>
            </a:r>
          </a:p>
        </p:txBody>
      </p:sp>
      <p:sp>
        <p:nvSpPr>
          <p:cNvPr id="41" name="CuadroTexto 40"/>
          <p:cNvSpPr txBox="1"/>
          <p:nvPr/>
        </p:nvSpPr>
        <p:spPr>
          <a:xfrm>
            <a:off x="5951456" y="4091516"/>
            <a:ext cx="3161570" cy="307777"/>
          </a:xfrm>
          <a:prstGeom prst="rect">
            <a:avLst/>
          </a:prstGeom>
          <a:noFill/>
        </p:spPr>
        <p:txBody>
          <a:bodyPr wrap="square" rtlCol="0">
            <a:spAutoFit/>
          </a:bodyPr>
          <a:lstStyle/>
          <a:p>
            <a:pPr algn="ctr"/>
            <a:r>
              <a:rPr lang="es-PE" sz="1400" b="1" dirty="0"/>
              <a:t>Total: 606 mil trabajadores declarados </a:t>
            </a:r>
            <a:r>
              <a:rPr lang="es-PE" sz="1400" b="1" baseline="30000" dirty="0"/>
              <a:t>3/</a:t>
            </a:r>
          </a:p>
        </p:txBody>
      </p:sp>
      <p:graphicFrame>
        <p:nvGraphicFramePr>
          <p:cNvPr id="15" name="Gráfico 14">
            <a:extLst>
              <a:ext uri="{FF2B5EF4-FFF2-40B4-BE49-F238E27FC236}">
                <a16:creationId xmlns:a16="http://schemas.microsoft.com/office/drawing/2014/main" id="{C650D814-6FBA-4124-82BE-9955630800EF}"/>
              </a:ext>
            </a:extLst>
          </p:cNvPr>
          <p:cNvGraphicFramePr/>
          <p:nvPr>
            <p:extLst>
              <p:ext uri="{D42A27DB-BD31-4B8C-83A1-F6EECF244321}">
                <p14:modId xmlns:p14="http://schemas.microsoft.com/office/powerpoint/2010/main" val="462644631"/>
              </p:ext>
            </p:extLst>
          </p:nvPr>
        </p:nvGraphicFramePr>
        <p:xfrm>
          <a:off x="60816" y="1722992"/>
          <a:ext cx="3652767" cy="2292712"/>
        </p:xfrm>
        <a:graphic>
          <a:graphicData uri="http://schemas.openxmlformats.org/drawingml/2006/chart">
            <c:chart xmlns:c="http://schemas.openxmlformats.org/drawingml/2006/chart" xmlns:r="http://schemas.openxmlformats.org/officeDocument/2006/relationships" r:id="rId2"/>
          </a:graphicData>
        </a:graphic>
      </p:graphicFrame>
      <p:pic>
        <p:nvPicPr>
          <p:cNvPr id="19" name="Imagen 18">
            <a:extLst>
              <a:ext uri="{FF2B5EF4-FFF2-40B4-BE49-F238E27FC236}">
                <a16:creationId xmlns:a16="http://schemas.microsoft.com/office/drawing/2014/main" id="{022FFEDB-195C-48C1-B9F4-0907A6B9454F}"/>
              </a:ext>
            </a:extLst>
          </p:cNvPr>
          <p:cNvPicPr>
            <a:picLocks noChangeAspect="1"/>
          </p:cNvPicPr>
          <p:nvPr/>
        </p:nvPicPr>
        <p:blipFill rotWithShape="1">
          <a:blip r:embed="rId3"/>
          <a:srcRect l="23104" t="85295" r="21453" b="3880"/>
          <a:stretch/>
        </p:blipFill>
        <p:spPr>
          <a:xfrm>
            <a:off x="3079741" y="4454692"/>
            <a:ext cx="2750284" cy="337081"/>
          </a:xfrm>
          <a:prstGeom prst="rect">
            <a:avLst/>
          </a:prstGeom>
        </p:spPr>
      </p:pic>
      <p:graphicFrame>
        <p:nvGraphicFramePr>
          <p:cNvPr id="44" name="Gráfico 43">
            <a:extLst>
              <a:ext uri="{FF2B5EF4-FFF2-40B4-BE49-F238E27FC236}">
                <a16:creationId xmlns:a16="http://schemas.microsoft.com/office/drawing/2014/main" id="{A934E06C-0452-4E74-9145-C6B4E90ED6D3}"/>
              </a:ext>
            </a:extLst>
          </p:cNvPr>
          <p:cNvGraphicFramePr/>
          <p:nvPr>
            <p:extLst>
              <p:ext uri="{D42A27DB-BD31-4B8C-83A1-F6EECF244321}">
                <p14:modId xmlns:p14="http://schemas.microsoft.com/office/powerpoint/2010/main" val="2733607397"/>
              </p:ext>
            </p:extLst>
          </p:nvPr>
        </p:nvGraphicFramePr>
        <p:xfrm>
          <a:off x="2749585" y="1739415"/>
          <a:ext cx="3652767" cy="22927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5" name="Gráfico 44">
            <a:extLst>
              <a:ext uri="{FF2B5EF4-FFF2-40B4-BE49-F238E27FC236}">
                <a16:creationId xmlns:a16="http://schemas.microsoft.com/office/drawing/2014/main" id="{E74C7201-7622-4FE3-ADF7-1FC88595A197}"/>
              </a:ext>
            </a:extLst>
          </p:cNvPr>
          <p:cNvGraphicFramePr/>
          <p:nvPr>
            <p:extLst>
              <p:ext uri="{D42A27DB-BD31-4B8C-83A1-F6EECF244321}">
                <p14:modId xmlns:p14="http://schemas.microsoft.com/office/powerpoint/2010/main" val="2327156689"/>
              </p:ext>
            </p:extLst>
          </p:nvPr>
        </p:nvGraphicFramePr>
        <p:xfrm>
          <a:off x="5794666" y="1684696"/>
          <a:ext cx="3652767" cy="22927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74858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17</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Las conductas identificadas en el NRUS y el RER no pueden ser lo “normal”</a:t>
            </a:r>
          </a:p>
        </p:txBody>
      </p:sp>
      <p:sp>
        <p:nvSpPr>
          <p:cNvPr id="6" name="5 Rectángulo"/>
          <p:cNvSpPr/>
          <p:nvPr/>
        </p:nvSpPr>
        <p:spPr>
          <a:xfrm>
            <a:off x="612438" y="958034"/>
            <a:ext cx="3673813" cy="684867"/>
          </a:xfrm>
          <a:prstGeom prst="rect">
            <a:avLst/>
          </a:prstGeom>
          <a:noFill/>
        </p:spPr>
        <p:txBody>
          <a:bodyPr wrap="square" lIns="68644" tIns="34322" rIns="68644" bIns="34322">
            <a:spAutoFit/>
          </a:bodyPr>
          <a:lstStyle/>
          <a:p>
            <a:pPr algn="ctr"/>
            <a:r>
              <a:rPr lang="es-E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Ingresos omitidos. En NRUS alcanza el 80% (S/ 800 millones)</a:t>
            </a:r>
          </a:p>
        </p:txBody>
      </p:sp>
      <p:sp>
        <p:nvSpPr>
          <p:cNvPr id="7" name="6 Rectángulo"/>
          <p:cNvSpPr/>
          <p:nvPr/>
        </p:nvSpPr>
        <p:spPr>
          <a:xfrm>
            <a:off x="432707" y="1815100"/>
            <a:ext cx="3902481" cy="684867"/>
          </a:xfrm>
          <a:prstGeom prst="rect">
            <a:avLst/>
          </a:prstGeom>
          <a:noFill/>
        </p:spPr>
        <p:txBody>
          <a:bodyPr wrap="square" lIns="68644" tIns="34322" rIns="68644" bIns="34322">
            <a:spAutoFit/>
          </a:bodyPr>
          <a:lstStyle/>
          <a:p>
            <a:pPr algn="ctr"/>
            <a:r>
              <a:rPr lang="es-ES" sz="2000" b="1" dirty="0">
                <a:ln w="1905"/>
                <a:solidFill>
                  <a:srgbClr val="7030A0"/>
                </a:solidFill>
                <a:effectLst>
                  <a:innerShdw blurRad="69850" dist="43180" dir="5400000">
                    <a:srgbClr val="000000">
                      <a:alpha val="65000"/>
                    </a:srgbClr>
                  </a:innerShdw>
                </a:effectLst>
              </a:rPr>
              <a:t>Compran facturas/ trasladan compras a terceros</a:t>
            </a:r>
          </a:p>
        </p:txBody>
      </p:sp>
      <p:sp>
        <p:nvSpPr>
          <p:cNvPr id="8" name="7 Rectángulo"/>
          <p:cNvSpPr/>
          <p:nvPr/>
        </p:nvSpPr>
        <p:spPr>
          <a:xfrm>
            <a:off x="4602206" y="1978903"/>
            <a:ext cx="3782512" cy="992644"/>
          </a:xfrm>
          <a:prstGeom prst="rect">
            <a:avLst/>
          </a:prstGeom>
          <a:noFill/>
        </p:spPr>
        <p:txBody>
          <a:bodyPr wrap="square" lIns="68644" tIns="34322" rIns="68644" bIns="34322">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2000" b="1" spc="38" dirty="0">
                <a:ln w="11430"/>
                <a:gradFill>
                  <a:gsLst>
                    <a:gs pos="25000">
                      <a:schemeClr val="accent2">
                        <a:satMod val="155000"/>
                      </a:schemeClr>
                    </a:gs>
                    <a:gs pos="100000">
                      <a:schemeClr val="accent2">
                        <a:shade val="45000"/>
                        <a:satMod val="165000"/>
                      </a:schemeClr>
                    </a:gs>
                  </a:gsLst>
                  <a:lin ang="5400000"/>
                </a:gradFill>
                <a:effectLst>
                  <a:outerShdw blurRad="50800" dist="38100" dir="5400000" algn="t" rotWithShape="0">
                    <a:prstClr val="black">
                      <a:alpha val="40000"/>
                    </a:prstClr>
                  </a:outerShdw>
                </a:effectLst>
              </a:rPr>
              <a:t>En un mismo local: comparten activos y personal, realizan operaciones entre ellos</a:t>
            </a:r>
          </a:p>
        </p:txBody>
      </p:sp>
      <p:sp>
        <p:nvSpPr>
          <p:cNvPr id="9" name="8 Rectángulo"/>
          <p:cNvSpPr/>
          <p:nvPr/>
        </p:nvSpPr>
        <p:spPr>
          <a:xfrm>
            <a:off x="970385" y="3678158"/>
            <a:ext cx="2252381" cy="1039773"/>
          </a:xfrm>
          <a:prstGeom prst="rect">
            <a:avLst/>
          </a:prstGeom>
          <a:noFill/>
        </p:spPr>
        <p:txBody>
          <a:bodyPr wrap="square" lIns="68644" tIns="34322" rIns="68644" bIns="34322">
            <a:spAutoFit/>
          </a:bodyPr>
          <a:lstStyle/>
          <a:p>
            <a:pPr algn="ctr"/>
            <a:r>
              <a:rPr lang="es-ES" sz="2102"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Altos patrimonios y movimientos financieros</a:t>
            </a:r>
          </a:p>
        </p:txBody>
      </p:sp>
      <p:sp>
        <p:nvSpPr>
          <p:cNvPr id="10" name="9 Rectángulo"/>
          <p:cNvSpPr/>
          <p:nvPr/>
        </p:nvSpPr>
        <p:spPr>
          <a:xfrm>
            <a:off x="4570672" y="888923"/>
            <a:ext cx="3601778" cy="992644"/>
          </a:xfrm>
          <a:prstGeom prst="rect">
            <a:avLst/>
          </a:prstGeom>
          <a:noFill/>
        </p:spPr>
        <p:txBody>
          <a:bodyPr wrap="square" lIns="68644" tIns="34322" rIns="68644" bIns="34322">
            <a:spAutoFit/>
          </a:bodyPr>
          <a:lstStyle/>
          <a:p>
            <a:pPr algn="ctr"/>
            <a:r>
              <a:rPr lang="es-ES"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Sin trabajadores registrados siendo actividades intensivas en mano de obra</a:t>
            </a:r>
          </a:p>
        </p:txBody>
      </p:sp>
      <p:sp>
        <p:nvSpPr>
          <p:cNvPr id="11" name="10 Rectángulo"/>
          <p:cNvSpPr/>
          <p:nvPr/>
        </p:nvSpPr>
        <p:spPr>
          <a:xfrm>
            <a:off x="3213639" y="3063596"/>
            <a:ext cx="2842290" cy="807978"/>
          </a:xfrm>
          <a:prstGeom prst="rect">
            <a:avLst/>
          </a:prstGeom>
          <a:noFill/>
        </p:spPr>
        <p:txBody>
          <a:bodyPr wrap="square" lIns="68644" tIns="34322" rIns="68644" bIns="34322">
            <a:spAutoFit/>
          </a:bodyPr>
          <a:lstStyle/>
          <a:p>
            <a:pPr algn="ct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Pagan altos arrendamientos</a:t>
            </a:r>
          </a:p>
        </p:txBody>
      </p:sp>
      <p:sp>
        <p:nvSpPr>
          <p:cNvPr id="12" name="11 Rectángulo"/>
          <p:cNvSpPr/>
          <p:nvPr/>
        </p:nvSpPr>
        <p:spPr>
          <a:xfrm>
            <a:off x="400050" y="2708048"/>
            <a:ext cx="3608567" cy="684867"/>
          </a:xfrm>
          <a:prstGeom prst="rect">
            <a:avLst/>
          </a:prstGeom>
          <a:noFill/>
        </p:spPr>
        <p:txBody>
          <a:bodyPr wrap="square" lIns="68644" tIns="34322" rIns="68644" bIns="34322">
            <a:spAutoFit/>
          </a:bodyPr>
          <a:lstStyle/>
          <a:p>
            <a:pPr algn="ctr"/>
            <a:r>
              <a:rPr lang="es-ES" sz="2000" b="1" dirty="0">
                <a:ln w="9000" cmpd="sng">
                  <a:solidFill>
                    <a:schemeClr val="tx1"/>
                  </a:solidFill>
                  <a:prstDash val="solid"/>
                </a:ln>
                <a:gradFill>
                  <a:gsLst>
                    <a:gs pos="0">
                      <a:schemeClr val="bg1">
                        <a:lumMod val="85000"/>
                      </a:schemeClr>
                    </a:gs>
                    <a:gs pos="43000">
                      <a:schemeClr val="bg1">
                        <a:lumMod val="75000"/>
                      </a:schemeClr>
                    </a:gs>
                    <a:gs pos="48000">
                      <a:schemeClr val="bg1">
                        <a:lumMod val="65000"/>
                      </a:schemeClr>
                    </a:gs>
                    <a:gs pos="100000">
                      <a:schemeClr val="bg1">
                        <a:lumMod val="50000"/>
                      </a:schemeClr>
                    </a:gs>
                  </a:gsLst>
                  <a:lin ang="5400000"/>
                </a:gradFill>
                <a:effectLst>
                  <a:reflection blurRad="12700" stA="28000" endPos="45000" dist="1000" dir="5400000" sy="-100000" algn="bl" rotWithShape="0"/>
                </a:effectLst>
              </a:rPr>
              <a:t>Perciben otras rentas/ fraccionan sus ingresos</a:t>
            </a:r>
          </a:p>
        </p:txBody>
      </p:sp>
      <p:sp>
        <p:nvSpPr>
          <p:cNvPr id="13" name="12 Rectángulo"/>
          <p:cNvSpPr/>
          <p:nvPr/>
        </p:nvSpPr>
        <p:spPr>
          <a:xfrm>
            <a:off x="4566351" y="3951922"/>
            <a:ext cx="3539455" cy="684867"/>
          </a:xfrm>
          <a:prstGeom prst="rect">
            <a:avLst/>
          </a:prstGeom>
          <a:noFill/>
        </p:spPr>
        <p:txBody>
          <a:bodyPr wrap="square" lIns="68644" tIns="34322" rIns="68644" bIns="34322">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2000" b="1" spc="38" dirty="0">
                <a:ln w="11430"/>
                <a:gradFill>
                  <a:gsLst>
                    <a:gs pos="25000">
                      <a:schemeClr val="accent2">
                        <a:satMod val="155000"/>
                      </a:schemeClr>
                    </a:gs>
                    <a:gs pos="100000">
                      <a:schemeClr val="accent2">
                        <a:shade val="45000"/>
                        <a:satMod val="165000"/>
                      </a:schemeClr>
                    </a:gs>
                  </a:gsLst>
                  <a:lin ang="5400000"/>
                </a:gradFill>
                <a:effectLst>
                  <a:outerShdw blurRad="50800" dist="38100" dir="5400000" algn="t" rotWithShape="0">
                    <a:prstClr val="black">
                      <a:alpha val="40000"/>
                    </a:prstClr>
                  </a:outerShdw>
                </a:effectLst>
              </a:rPr>
              <a:t>Realizan actividades no permitidas</a:t>
            </a:r>
          </a:p>
        </p:txBody>
      </p:sp>
      <p:sp>
        <p:nvSpPr>
          <p:cNvPr id="14" name="13 Rectángulo"/>
          <p:cNvSpPr/>
          <p:nvPr/>
        </p:nvSpPr>
        <p:spPr>
          <a:xfrm>
            <a:off x="5775281" y="3097532"/>
            <a:ext cx="2949546" cy="684867"/>
          </a:xfrm>
          <a:prstGeom prst="rect">
            <a:avLst/>
          </a:prstGeom>
          <a:noFill/>
        </p:spPr>
        <p:txBody>
          <a:bodyPr wrap="square" lIns="68644" tIns="34322" rIns="68644" bIns="34322">
            <a:spAutoFit/>
          </a:bodyPr>
          <a:lstStyle/>
          <a:p>
            <a:pPr algn="ct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Muchas importaciones, </a:t>
            </a:r>
          </a:p>
          <a:p>
            <a:pPr algn="ct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pocas ventas</a:t>
            </a:r>
          </a:p>
        </p:txBody>
      </p:sp>
    </p:spTree>
    <p:extLst>
      <p:ext uri="{BB962C8B-B14F-4D97-AF65-F5344CB8AC3E}">
        <p14:creationId xmlns:p14="http://schemas.microsoft.com/office/powerpoint/2010/main" val="511265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26"/>
          <p:cNvGrpSpPr/>
          <p:nvPr/>
        </p:nvGrpSpPr>
        <p:grpSpPr>
          <a:xfrm>
            <a:off x="976093" y="1304924"/>
            <a:ext cx="1993616" cy="1455273"/>
            <a:chOff x="1125141" y="1333499"/>
            <a:chExt cx="1813482" cy="1276517"/>
          </a:xfrm>
        </p:grpSpPr>
        <p:pic>
          <p:nvPicPr>
            <p:cNvPr id="3076" name="Picture 4" descr="Resultado de imagen para clínica ecuatorian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3" t="5380" r="652" b="1266"/>
            <a:stretch/>
          </p:blipFill>
          <p:spPr bwMode="auto">
            <a:xfrm>
              <a:off x="1125141" y="1333499"/>
              <a:ext cx="1813482" cy="1276517"/>
            </a:xfrm>
            <a:prstGeom prst="rect">
              <a:avLst/>
            </a:prstGeom>
            <a:noFill/>
            <a:extLst>
              <a:ext uri="{909E8E84-426E-40DD-AFC4-6F175D3DCCD1}">
                <a14:hiddenFill xmlns:a14="http://schemas.microsoft.com/office/drawing/2010/main">
                  <a:solidFill>
                    <a:srgbClr val="FFFFFF"/>
                  </a:solidFill>
                </a14:hiddenFill>
              </a:ext>
            </a:extLst>
          </p:spPr>
        </p:pic>
        <p:sp>
          <p:nvSpPr>
            <p:cNvPr id="26" name="Rectángulo redondeado 25"/>
            <p:cNvSpPr/>
            <p:nvPr/>
          </p:nvSpPr>
          <p:spPr>
            <a:xfrm>
              <a:off x="1628775" y="2097563"/>
              <a:ext cx="477604" cy="73700"/>
            </a:xfrm>
            <a:prstGeom prst="roundRect">
              <a:avLst/>
            </a:prstGeom>
            <a:solidFill>
              <a:srgbClr val="5597D3">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 name="Marcador de número de diapositiva 3"/>
          <p:cNvSpPr>
            <a:spLocks noGrp="1"/>
          </p:cNvSpPr>
          <p:nvPr>
            <p:ph type="sldNum" sz="quarter" idx="12"/>
          </p:nvPr>
        </p:nvSpPr>
        <p:spPr/>
        <p:txBody>
          <a:bodyPr/>
          <a:lstStyle/>
          <a:p>
            <a:fld id="{3A10AC81-0BCF-4A88-91DD-6D952CB3253A}" type="slidenum">
              <a:rPr lang="es-ES" smtClean="0"/>
              <a:pPr/>
              <a:t>18</a:t>
            </a:fld>
            <a:endParaRPr lang="es-ES" dirty="0"/>
          </a:p>
        </p:txBody>
      </p:sp>
      <p:cxnSp>
        <p:nvCxnSpPr>
          <p:cNvPr id="12" name="Conector recto 11"/>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10" name="Grupo 15"/>
          <p:cNvGrpSpPr/>
          <p:nvPr/>
        </p:nvGrpSpPr>
        <p:grpSpPr>
          <a:xfrm>
            <a:off x="823141" y="1109420"/>
            <a:ext cx="8136000" cy="144000"/>
            <a:chOff x="156389" y="1597025"/>
            <a:chExt cx="8136000" cy="144000"/>
          </a:xfrm>
        </p:grpSpPr>
        <p:cxnSp>
          <p:nvCxnSpPr>
            <p:cNvPr id="8" name="Conector recto 7"/>
            <p:cNvCxnSpPr/>
            <p:nvPr/>
          </p:nvCxnSpPr>
          <p:spPr>
            <a:xfrm>
              <a:off x="156389" y="1609418"/>
              <a:ext cx="8136000" cy="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172795" y="1597025"/>
              <a:ext cx="0" cy="14400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8282129" y="1597025"/>
              <a:ext cx="0" cy="14400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43" name="CuadroTexto 42"/>
          <p:cNvSpPr txBox="1"/>
          <p:nvPr/>
        </p:nvSpPr>
        <p:spPr>
          <a:xfrm>
            <a:off x="2826631" y="753874"/>
            <a:ext cx="5970111" cy="276999"/>
          </a:xfrm>
          <a:prstGeom prst="rect">
            <a:avLst/>
          </a:prstGeom>
          <a:noFill/>
        </p:spPr>
        <p:txBody>
          <a:bodyPr wrap="square" rtlCol="0">
            <a:spAutoFit/>
          </a:bodyPr>
          <a:lstStyle/>
          <a:p>
            <a:pPr>
              <a:buClr>
                <a:srgbClr val="C00000"/>
              </a:buClr>
            </a:pPr>
            <a:r>
              <a:rPr lang="es-PE" sz="1200" b="1" dirty="0"/>
              <a:t>6 RUCS operan en el mismo local, comparten instalaciones e insumos</a:t>
            </a:r>
          </a:p>
        </p:txBody>
      </p:sp>
      <p:sp>
        <p:nvSpPr>
          <p:cNvPr id="21" name="CuadroTexto 20"/>
          <p:cNvSpPr txBox="1"/>
          <p:nvPr/>
        </p:nvSpPr>
        <p:spPr>
          <a:xfrm>
            <a:off x="1472967" y="2801201"/>
            <a:ext cx="1001514" cy="654025"/>
          </a:xfrm>
          <a:prstGeom prst="rect">
            <a:avLst/>
          </a:prstGeom>
          <a:noFill/>
        </p:spPr>
        <p:txBody>
          <a:bodyPr wrap="square" rtlCol="0">
            <a:spAutoFit/>
          </a:bodyPr>
          <a:lstStyle/>
          <a:p>
            <a:pPr algn="ctr">
              <a:buClr>
                <a:srgbClr val="C00000"/>
              </a:buClr>
            </a:pPr>
            <a:r>
              <a:rPr lang="es-PE" sz="1050" b="1" dirty="0"/>
              <a:t>Empresa</a:t>
            </a:r>
            <a:endParaRPr lang="es-PE" sz="1050" dirty="0"/>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Régimen General</a:t>
            </a:r>
          </a:p>
          <a:p>
            <a:pPr algn="ctr">
              <a:buClr>
                <a:srgbClr val="C00000"/>
              </a:buClr>
            </a:pPr>
            <a:endParaRPr lang="es-PE" sz="200" b="1" dirty="0">
              <a:solidFill>
                <a:srgbClr val="0070C0"/>
              </a:solidFill>
            </a:endParaRPr>
          </a:p>
        </p:txBody>
      </p:sp>
      <p:sp>
        <p:nvSpPr>
          <p:cNvPr id="2" name="Elipse 1"/>
          <p:cNvSpPr/>
          <p:nvPr/>
        </p:nvSpPr>
        <p:spPr>
          <a:xfrm>
            <a:off x="976093" y="1449067"/>
            <a:ext cx="193916" cy="18416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1</a:t>
            </a:r>
          </a:p>
        </p:txBody>
      </p:sp>
      <p:pic>
        <p:nvPicPr>
          <p:cNvPr id="6" name="Imagen 5"/>
          <p:cNvPicPr>
            <a:picLocks noChangeAspect="1"/>
          </p:cNvPicPr>
          <p:nvPr/>
        </p:nvPicPr>
        <p:blipFill>
          <a:blip r:embed="rId4"/>
          <a:stretch>
            <a:fillRect/>
          </a:stretch>
        </p:blipFill>
        <p:spPr>
          <a:xfrm>
            <a:off x="3248833" y="1597074"/>
            <a:ext cx="1233042" cy="1152000"/>
          </a:xfrm>
          <a:prstGeom prst="rect">
            <a:avLst/>
          </a:prstGeom>
        </p:spPr>
      </p:pic>
      <p:sp>
        <p:nvSpPr>
          <p:cNvPr id="22" name="CuadroTexto 21"/>
          <p:cNvSpPr txBox="1"/>
          <p:nvPr/>
        </p:nvSpPr>
        <p:spPr>
          <a:xfrm>
            <a:off x="3194007" y="2797894"/>
            <a:ext cx="1353192" cy="654025"/>
          </a:xfrm>
          <a:prstGeom prst="rect">
            <a:avLst/>
          </a:prstGeom>
          <a:noFill/>
        </p:spPr>
        <p:txBody>
          <a:bodyPr wrap="square" rtlCol="0">
            <a:spAutoFit/>
          </a:bodyPr>
          <a:lstStyle/>
          <a:p>
            <a:pPr algn="ctr">
              <a:buClr>
                <a:srgbClr val="C00000"/>
              </a:buClr>
            </a:pPr>
            <a:r>
              <a:rPr lang="es-PE" sz="1050" b="1" dirty="0"/>
              <a:t>Médico principal y titular de la empresa</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 4TA y 1ERA</a:t>
            </a:r>
          </a:p>
          <a:p>
            <a:pPr algn="ctr">
              <a:buClr>
                <a:srgbClr val="C00000"/>
              </a:buClr>
            </a:pPr>
            <a:endParaRPr lang="es-PE" sz="200" b="1" dirty="0">
              <a:solidFill>
                <a:srgbClr val="0070C0"/>
              </a:solidFill>
            </a:endParaRPr>
          </a:p>
        </p:txBody>
      </p:sp>
      <p:sp>
        <p:nvSpPr>
          <p:cNvPr id="42" name="Elipse 41"/>
          <p:cNvSpPr/>
          <p:nvPr/>
        </p:nvSpPr>
        <p:spPr>
          <a:xfrm>
            <a:off x="3252549" y="1455362"/>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2</a:t>
            </a:r>
          </a:p>
        </p:txBody>
      </p:sp>
      <p:pic>
        <p:nvPicPr>
          <p:cNvPr id="7" name="Imagen 6"/>
          <p:cNvPicPr>
            <a:picLocks noChangeAspect="1"/>
          </p:cNvPicPr>
          <p:nvPr/>
        </p:nvPicPr>
        <p:blipFill>
          <a:blip r:embed="rId5"/>
          <a:stretch>
            <a:fillRect/>
          </a:stretch>
        </p:blipFill>
        <p:spPr>
          <a:xfrm>
            <a:off x="4904665" y="1627439"/>
            <a:ext cx="484883" cy="1116000"/>
          </a:xfrm>
          <a:prstGeom prst="rect">
            <a:avLst/>
          </a:prstGeom>
        </p:spPr>
      </p:pic>
      <p:sp>
        <p:nvSpPr>
          <p:cNvPr id="41" name="CuadroTexto 40"/>
          <p:cNvSpPr txBox="1"/>
          <p:nvPr/>
        </p:nvSpPr>
        <p:spPr>
          <a:xfrm>
            <a:off x="4558847" y="2797893"/>
            <a:ext cx="1176520" cy="654025"/>
          </a:xfrm>
          <a:prstGeom prst="rect">
            <a:avLst/>
          </a:prstGeom>
          <a:noFill/>
        </p:spPr>
        <p:txBody>
          <a:bodyPr wrap="square" rtlCol="0">
            <a:spAutoFit/>
          </a:bodyPr>
          <a:lstStyle/>
          <a:p>
            <a:pPr algn="ctr">
              <a:buClr>
                <a:srgbClr val="C00000"/>
              </a:buClr>
            </a:pPr>
            <a:r>
              <a:rPr lang="es-PE" sz="1050" b="1" dirty="0"/>
              <a:t>Esposa del médico titular</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 y 4TA</a:t>
            </a:r>
          </a:p>
          <a:p>
            <a:pPr algn="ctr">
              <a:buClr>
                <a:srgbClr val="C00000"/>
              </a:buClr>
            </a:pPr>
            <a:endParaRPr lang="es-PE" sz="200" b="1" dirty="0">
              <a:solidFill>
                <a:srgbClr val="0070C0"/>
              </a:solidFill>
            </a:endParaRPr>
          </a:p>
        </p:txBody>
      </p:sp>
      <p:sp>
        <p:nvSpPr>
          <p:cNvPr id="46" name="Elipse 45"/>
          <p:cNvSpPr/>
          <p:nvPr/>
        </p:nvSpPr>
        <p:spPr>
          <a:xfrm>
            <a:off x="4683140" y="1455362"/>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3</a:t>
            </a:r>
          </a:p>
        </p:txBody>
      </p:sp>
      <p:pic>
        <p:nvPicPr>
          <p:cNvPr id="3" name="Imagen 2"/>
          <p:cNvPicPr>
            <a:picLocks noChangeAspect="1"/>
          </p:cNvPicPr>
          <p:nvPr/>
        </p:nvPicPr>
        <p:blipFill>
          <a:blip r:embed="rId6"/>
          <a:stretch>
            <a:fillRect/>
          </a:stretch>
        </p:blipFill>
        <p:spPr>
          <a:xfrm>
            <a:off x="6002615" y="1627439"/>
            <a:ext cx="395787" cy="1116000"/>
          </a:xfrm>
          <a:prstGeom prst="rect">
            <a:avLst/>
          </a:prstGeom>
        </p:spPr>
      </p:pic>
      <p:sp>
        <p:nvSpPr>
          <p:cNvPr id="23" name="CuadroTexto 22"/>
          <p:cNvSpPr txBox="1"/>
          <p:nvPr/>
        </p:nvSpPr>
        <p:spPr>
          <a:xfrm>
            <a:off x="5611274" y="2797893"/>
            <a:ext cx="1176520" cy="654025"/>
          </a:xfrm>
          <a:prstGeom prst="rect">
            <a:avLst/>
          </a:prstGeom>
          <a:noFill/>
        </p:spPr>
        <p:txBody>
          <a:bodyPr wrap="square" rtlCol="0">
            <a:spAutoFit/>
          </a:bodyPr>
          <a:lstStyle/>
          <a:p>
            <a:pPr algn="ctr">
              <a:buClr>
                <a:srgbClr val="C00000"/>
              </a:buClr>
            </a:pPr>
            <a:r>
              <a:rPr lang="es-PE" sz="1050" b="1" dirty="0"/>
              <a:t>Hija mayor del médico titular</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a:t>
            </a:r>
          </a:p>
          <a:p>
            <a:pPr algn="ctr">
              <a:buClr>
                <a:srgbClr val="C00000"/>
              </a:buClr>
            </a:pPr>
            <a:endParaRPr lang="es-PE" sz="200" b="1" dirty="0">
              <a:solidFill>
                <a:srgbClr val="0070C0"/>
              </a:solidFill>
            </a:endParaRPr>
          </a:p>
        </p:txBody>
      </p:sp>
      <p:sp>
        <p:nvSpPr>
          <p:cNvPr id="47" name="Elipse 46"/>
          <p:cNvSpPr/>
          <p:nvPr/>
        </p:nvSpPr>
        <p:spPr>
          <a:xfrm>
            <a:off x="5846275" y="1455362"/>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4</a:t>
            </a:r>
          </a:p>
        </p:txBody>
      </p:sp>
      <p:pic>
        <p:nvPicPr>
          <p:cNvPr id="39" name="Imagen 38"/>
          <p:cNvPicPr>
            <a:picLocks noChangeAspect="1"/>
          </p:cNvPicPr>
          <p:nvPr/>
        </p:nvPicPr>
        <p:blipFill>
          <a:blip r:embed="rId6"/>
          <a:stretch>
            <a:fillRect/>
          </a:stretch>
        </p:blipFill>
        <p:spPr>
          <a:xfrm>
            <a:off x="7079601" y="1766331"/>
            <a:ext cx="344718" cy="972000"/>
          </a:xfrm>
          <a:prstGeom prst="rect">
            <a:avLst/>
          </a:prstGeom>
        </p:spPr>
      </p:pic>
      <p:sp>
        <p:nvSpPr>
          <p:cNvPr id="40" name="CuadroTexto 39"/>
          <p:cNvSpPr txBox="1"/>
          <p:nvPr/>
        </p:nvSpPr>
        <p:spPr>
          <a:xfrm>
            <a:off x="6663700" y="2797893"/>
            <a:ext cx="1176520" cy="654025"/>
          </a:xfrm>
          <a:prstGeom prst="rect">
            <a:avLst/>
          </a:prstGeom>
          <a:noFill/>
        </p:spPr>
        <p:txBody>
          <a:bodyPr wrap="square" rtlCol="0">
            <a:spAutoFit/>
          </a:bodyPr>
          <a:lstStyle/>
          <a:p>
            <a:pPr algn="ctr">
              <a:buClr>
                <a:srgbClr val="C00000"/>
              </a:buClr>
            </a:pPr>
            <a:r>
              <a:rPr lang="es-PE" sz="1050" b="1" dirty="0"/>
              <a:t>Hija menor del médico titular</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a:t>
            </a:r>
          </a:p>
          <a:p>
            <a:pPr algn="ctr">
              <a:buClr>
                <a:srgbClr val="C00000"/>
              </a:buClr>
            </a:pPr>
            <a:endParaRPr lang="es-PE" sz="200" b="1" dirty="0">
              <a:solidFill>
                <a:srgbClr val="0070C0"/>
              </a:solidFill>
            </a:endParaRPr>
          </a:p>
        </p:txBody>
      </p:sp>
      <p:sp>
        <p:nvSpPr>
          <p:cNvPr id="48" name="Elipse 47"/>
          <p:cNvSpPr/>
          <p:nvPr/>
        </p:nvSpPr>
        <p:spPr>
          <a:xfrm>
            <a:off x="6957696" y="1455362"/>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5</a:t>
            </a:r>
          </a:p>
        </p:txBody>
      </p:sp>
      <p:pic>
        <p:nvPicPr>
          <p:cNvPr id="5" name="Imagen 4"/>
          <p:cNvPicPr>
            <a:picLocks noChangeAspect="1"/>
          </p:cNvPicPr>
          <p:nvPr/>
        </p:nvPicPr>
        <p:blipFill>
          <a:blip r:embed="rId7"/>
          <a:stretch>
            <a:fillRect/>
          </a:stretch>
        </p:blipFill>
        <p:spPr>
          <a:xfrm>
            <a:off x="8054234" y="1591947"/>
            <a:ext cx="663032" cy="1116000"/>
          </a:xfrm>
          <a:prstGeom prst="rect">
            <a:avLst/>
          </a:prstGeom>
        </p:spPr>
      </p:pic>
      <p:sp>
        <p:nvSpPr>
          <p:cNvPr id="24" name="CuadroTexto 23"/>
          <p:cNvSpPr txBox="1"/>
          <p:nvPr/>
        </p:nvSpPr>
        <p:spPr>
          <a:xfrm>
            <a:off x="7797490" y="2797893"/>
            <a:ext cx="1176520" cy="654025"/>
          </a:xfrm>
          <a:prstGeom prst="rect">
            <a:avLst/>
          </a:prstGeom>
          <a:noFill/>
        </p:spPr>
        <p:txBody>
          <a:bodyPr wrap="square" rtlCol="0">
            <a:spAutoFit/>
          </a:bodyPr>
          <a:lstStyle/>
          <a:p>
            <a:pPr algn="ctr">
              <a:buClr>
                <a:srgbClr val="C00000"/>
              </a:buClr>
            </a:pPr>
            <a:r>
              <a:rPr lang="es-PE" sz="1050" b="1" dirty="0"/>
              <a:t>Administrador de hecho</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 y 4TA</a:t>
            </a:r>
          </a:p>
          <a:p>
            <a:pPr algn="ctr">
              <a:buClr>
                <a:srgbClr val="C00000"/>
              </a:buClr>
            </a:pPr>
            <a:endParaRPr lang="es-PE" sz="200" b="1" dirty="0">
              <a:solidFill>
                <a:srgbClr val="0070C0"/>
              </a:solidFill>
            </a:endParaRPr>
          </a:p>
        </p:txBody>
      </p:sp>
      <p:sp>
        <p:nvSpPr>
          <p:cNvPr id="49" name="Elipse 48"/>
          <p:cNvSpPr/>
          <p:nvPr/>
        </p:nvSpPr>
        <p:spPr>
          <a:xfrm>
            <a:off x="8089622" y="1455362"/>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6</a:t>
            </a:r>
          </a:p>
        </p:txBody>
      </p:sp>
      <p:sp>
        <p:nvSpPr>
          <p:cNvPr id="51" name="CuadroTexto 50"/>
          <p:cNvSpPr txBox="1"/>
          <p:nvPr/>
        </p:nvSpPr>
        <p:spPr>
          <a:xfrm>
            <a:off x="497296" y="3574508"/>
            <a:ext cx="8412242" cy="1169551"/>
          </a:xfrm>
          <a:prstGeom prst="rect">
            <a:avLst/>
          </a:prstGeom>
          <a:noFill/>
        </p:spPr>
        <p:txBody>
          <a:bodyPr wrap="square" rtlCol="0">
            <a:spAutoFit/>
          </a:bodyPr>
          <a:lstStyle/>
          <a:p>
            <a:pPr marL="261938" indent="-261938" algn="just">
              <a:buClr>
                <a:srgbClr val="C00000"/>
              </a:buClr>
              <a:buFont typeface="Wingdings" panose="05000000000000000000" pitchFamily="2" charset="2"/>
              <a:buChar char="ü"/>
            </a:pPr>
            <a:r>
              <a:rPr lang="es-PE" sz="1200" dirty="0"/>
              <a:t>La empresa, inscrita en el Régimen General, es la que asume todos los costos por insumos, productos y servicios empleados y paga IR e IGV (18%). </a:t>
            </a:r>
          </a:p>
          <a:p>
            <a:pPr marL="261938" indent="-261938" algn="just">
              <a:buClr>
                <a:srgbClr val="C00000"/>
              </a:buClr>
            </a:pPr>
            <a:endParaRPr lang="es-PE" sz="500" dirty="0"/>
          </a:p>
          <a:p>
            <a:pPr marL="261938" indent="-261938" algn="just">
              <a:buClr>
                <a:srgbClr val="C00000"/>
              </a:buClr>
              <a:buFont typeface="Wingdings" panose="05000000000000000000" pitchFamily="2" charset="2"/>
              <a:buChar char="ü"/>
            </a:pPr>
            <a:r>
              <a:rPr lang="es-PE" sz="1200" dirty="0"/>
              <a:t>Los otros cinco sujetos declaran una parte de las ventas de la clínica a su nombre, a través de boletas de venta o recibos por honorarios, y pagan una cuota fija mensual. Es decir, pagan menos impuesto a la renta e IGV.</a:t>
            </a:r>
          </a:p>
          <a:p>
            <a:pPr marL="261938" indent="-261938" algn="just">
              <a:buClr>
                <a:srgbClr val="C00000"/>
              </a:buClr>
            </a:pPr>
            <a:endParaRPr lang="es-PE" sz="500" dirty="0"/>
          </a:p>
          <a:p>
            <a:pPr marL="261938" indent="-261938" algn="just">
              <a:buClr>
                <a:srgbClr val="C00000"/>
              </a:buClr>
              <a:buFont typeface="Wingdings" panose="05000000000000000000" pitchFamily="2" charset="2"/>
              <a:buChar char="ü"/>
            </a:pPr>
            <a:r>
              <a:rPr lang="es-PE" sz="1200" dirty="0">
                <a:solidFill>
                  <a:srgbClr val="FF0000"/>
                </a:solidFill>
              </a:rPr>
              <a:t>A través de este fraccionamiento se estima que la clínica dejó de pagar más de S/ 400 mil en impuestos el 2016.</a:t>
            </a:r>
          </a:p>
        </p:txBody>
      </p:sp>
      <p:sp>
        <p:nvSpPr>
          <p:cNvPr id="52" name="CuadroTexto 51"/>
          <p:cNvSpPr txBox="1"/>
          <p:nvPr/>
        </p:nvSpPr>
        <p:spPr>
          <a:xfrm>
            <a:off x="283143" y="2837907"/>
            <a:ext cx="710269" cy="253916"/>
          </a:xfrm>
          <a:prstGeom prst="rect">
            <a:avLst/>
          </a:prstGeom>
          <a:solidFill>
            <a:schemeClr val="bg1">
              <a:lumMod val="50000"/>
            </a:schemeClr>
          </a:solidFill>
        </p:spPr>
        <p:txBody>
          <a:bodyPr wrap="square" rtlCol="0" anchor="ctr" anchorCtr="0">
            <a:spAutoFit/>
          </a:bodyPr>
          <a:lstStyle/>
          <a:p>
            <a:pPr>
              <a:buClr>
                <a:srgbClr val="C00000"/>
              </a:buClr>
            </a:pPr>
            <a:r>
              <a:rPr lang="es-PE" sz="1050" b="1" dirty="0">
                <a:solidFill>
                  <a:schemeClr val="bg1"/>
                </a:solidFill>
              </a:rPr>
              <a:t>Sujeto:</a:t>
            </a:r>
          </a:p>
        </p:txBody>
      </p:sp>
      <p:sp>
        <p:nvSpPr>
          <p:cNvPr id="53" name="CuadroTexto 52"/>
          <p:cNvSpPr txBox="1"/>
          <p:nvPr/>
        </p:nvSpPr>
        <p:spPr>
          <a:xfrm>
            <a:off x="283143" y="3159848"/>
            <a:ext cx="710269" cy="253916"/>
          </a:xfrm>
          <a:prstGeom prst="rect">
            <a:avLst/>
          </a:prstGeom>
          <a:solidFill>
            <a:srgbClr val="0070C0"/>
          </a:solidFill>
        </p:spPr>
        <p:txBody>
          <a:bodyPr wrap="square" rtlCol="0" anchor="ctr" anchorCtr="0">
            <a:spAutoFit/>
          </a:bodyPr>
          <a:lstStyle/>
          <a:p>
            <a:pPr>
              <a:buClr>
                <a:srgbClr val="C00000"/>
              </a:buClr>
            </a:pPr>
            <a:r>
              <a:rPr lang="es-PE" sz="1050" b="1" dirty="0">
                <a:solidFill>
                  <a:schemeClr val="bg1"/>
                </a:solidFill>
              </a:rPr>
              <a:t>Régimen:</a:t>
            </a:r>
          </a:p>
        </p:txBody>
      </p:sp>
      <p:sp>
        <p:nvSpPr>
          <p:cNvPr id="36" name="Text Box 4"/>
          <p:cNvSpPr txBox="1">
            <a:spLocks noChangeArrowheads="1"/>
          </p:cNvSpPr>
          <p:nvPr/>
        </p:nvSpPr>
        <p:spPr bwMode="auto">
          <a:xfrm>
            <a:off x="0" y="4785634"/>
            <a:ext cx="8880373" cy="369332"/>
          </a:xfrm>
          <a:prstGeom prst="rect">
            <a:avLst/>
          </a:prstGeom>
          <a:noFill/>
          <a:ln w="9525">
            <a:noFill/>
            <a:miter lim="800000"/>
            <a:headEnd/>
            <a:tailEnd/>
          </a:ln>
        </p:spPr>
        <p:txBody>
          <a:bodyPr wrap="square">
            <a:spAutoFit/>
          </a:bodyPr>
          <a:lstStyle/>
          <a:p>
            <a:endParaRPr lang="es-ES" sz="900" dirty="0">
              <a:cs typeface="Arial" panose="020B0604020202020204" pitchFamily="34" charset="0"/>
            </a:endParaRPr>
          </a:p>
          <a:p>
            <a:r>
              <a:rPr lang="es-ES" sz="900" dirty="0">
                <a:cs typeface="Arial" panose="020B0604020202020204" pitchFamily="34" charset="0"/>
              </a:rPr>
              <a:t>Fuente: SUNAT.</a:t>
            </a:r>
          </a:p>
        </p:txBody>
      </p:sp>
      <p:sp>
        <p:nvSpPr>
          <p:cNvPr id="38"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b="1" dirty="0">
                <a:latin typeface="+mn-lt"/>
              </a:rPr>
              <a:t>Caso de fragmentación empresarial: Clínica</a:t>
            </a:r>
          </a:p>
        </p:txBody>
      </p:sp>
      <p:sp>
        <p:nvSpPr>
          <p:cNvPr id="35" name="CuadroTexto 37"/>
          <p:cNvSpPr txBox="1"/>
          <p:nvPr/>
        </p:nvSpPr>
        <p:spPr>
          <a:xfrm>
            <a:off x="549889" y="707377"/>
            <a:ext cx="1729471" cy="369332"/>
          </a:xfrm>
          <a:prstGeom prst="rect">
            <a:avLst/>
          </a:prstGeom>
          <a:noFill/>
        </p:spPr>
        <p:txBody>
          <a:bodyPr wrap="square" rtlCol="0">
            <a:spAutoFit/>
          </a:bodyPr>
          <a:lstStyle/>
          <a:p>
            <a:pPr algn="ctr">
              <a:buClr>
                <a:srgbClr val="C00000"/>
              </a:buClr>
            </a:pPr>
            <a:r>
              <a:rPr lang="es-PE" b="1" dirty="0">
                <a:solidFill>
                  <a:srgbClr val="002060"/>
                </a:solidFill>
              </a:rPr>
              <a:t>Clínica</a:t>
            </a:r>
            <a:endParaRPr lang="es-PE" sz="700" b="1" dirty="0">
              <a:solidFill>
                <a:srgbClr val="002060"/>
              </a:solidFill>
            </a:endParaRPr>
          </a:p>
        </p:txBody>
      </p:sp>
      <p:cxnSp>
        <p:nvCxnSpPr>
          <p:cNvPr id="37" name="Conector recto de flecha 36"/>
          <p:cNvCxnSpPr/>
          <p:nvPr/>
        </p:nvCxnSpPr>
        <p:spPr>
          <a:xfrm>
            <a:off x="2317460" y="892043"/>
            <a:ext cx="324000"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421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beauty parlor exteri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17" r="7117"/>
          <a:stretch/>
        </p:blipFill>
        <p:spPr bwMode="auto">
          <a:xfrm>
            <a:off x="1335675" y="1816050"/>
            <a:ext cx="1814189" cy="140818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3A10AC81-0BCF-4A88-91DD-6D952CB3253A}" type="slidenum">
              <a:rPr lang="es-ES" smtClean="0"/>
              <a:pPr/>
              <a:t>19</a:t>
            </a:fld>
            <a:endParaRPr lang="es-ES" dirty="0"/>
          </a:p>
        </p:txBody>
      </p:sp>
      <p:cxnSp>
        <p:nvCxnSpPr>
          <p:cNvPr id="12" name="Conector recto 11"/>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6" name="Grupo 15"/>
          <p:cNvGrpSpPr/>
          <p:nvPr/>
        </p:nvGrpSpPr>
        <p:grpSpPr>
          <a:xfrm>
            <a:off x="1092200" y="1527377"/>
            <a:ext cx="6657975" cy="144000"/>
            <a:chOff x="685800" y="1597025"/>
            <a:chExt cx="6657975" cy="144000"/>
          </a:xfrm>
        </p:grpSpPr>
        <p:cxnSp>
          <p:nvCxnSpPr>
            <p:cNvPr id="8" name="Conector recto 7"/>
            <p:cNvCxnSpPr/>
            <p:nvPr/>
          </p:nvCxnSpPr>
          <p:spPr>
            <a:xfrm>
              <a:off x="685800" y="1609418"/>
              <a:ext cx="6657975" cy="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695325" y="1597025"/>
              <a:ext cx="0" cy="14400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7323300" y="1597025"/>
              <a:ext cx="0" cy="14400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21" name="CuadroTexto 20"/>
          <p:cNvSpPr txBox="1"/>
          <p:nvPr/>
        </p:nvSpPr>
        <p:spPr>
          <a:xfrm>
            <a:off x="1742013" y="3226961"/>
            <a:ext cx="1001514" cy="654025"/>
          </a:xfrm>
          <a:prstGeom prst="rect">
            <a:avLst/>
          </a:prstGeom>
          <a:noFill/>
        </p:spPr>
        <p:txBody>
          <a:bodyPr wrap="square" rtlCol="0">
            <a:spAutoFit/>
          </a:bodyPr>
          <a:lstStyle/>
          <a:p>
            <a:pPr algn="ctr">
              <a:buClr>
                <a:srgbClr val="C00000"/>
              </a:buClr>
            </a:pPr>
            <a:r>
              <a:rPr lang="es-PE" sz="1050" b="1" dirty="0"/>
              <a:t>Empresa</a:t>
            </a:r>
          </a:p>
          <a:p>
            <a:pPr algn="ctr">
              <a:buClr>
                <a:srgbClr val="C00000"/>
              </a:buClr>
            </a:pPr>
            <a:r>
              <a:rPr lang="es-PE" sz="1050" dirty="0"/>
              <a:t>(EIRL)</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RMT</a:t>
            </a:r>
          </a:p>
          <a:p>
            <a:pPr algn="ctr">
              <a:buClr>
                <a:srgbClr val="C00000"/>
              </a:buClr>
            </a:pPr>
            <a:endParaRPr lang="es-PE" sz="200" b="1" dirty="0">
              <a:solidFill>
                <a:srgbClr val="0070C0"/>
              </a:solidFill>
            </a:endParaRPr>
          </a:p>
        </p:txBody>
      </p:sp>
      <p:pic>
        <p:nvPicPr>
          <p:cNvPr id="2" name="Imagen 1"/>
          <p:cNvPicPr>
            <a:picLocks noChangeAspect="1"/>
          </p:cNvPicPr>
          <p:nvPr/>
        </p:nvPicPr>
        <p:blipFill>
          <a:blip r:embed="rId4"/>
          <a:stretch>
            <a:fillRect/>
          </a:stretch>
        </p:blipFill>
        <p:spPr>
          <a:xfrm>
            <a:off x="3738614" y="1939615"/>
            <a:ext cx="1176520" cy="1188000"/>
          </a:xfrm>
          <a:prstGeom prst="rect">
            <a:avLst/>
          </a:prstGeom>
        </p:spPr>
      </p:pic>
      <p:sp>
        <p:nvSpPr>
          <p:cNvPr id="22" name="CuadroTexto 21"/>
          <p:cNvSpPr txBox="1"/>
          <p:nvPr/>
        </p:nvSpPr>
        <p:spPr>
          <a:xfrm>
            <a:off x="3738614" y="3224233"/>
            <a:ext cx="1176520" cy="654025"/>
          </a:xfrm>
          <a:prstGeom prst="rect">
            <a:avLst/>
          </a:prstGeom>
          <a:noFill/>
        </p:spPr>
        <p:txBody>
          <a:bodyPr wrap="square" rtlCol="0">
            <a:spAutoFit/>
          </a:bodyPr>
          <a:lstStyle/>
          <a:p>
            <a:pPr algn="ctr">
              <a:buClr>
                <a:srgbClr val="C00000"/>
              </a:buClr>
            </a:pPr>
            <a:r>
              <a:rPr lang="es-PE" sz="1050" b="1" dirty="0"/>
              <a:t>Persona titular de la empresa</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a:t>
            </a:r>
          </a:p>
          <a:p>
            <a:pPr algn="ctr">
              <a:buClr>
                <a:srgbClr val="C00000"/>
              </a:buClr>
            </a:pPr>
            <a:endParaRPr lang="es-PE" sz="200" b="1" dirty="0">
              <a:solidFill>
                <a:srgbClr val="0070C0"/>
              </a:solidFill>
            </a:endParaRPr>
          </a:p>
        </p:txBody>
      </p:sp>
      <p:pic>
        <p:nvPicPr>
          <p:cNvPr id="3" name="Imagen 2"/>
          <p:cNvPicPr>
            <a:picLocks noChangeAspect="1"/>
          </p:cNvPicPr>
          <p:nvPr/>
        </p:nvPicPr>
        <p:blipFill>
          <a:blip r:embed="rId5"/>
          <a:stretch>
            <a:fillRect/>
          </a:stretch>
        </p:blipFill>
        <p:spPr>
          <a:xfrm>
            <a:off x="5651101" y="2011615"/>
            <a:ext cx="395788" cy="1116000"/>
          </a:xfrm>
          <a:prstGeom prst="rect">
            <a:avLst/>
          </a:prstGeom>
        </p:spPr>
      </p:pic>
      <p:sp>
        <p:nvSpPr>
          <p:cNvPr id="23" name="CuadroTexto 22"/>
          <p:cNvSpPr txBox="1"/>
          <p:nvPr/>
        </p:nvSpPr>
        <p:spPr>
          <a:xfrm>
            <a:off x="5260735" y="3224232"/>
            <a:ext cx="1176520" cy="654025"/>
          </a:xfrm>
          <a:prstGeom prst="rect">
            <a:avLst/>
          </a:prstGeom>
          <a:noFill/>
        </p:spPr>
        <p:txBody>
          <a:bodyPr wrap="square" rtlCol="0">
            <a:spAutoFit/>
          </a:bodyPr>
          <a:lstStyle/>
          <a:p>
            <a:pPr algn="ctr">
              <a:buClr>
                <a:srgbClr val="C00000"/>
              </a:buClr>
            </a:pPr>
            <a:r>
              <a:rPr lang="es-PE" sz="1050" b="1" dirty="0"/>
              <a:t>Hija del titular de la empresa</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a:t>
            </a:r>
          </a:p>
          <a:p>
            <a:pPr algn="ctr">
              <a:buClr>
                <a:srgbClr val="C00000"/>
              </a:buClr>
            </a:pPr>
            <a:endParaRPr lang="es-PE" sz="200" b="1" dirty="0">
              <a:solidFill>
                <a:srgbClr val="0070C0"/>
              </a:solidFill>
            </a:endParaRPr>
          </a:p>
        </p:txBody>
      </p:sp>
      <p:pic>
        <p:nvPicPr>
          <p:cNvPr id="5" name="Imagen 4"/>
          <p:cNvPicPr>
            <a:picLocks noChangeAspect="1"/>
          </p:cNvPicPr>
          <p:nvPr/>
        </p:nvPicPr>
        <p:blipFill>
          <a:blip r:embed="rId6"/>
          <a:stretch>
            <a:fillRect/>
          </a:stretch>
        </p:blipFill>
        <p:spPr>
          <a:xfrm>
            <a:off x="6782857" y="1939615"/>
            <a:ext cx="705809" cy="1188000"/>
          </a:xfrm>
          <a:prstGeom prst="rect">
            <a:avLst/>
          </a:prstGeom>
        </p:spPr>
      </p:pic>
      <p:sp>
        <p:nvSpPr>
          <p:cNvPr id="24" name="CuadroTexto 23"/>
          <p:cNvSpPr txBox="1"/>
          <p:nvPr/>
        </p:nvSpPr>
        <p:spPr>
          <a:xfrm>
            <a:off x="6547501" y="3224232"/>
            <a:ext cx="1176520" cy="654025"/>
          </a:xfrm>
          <a:prstGeom prst="rect">
            <a:avLst/>
          </a:prstGeom>
          <a:noFill/>
        </p:spPr>
        <p:txBody>
          <a:bodyPr wrap="square" rtlCol="0">
            <a:spAutoFit/>
          </a:bodyPr>
          <a:lstStyle/>
          <a:p>
            <a:pPr algn="ctr">
              <a:buClr>
                <a:srgbClr val="C00000"/>
              </a:buClr>
            </a:pPr>
            <a:r>
              <a:rPr lang="es-PE" sz="1050" b="1" dirty="0"/>
              <a:t>Administrador de hecho</a:t>
            </a:r>
          </a:p>
          <a:p>
            <a:pPr algn="ctr">
              <a:buClr>
                <a:srgbClr val="C00000"/>
              </a:buClr>
            </a:pPr>
            <a:endParaRPr lang="es-PE" sz="300" b="1" dirty="0">
              <a:solidFill>
                <a:srgbClr val="0070C0"/>
              </a:solidFill>
            </a:endParaRPr>
          </a:p>
          <a:p>
            <a:pPr algn="ctr">
              <a:buClr>
                <a:srgbClr val="C00000"/>
              </a:buClr>
            </a:pPr>
            <a:r>
              <a:rPr lang="es-PE" sz="1050" b="1" dirty="0">
                <a:solidFill>
                  <a:srgbClr val="0070C0"/>
                </a:solidFill>
              </a:rPr>
              <a:t>NRUS</a:t>
            </a:r>
          </a:p>
          <a:p>
            <a:pPr algn="ctr">
              <a:buClr>
                <a:srgbClr val="C00000"/>
              </a:buClr>
            </a:pPr>
            <a:endParaRPr lang="es-PE" sz="200" b="1" dirty="0">
              <a:solidFill>
                <a:srgbClr val="0070C0"/>
              </a:solidFill>
            </a:endParaRPr>
          </a:p>
        </p:txBody>
      </p:sp>
      <p:sp>
        <p:nvSpPr>
          <p:cNvPr id="25" name="CuadroTexto 24"/>
          <p:cNvSpPr txBox="1"/>
          <p:nvPr/>
        </p:nvSpPr>
        <p:spPr>
          <a:xfrm>
            <a:off x="1343780" y="4155722"/>
            <a:ext cx="1748996" cy="461665"/>
          </a:xfrm>
          <a:prstGeom prst="rect">
            <a:avLst/>
          </a:prstGeom>
          <a:noFill/>
        </p:spPr>
        <p:txBody>
          <a:bodyPr wrap="square" rtlCol="0">
            <a:spAutoFit/>
          </a:bodyPr>
          <a:lstStyle/>
          <a:p>
            <a:pPr algn="ctr">
              <a:buClr>
                <a:srgbClr val="C00000"/>
              </a:buClr>
            </a:pPr>
            <a:r>
              <a:rPr lang="es-PE" sz="1200" dirty="0">
                <a:solidFill>
                  <a:srgbClr val="FF0000"/>
                </a:solidFill>
              </a:rPr>
              <a:t>Evade el pago del 30% de sus ventas declaradas</a:t>
            </a:r>
          </a:p>
        </p:txBody>
      </p:sp>
      <p:cxnSp>
        <p:nvCxnSpPr>
          <p:cNvPr id="26" name="Conector recto de flecha 25"/>
          <p:cNvCxnSpPr/>
          <p:nvPr/>
        </p:nvCxnSpPr>
        <p:spPr>
          <a:xfrm>
            <a:off x="2242770" y="3869625"/>
            <a:ext cx="0" cy="2160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Cerrar llave 27"/>
          <p:cNvSpPr/>
          <p:nvPr/>
        </p:nvSpPr>
        <p:spPr>
          <a:xfrm rot="5400000">
            <a:off x="5551094" y="1950677"/>
            <a:ext cx="216000" cy="4071162"/>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33" name="CuadroTexto 32"/>
          <p:cNvSpPr txBox="1"/>
          <p:nvPr/>
        </p:nvSpPr>
        <p:spPr>
          <a:xfrm>
            <a:off x="3417040" y="4163886"/>
            <a:ext cx="4484110" cy="415498"/>
          </a:xfrm>
          <a:prstGeom prst="rect">
            <a:avLst/>
          </a:prstGeom>
          <a:noFill/>
        </p:spPr>
        <p:txBody>
          <a:bodyPr wrap="square" rtlCol="0">
            <a:spAutoFit/>
          </a:bodyPr>
          <a:lstStyle/>
          <a:p>
            <a:pPr algn="ctr">
              <a:buClr>
                <a:srgbClr val="C00000"/>
              </a:buClr>
            </a:pPr>
            <a:r>
              <a:rPr lang="es-ES" sz="1050" dirty="0"/>
              <a:t>Declaran una parte de las ventas del salón de belleza a su nombre, a través de boletas de venta o recibos por honorarios, y pagan una cuota fija mensual</a:t>
            </a:r>
            <a:endParaRPr lang="es-PE" sz="1050" dirty="0"/>
          </a:p>
        </p:txBody>
      </p:sp>
      <p:sp>
        <p:nvSpPr>
          <p:cNvPr id="38" name="CuadroTexto 37"/>
          <p:cNvSpPr txBox="1"/>
          <p:nvPr/>
        </p:nvSpPr>
        <p:spPr>
          <a:xfrm>
            <a:off x="1063625" y="984780"/>
            <a:ext cx="1729471" cy="369332"/>
          </a:xfrm>
          <a:prstGeom prst="rect">
            <a:avLst/>
          </a:prstGeom>
          <a:noFill/>
        </p:spPr>
        <p:txBody>
          <a:bodyPr wrap="square" rtlCol="0">
            <a:spAutoFit/>
          </a:bodyPr>
          <a:lstStyle/>
          <a:p>
            <a:pPr algn="ctr">
              <a:buClr>
                <a:srgbClr val="C00000"/>
              </a:buClr>
            </a:pPr>
            <a:r>
              <a:rPr lang="es-PE" b="1" dirty="0">
                <a:solidFill>
                  <a:srgbClr val="002060"/>
                </a:solidFill>
              </a:rPr>
              <a:t>Salón de belleza</a:t>
            </a:r>
            <a:endParaRPr lang="es-PE" sz="700" b="1" dirty="0">
              <a:solidFill>
                <a:srgbClr val="002060"/>
              </a:solidFill>
            </a:endParaRPr>
          </a:p>
        </p:txBody>
      </p:sp>
      <p:cxnSp>
        <p:nvCxnSpPr>
          <p:cNvPr id="37" name="Conector recto de flecha 36"/>
          <p:cNvCxnSpPr/>
          <p:nvPr/>
        </p:nvCxnSpPr>
        <p:spPr>
          <a:xfrm>
            <a:off x="2831196" y="1169446"/>
            <a:ext cx="324000"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3" name="CuadroTexto 42"/>
          <p:cNvSpPr txBox="1"/>
          <p:nvPr/>
        </p:nvSpPr>
        <p:spPr>
          <a:xfrm>
            <a:off x="3193296" y="958859"/>
            <a:ext cx="4782304" cy="461665"/>
          </a:xfrm>
          <a:prstGeom prst="rect">
            <a:avLst/>
          </a:prstGeom>
          <a:noFill/>
        </p:spPr>
        <p:txBody>
          <a:bodyPr wrap="square" rtlCol="0">
            <a:spAutoFit/>
          </a:bodyPr>
          <a:lstStyle/>
          <a:p>
            <a:pPr>
              <a:buClr>
                <a:srgbClr val="C00000"/>
              </a:buClr>
            </a:pPr>
            <a:r>
              <a:rPr lang="es-PE" sz="1200" dirty="0"/>
              <a:t>Único local donde operan 4 RUCS que comparten instalaciones e insumos</a:t>
            </a:r>
          </a:p>
          <a:p>
            <a:pPr>
              <a:buClr>
                <a:srgbClr val="C00000"/>
              </a:buClr>
            </a:pPr>
            <a:r>
              <a:rPr lang="es-PE" sz="1200" dirty="0">
                <a:solidFill>
                  <a:srgbClr val="0070C0"/>
                </a:solidFill>
              </a:rPr>
              <a:t>Asesorado por un estudio jurídico que ayuda a otras 263 empresas</a:t>
            </a:r>
            <a:endParaRPr lang="es-PE" sz="400" dirty="0">
              <a:solidFill>
                <a:srgbClr val="0070C0"/>
              </a:solidFill>
            </a:endParaRPr>
          </a:p>
        </p:txBody>
      </p:sp>
      <p:sp>
        <p:nvSpPr>
          <p:cNvPr id="41" name="Elipse 40"/>
          <p:cNvSpPr/>
          <p:nvPr/>
        </p:nvSpPr>
        <p:spPr>
          <a:xfrm>
            <a:off x="3646385" y="1738993"/>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2</a:t>
            </a:r>
          </a:p>
        </p:txBody>
      </p:sp>
      <p:sp>
        <p:nvSpPr>
          <p:cNvPr id="42" name="Elipse 41"/>
          <p:cNvSpPr/>
          <p:nvPr/>
        </p:nvSpPr>
        <p:spPr>
          <a:xfrm>
            <a:off x="5516661" y="1738993"/>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3</a:t>
            </a:r>
          </a:p>
        </p:txBody>
      </p:sp>
      <p:sp>
        <p:nvSpPr>
          <p:cNvPr id="44" name="Elipse 43"/>
          <p:cNvSpPr/>
          <p:nvPr/>
        </p:nvSpPr>
        <p:spPr>
          <a:xfrm>
            <a:off x="6735411" y="1738993"/>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4</a:t>
            </a:r>
          </a:p>
        </p:txBody>
      </p:sp>
      <p:sp>
        <p:nvSpPr>
          <p:cNvPr id="45" name="Elipse 44"/>
          <p:cNvSpPr/>
          <p:nvPr/>
        </p:nvSpPr>
        <p:spPr>
          <a:xfrm>
            <a:off x="1252014" y="1738993"/>
            <a:ext cx="183600" cy="1836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a:t>1</a:t>
            </a:r>
          </a:p>
        </p:txBody>
      </p:sp>
      <p:sp>
        <p:nvSpPr>
          <p:cNvPr id="32" name="Text Box 4"/>
          <p:cNvSpPr txBox="1">
            <a:spLocks noChangeArrowheads="1"/>
          </p:cNvSpPr>
          <p:nvPr/>
        </p:nvSpPr>
        <p:spPr bwMode="auto">
          <a:xfrm>
            <a:off x="0" y="4794870"/>
            <a:ext cx="8880373" cy="369332"/>
          </a:xfrm>
          <a:prstGeom prst="rect">
            <a:avLst/>
          </a:prstGeom>
          <a:noFill/>
          <a:ln w="9525">
            <a:noFill/>
            <a:miter lim="800000"/>
            <a:headEnd/>
            <a:tailEnd/>
          </a:ln>
        </p:spPr>
        <p:txBody>
          <a:bodyPr wrap="square">
            <a:spAutoFit/>
          </a:bodyPr>
          <a:lstStyle/>
          <a:p>
            <a:endParaRPr lang="es-ES" sz="900" dirty="0">
              <a:cs typeface="Arial" panose="020B0604020202020204" pitchFamily="34" charset="0"/>
            </a:endParaRPr>
          </a:p>
          <a:p>
            <a:r>
              <a:rPr lang="es-ES" sz="900" dirty="0">
                <a:cs typeface="Arial" panose="020B0604020202020204" pitchFamily="34" charset="0"/>
              </a:rPr>
              <a:t>Fuente: SUNAT.</a:t>
            </a:r>
          </a:p>
        </p:txBody>
      </p:sp>
      <p:sp>
        <p:nvSpPr>
          <p:cNvPr id="34"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b="1" dirty="0">
                <a:latin typeface="+mn-lt"/>
              </a:rPr>
              <a:t>Caso de fragmentación empresarial: Salón de belleza</a:t>
            </a:r>
          </a:p>
        </p:txBody>
      </p:sp>
      <p:sp>
        <p:nvSpPr>
          <p:cNvPr id="30" name="CuadroTexto 51"/>
          <p:cNvSpPr txBox="1"/>
          <p:nvPr/>
        </p:nvSpPr>
        <p:spPr>
          <a:xfrm>
            <a:off x="447530" y="3279696"/>
            <a:ext cx="710269" cy="253916"/>
          </a:xfrm>
          <a:prstGeom prst="rect">
            <a:avLst/>
          </a:prstGeom>
          <a:solidFill>
            <a:schemeClr val="bg1">
              <a:lumMod val="50000"/>
            </a:schemeClr>
          </a:solidFill>
        </p:spPr>
        <p:txBody>
          <a:bodyPr wrap="square" rtlCol="0" anchor="ctr" anchorCtr="0">
            <a:spAutoFit/>
          </a:bodyPr>
          <a:lstStyle/>
          <a:p>
            <a:pPr>
              <a:buClr>
                <a:srgbClr val="C00000"/>
              </a:buClr>
            </a:pPr>
            <a:r>
              <a:rPr lang="es-PE" sz="1050" b="1" dirty="0">
                <a:solidFill>
                  <a:schemeClr val="bg1"/>
                </a:solidFill>
              </a:rPr>
              <a:t>Sujeto:</a:t>
            </a:r>
          </a:p>
        </p:txBody>
      </p:sp>
      <p:sp>
        <p:nvSpPr>
          <p:cNvPr id="31" name="CuadroTexto 52"/>
          <p:cNvSpPr txBox="1"/>
          <p:nvPr/>
        </p:nvSpPr>
        <p:spPr>
          <a:xfrm>
            <a:off x="447530" y="3601637"/>
            <a:ext cx="710269" cy="253916"/>
          </a:xfrm>
          <a:prstGeom prst="rect">
            <a:avLst/>
          </a:prstGeom>
          <a:solidFill>
            <a:srgbClr val="0070C0"/>
          </a:solidFill>
        </p:spPr>
        <p:txBody>
          <a:bodyPr wrap="square" rtlCol="0" anchor="ctr" anchorCtr="0">
            <a:spAutoFit/>
          </a:bodyPr>
          <a:lstStyle/>
          <a:p>
            <a:pPr>
              <a:buClr>
                <a:srgbClr val="C00000"/>
              </a:buClr>
            </a:pPr>
            <a:r>
              <a:rPr lang="es-PE" sz="1050" b="1" dirty="0">
                <a:solidFill>
                  <a:schemeClr val="bg1"/>
                </a:solidFill>
              </a:rPr>
              <a:t>Régimen:</a:t>
            </a:r>
          </a:p>
        </p:txBody>
      </p:sp>
    </p:spTree>
    <p:extLst>
      <p:ext uri="{BB962C8B-B14F-4D97-AF65-F5344CB8AC3E}">
        <p14:creationId xmlns:p14="http://schemas.microsoft.com/office/powerpoint/2010/main" val="3614087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294967295"/>
          </p:nvPr>
        </p:nvSpPr>
        <p:spPr>
          <a:xfrm>
            <a:off x="7104012" y="4872164"/>
            <a:ext cx="2060974" cy="246916"/>
          </a:xfrm>
          <a:prstGeom prst="rect">
            <a:avLst/>
          </a:prstGeom>
        </p:spPr>
        <p:txBody>
          <a:bodyPr/>
          <a:lstStyle/>
          <a:p>
            <a:pPr algn="r"/>
            <a:fld id="{3A10AC81-0BCF-4A88-91DD-6D952CB3253A}" type="slidenum">
              <a:rPr lang="es-ES" sz="1100" smtClean="0">
                <a:solidFill>
                  <a:schemeClr val="tx1"/>
                </a:solidFill>
              </a:rPr>
              <a:pPr algn="r"/>
              <a:t>2</a:t>
            </a:fld>
            <a:endParaRPr lang="es-ES" sz="1100" dirty="0">
              <a:solidFill>
                <a:schemeClr val="tx1"/>
              </a:solidFill>
            </a:endParaRPr>
          </a:p>
        </p:txBody>
      </p:sp>
      <p:cxnSp>
        <p:nvCxnSpPr>
          <p:cNvPr id="17" name="Conector recto 16"/>
          <p:cNvCxnSpPr/>
          <p:nvPr/>
        </p:nvCxnSpPr>
        <p:spPr>
          <a:xfrm flipV="1">
            <a:off x="214059" y="848044"/>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1" name="Título 5"/>
          <p:cNvSpPr txBox="1">
            <a:spLocks/>
          </p:cNvSpPr>
          <p:nvPr/>
        </p:nvSpPr>
        <p:spPr bwMode="auto">
          <a:xfrm>
            <a:off x="146729" y="211368"/>
            <a:ext cx="8427227" cy="646331"/>
          </a:xfrm>
          <a:prstGeom prst="rect">
            <a:avLst/>
          </a:prstGeom>
          <a:noFill/>
          <a:ln w="9525">
            <a:noFill/>
            <a:miter lim="800000"/>
            <a:headEnd/>
            <a:tailEnd/>
          </a:ln>
        </p:spPr>
        <p:txBody>
          <a:bodyPr wrap="square">
            <a:spAutoFit/>
          </a:bodyPr>
          <a:lstStyle/>
          <a:p>
            <a:r>
              <a:rPr lang="es-PE" altLang="es-PE" b="1" dirty="0"/>
              <a:t>Últimos resultados reflejan recuperación de los ingresos tributarios, </a:t>
            </a:r>
            <a:r>
              <a:rPr lang="es-PE" b="1" dirty="0">
                <a:cs typeface="Arial" pitchFamily="34" charset="0"/>
              </a:rPr>
              <a:t>proyectándose una mayor recaudación neta en 2018 y 2019</a:t>
            </a:r>
            <a:endParaRPr lang="es-PE" altLang="es-PE" b="1" dirty="0"/>
          </a:p>
        </p:txBody>
      </p:sp>
      <p:graphicFrame>
        <p:nvGraphicFramePr>
          <p:cNvPr id="15" name="Object 2"/>
          <p:cNvGraphicFramePr>
            <a:graphicFrameLocks/>
          </p:cNvGraphicFramePr>
          <p:nvPr>
            <p:extLst>
              <p:ext uri="{D42A27DB-BD31-4B8C-83A1-F6EECF244321}">
                <p14:modId xmlns:p14="http://schemas.microsoft.com/office/powerpoint/2010/main" val="512570998"/>
              </p:ext>
            </p:extLst>
          </p:nvPr>
        </p:nvGraphicFramePr>
        <p:xfrm>
          <a:off x="-22582" y="977682"/>
          <a:ext cx="4525036" cy="3565173"/>
        </p:xfrm>
        <a:graphic>
          <a:graphicData uri="http://schemas.openxmlformats.org/drawingml/2006/chart">
            <c:chart xmlns:c="http://schemas.openxmlformats.org/drawingml/2006/chart" xmlns:r="http://schemas.openxmlformats.org/officeDocument/2006/relationships" r:id="rId3"/>
          </a:graphicData>
        </a:graphic>
      </p:graphicFrame>
      <p:sp>
        <p:nvSpPr>
          <p:cNvPr id="16" name="15 Elipse"/>
          <p:cNvSpPr/>
          <p:nvPr/>
        </p:nvSpPr>
        <p:spPr>
          <a:xfrm>
            <a:off x="1879422" y="1531862"/>
            <a:ext cx="2332066" cy="210244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cxnSp>
        <p:nvCxnSpPr>
          <p:cNvPr id="18" name="17 Conector recto"/>
          <p:cNvCxnSpPr>
            <a:cxnSpLocks/>
          </p:cNvCxnSpPr>
          <p:nvPr/>
        </p:nvCxnSpPr>
        <p:spPr>
          <a:xfrm>
            <a:off x="472307" y="3195108"/>
            <a:ext cx="3645074" cy="0"/>
          </a:xfrm>
          <a:prstGeom prst="line">
            <a:avLst/>
          </a:prstGeom>
          <a:ln w="15875">
            <a:solidFill>
              <a:srgbClr val="A40000"/>
            </a:solidFill>
            <a:prstDash val="lgDashDot"/>
          </a:ln>
        </p:spPr>
        <p:style>
          <a:lnRef idx="2">
            <a:schemeClr val="accent1"/>
          </a:lnRef>
          <a:fillRef idx="0">
            <a:schemeClr val="accent1"/>
          </a:fillRef>
          <a:effectRef idx="1">
            <a:schemeClr val="accent1"/>
          </a:effectRef>
          <a:fontRef idx="minor">
            <a:schemeClr val="tx1"/>
          </a:fontRef>
        </p:style>
      </p:cxnSp>
      <p:sp>
        <p:nvSpPr>
          <p:cNvPr id="13" name="12 Llamada rectangular redondeada">
            <a:extLst>
              <a:ext uri="{FF2B5EF4-FFF2-40B4-BE49-F238E27FC236}">
                <a16:creationId xmlns:a16="http://schemas.microsoft.com/office/drawing/2014/main" id="{A7010407-D200-4E3C-99F0-F85F63291CE0}"/>
              </a:ext>
            </a:extLst>
          </p:cNvPr>
          <p:cNvSpPr/>
          <p:nvPr/>
        </p:nvSpPr>
        <p:spPr>
          <a:xfrm>
            <a:off x="544081" y="1441874"/>
            <a:ext cx="1368000" cy="783193"/>
          </a:xfrm>
          <a:prstGeom prst="wedgeRoundRectCallout">
            <a:avLst>
              <a:gd name="adj1" fmla="val 76656"/>
              <a:gd name="adj2" fmla="val -7025"/>
              <a:gd name="adj3" fmla="val 16667"/>
            </a:avLst>
          </a:prstGeom>
          <a:ln>
            <a:solidFill>
              <a:schemeClr val="tx2"/>
            </a:solidFill>
          </a:ln>
        </p:spPr>
        <p:style>
          <a:lnRef idx="2">
            <a:schemeClr val="accent2"/>
          </a:lnRef>
          <a:fillRef idx="1">
            <a:schemeClr val="lt1"/>
          </a:fillRef>
          <a:effectRef idx="0">
            <a:schemeClr val="accent2"/>
          </a:effectRef>
          <a:fontRef idx="minor">
            <a:schemeClr val="dk1"/>
          </a:fontRef>
        </p:style>
        <p:txBody>
          <a:bodyPr wrap="square" rtlCol="0" anchor="t">
            <a:spAutoFit/>
          </a:bodyPr>
          <a:lstStyle/>
          <a:p>
            <a:pPr algn="ctr"/>
            <a:r>
              <a:rPr lang="es-PE" sz="1000" b="1" dirty="0">
                <a:solidFill>
                  <a:schemeClr val="tx2"/>
                </a:solidFill>
                <a:latin typeface="Arial" panose="020B0604020202020204" pitchFamily="34" charset="0"/>
                <a:cs typeface="Arial" panose="020B0604020202020204" pitchFamily="34" charset="0"/>
              </a:rPr>
              <a:t>S/ 13,326 millones adicionales de recaudación en 2018 vs 2017</a:t>
            </a:r>
          </a:p>
        </p:txBody>
      </p:sp>
      <p:sp>
        <p:nvSpPr>
          <p:cNvPr id="14" name="14 Rectángulo">
            <a:extLst>
              <a:ext uri="{FF2B5EF4-FFF2-40B4-BE49-F238E27FC236}">
                <a16:creationId xmlns:a16="http://schemas.microsoft.com/office/drawing/2014/main" id="{76E56006-3CC5-4DBC-95BA-D9615BA67977}"/>
              </a:ext>
            </a:extLst>
          </p:cNvPr>
          <p:cNvSpPr>
            <a:spLocks noChangeArrowheads="1"/>
          </p:cNvSpPr>
          <p:nvPr/>
        </p:nvSpPr>
        <p:spPr bwMode="auto">
          <a:xfrm>
            <a:off x="28600" y="4907278"/>
            <a:ext cx="8545356" cy="230832"/>
          </a:xfrm>
          <a:prstGeom prst="rect">
            <a:avLst/>
          </a:prstGeom>
          <a:noFill/>
          <a:ln w="9525">
            <a:noFill/>
            <a:miter lim="800000"/>
            <a:headEnd/>
            <a:tailEnd/>
          </a:ln>
        </p:spPr>
        <p:txBody>
          <a:bodyPr wrap="square">
            <a:spAutoFit/>
          </a:bodyPr>
          <a:lstStyle/>
          <a:p>
            <a:r>
              <a:rPr lang="es-PE" altLang="es-PE" sz="900" dirty="0">
                <a:cs typeface="Arial" panose="020B0604020202020204" pitchFamily="34" charset="0"/>
              </a:rPr>
              <a:t>Fuente: SUNAT, MEF, BCRP. Cifra de septiembre 2018 es preliminar</a:t>
            </a:r>
          </a:p>
        </p:txBody>
      </p:sp>
      <p:graphicFrame>
        <p:nvGraphicFramePr>
          <p:cNvPr id="20" name="4 Marcador de contenido">
            <a:extLst>
              <a:ext uri="{FF2B5EF4-FFF2-40B4-BE49-F238E27FC236}">
                <a16:creationId xmlns:a16="http://schemas.microsoft.com/office/drawing/2014/main" id="{B6B5506F-808F-495C-8BE7-1C89006BAB9C}"/>
              </a:ext>
            </a:extLst>
          </p:cNvPr>
          <p:cNvGraphicFramePr>
            <a:graphicFrameLocks/>
          </p:cNvGraphicFramePr>
          <p:nvPr>
            <p:extLst/>
          </p:nvPr>
        </p:nvGraphicFramePr>
        <p:xfrm>
          <a:off x="4553838" y="1416592"/>
          <a:ext cx="4618868" cy="3489378"/>
        </p:xfrm>
        <a:graphic>
          <a:graphicData uri="http://schemas.openxmlformats.org/drawingml/2006/chart">
            <c:chart xmlns:c="http://schemas.openxmlformats.org/drawingml/2006/chart" xmlns:r="http://schemas.openxmlformats.org/officeDocument/2006/relationships" r:id="rId4"/>
          </a:graphicData>
        </a:graphic>
      </p:graphicFrame>
      <p:sp>
        <p:nvSpPr>
          <p:cNvPr id="21" name="3 CuadroTexto">
            <a:extLst>
              <a:ext uri="{FF2B5EF4-FFF2-40B4-BE49-F238E27FC236}">
                <a16:creationId xmlns:a16="http://schemas.microsoft.com/office/drawing/2014/main" id="{CE408284-B289-4BD8-AA32-B43AE14A0D18}"/>
              </a:ext>
            </a:extLst>
          </p:cNvPr>
          <p:cNvSpPr txBox="1">
            <a:spLocks noChangeArrowheads="1"/>
          </p:cNvSpPr>
          <p:nvPr/>
        </p:nvSpPr>
        <p:spPr bwMode="auto">
          <a:xfrm>
            <a:off x="4807798" y="962284"/>
            <a:ext cx="4189044" cy="492443"/>
          </a:xfrm>
          <a:prstGeom prst="rect">
            <a:avLst/>
          </a:prstGeom>
          <a:noFill/>
          <a:ln w="9525">
            <a:noFill/>
            <a:miter lim="800000"/>
            <a:headEnd/>
            <a:tailEnd/>
          </a:ln>
        </p:spPr>
        <p:txBody>
          <a:bodyPr wrap="square">
            <a:spAutoFit/>
          </a:bodyPr>
          <a:lstStyle/>
          <a:p>
            <a:pPr algn="ctr" eaLnBrk="1" hangingPunct="1"/>
            <a:r>
              <a:rPr lang="es-PE" altLang="es-PE" sz="1400" b="1" dirty="0"/>
              <a:t>Ingresos Tributarios del Gobierno Central 2010-2018</a:t>
            </a:r>
            <a:br>
              <a:rPr lang="es-PE" altLang="es-PE" sz="1400" b="1" dirty="0"/>
            </a:br>
            <a:r>
              <a:rPr lang="es-PE" altLang="es-PE" sz="1200" dirty="0"/>
              <a:t>En millones de S/. y Var.%</a:t>
            </a:r>
            <a:endParaRPr lang="es-PE" altLang="es-PE" sz="1000" dirty="0"/>
          </a:p>
        </p:txBody>
      </p:sp>
      <p:cxnSp>
        <p:nvCxnSpPr>
          <p:cNvPr id="22" name="8 Conector recto">
            <a:extLst>
              <a:ext uri="{FF2B5EF4-FFF2-40B4-BE49-F238E27FC236}">
                <a16:creationId xmlns:a16="http://schemas.microsoft.com/office/drawing/2014/main" id="{D4AAB577-7F49-4D59-B1F7-B5CE700D2804}"/>
              </a:ext>
            </a:extLst>
          </p:cNvPr>
          <p:cNvCxnSpPr/>
          <p:nvPr/>
        </p:nvCxnSpPr>
        <p:spPr>
          <a:xfrm flipH="1">
            <a:off x="5181444" y="3191313"/>
            <a:ext cx="3567094" cy="0"/>
          </a:xfrm>
          <a:prstGeom prst="line">
            <a:avLst/>
          </a:prstGeom>
          <a:ln w="3175">
            <a:solidFill>
              <a:srgbClr val="A40000"/>
            </a:solidFill>
            <a:prstDash val="lgDashDot"/>
          </a:ln>
        </p:spPr>
        <p:style>
          <a:lnRef idx="2">
            <a:schemeClr val="accent1"/>
          </a:lnRef>
          <a:fillRef idx="0">
            <a:schemeClr val="accent1"/>
          </a:fillRef>
          <a:effectRef idx="1">
            <a:schemeClr val="accent1"/>
          </a:effectRef>
          <a:fontRef idx="minor">
            <a:schemeClr val="tx1"/>
          </a:fontRef>
        </p:style>
      </p:cxnSp>
      <p:sp>
        <p:nvSpPr>
          <p:cNvPr id="23" name="12 Llamada rectangular redondeada">
            <a:extLst>
              <a:ext uri="{FF2B5EF4-FFF2-40B4-BE49-F238E27FC236}">
                <a16:creationId xmlns:a16="http://schemas.microsoft.com/office/drawing/2014/main" id="{30184AC8-804A-4A90-B51F-9564A71A9AC0}"/>
              </a:ext>
            </a:extLst>
          </p:cNvPr>
          <p:cNvSpPr/>
          <p:nvPr/>
        </p:nvSpPr>
        <p:spPr>
          <a:xfrm>
            <a:off x="6538027" y="1509051"/>
            <a:ext cx="1523515" cy="442674"/>
          </a:xfrm>
          <a:prstGeom prst="wedgeRoundRectCallout">
            <a:avLst>
              <a:gd name="adj1" fmla="val 62569"/>
              <a:gd name="adj2" fmla="val 36801"/>
              <a:gd name="adj3" fmla="val 16667"/>
            </a:avLst>
          </a:prstGeom>
          <a:ln>
            <a:solidFill>
              <a:schemeClr val="tx2"/>
            </a:solidFill>
          </a:ln>
        </p:spPr>
        <p:style>
          <a:lnRef idx="2">
            <a:schemeClr val="accent2"/>
          </a:lnRef>
          <a:fillRef idx="1">
            <a:schemeClr val="lt1"/>
          </a:fillRef>
          <a:effectRef idx="0">
            <a:schemeClr val="accent2"/>
          </a:effectRef>
          <a:fontRef idx="minor">
            <a:schemeClr val="dk1"/>
          </a:fontRef>
        </p:style>
        <p:txBody>
          <a:bodyPr wrap="square" rtlCol="0" anchor="t">
            <a:spAutoFit/>
          </a:bodyPr>
          <a:lstStyle/>
          <a:p>
            <a:pPr algn="ctr"/>
            <a:r>
              <a:rPr lang="es-PE" sz="1000" b="1" dirty="0">
                <a:solidFill>
                  <a:schemeClr val="tx2"/>
                </a:solidFill>
                <a:latin typeface="Arial" panose="020B0604020202020204" pitchFamily="34" charset="0"/>
                <a:cs typeface="Arial" panose="020B0604020202020204" pitchFamily="34" charset="0"/>
              </a:rPr>
              <a:t>S/ 10,687 millones adicionales en 2019</a:t>
            </a:r>
          </a:p>
        </p:txBody>
      </p:sp>
      <p:sp>
        <p:nvSpPr>
          <p:cNvPr id="3" name="CuadroTexto 2">
            <a:extLst>
              <a:ext uri="{FF2B5EF4-FFF2-40B4-BE49-F238E27FC236}">
                <a16:creationId xmlns:a16="http://schemas.microsoft.com/office/drawing/2014/main" id="{4EAAAF4B-4600-4414-A99F-C1E7ED08A158}"/>
              </a:ext>
            </a:extLst>
          </p:cNvPr>
          <p:cNvSpPr txBox="1"/>
          <p:nvPr/>
        </p:nvSpPr>
        <p:spPr>
          <a:xfrm>
            <a:off x="1987481" y="4525750"/>
            <a:ext cx="2254143" cy="253916"/>
          </a:xfrm>
          <a:prstGeom prst="rect">
            <a:avLst/>
          </a:prstGeom>
          <a:noFill/>
        </p:spPr>
        <p:txBody>
          <a:bodyPr wrap="none" rtlCol="0">
            <a:spAutoFit/>
          </a:bodyPr>
          <a:lstStyle/>
          <a:p>
            <a:r>
              <a:rPr lang="es-PE" sz="1050" dirty="0">
                <a:solidFill>
                  <a:srgbClr val="C00000"/>
                </a:solidFill>
              </a:rPr>
              <a:t>&lt;12 meses continuos de crecimiento&gt;</a:t>
            </a:r>
          </a:p>
        </p:txBody>
      </p:sp>
    </p:spTree>
    <p:extLst>
      <p:ext uri="{BB962C8B-B14F-4D97-AF65-F5344CB8AC3E}">
        <p14:creationId xmlns:p14="http://schemas.microsoft.com/office/powerpoint/2010/main" val="1806460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3A10AC81-0BCF-4A88-91DD-6D952CB3253A}" type="slidenum">
              <a:rPr lang="es-ES" smtClean="0"/>
              <a:pPr/>
              <a:t>20</a:t>
            </a:fld>
            <a:endParaRPr lang="es-ES" dirty="0"/>
          </a:p>
        </p:txBody>
      </p:sp>
      <p:cxnSp>
        <p:nvCxnSpPr>
          <p:cNvPr id="12" name="Conector recto 11"/>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2" name="Text Box 4"/>
          <p:cNvSpPr txBox="1">
            <a:spLocks noChangeArrowheads="1"/>
          </p:cNvSpPr>
          <p:nvPr/>
        </p:nvSpPr>
        <p:spPr bwMode="auto">
          <a:xfrm>
            <a:off x="-9235" y="4831814"/>
            <a:ext cx="8626764" cy="369332"/>
          </a:xfrm>
          <a:prstGeom prst="rect">
            <a:avLst/>
          </a:prstGeom>
          <a:noFill/>
          <a:ln w="9525">
            <a:noFill/>
            <a:miter lim="800000"/>
            <a:headEnd/>
            <a:tailEnd/>
          </a:ln>
        </p:spPr>
        <p:txBody>
          <a:bodyPr wrap="square">
            <a:spAutoFit/>
          </a:bodyPr>
          <a:lstStyle/>
          <a:p>
            <a:r>
              <a:rPr lang="es-PE" sz="900" dirty="0">
                <a:cs typeface="Arial" panose="020B0604020202020204" pitchFamily="34" charset="0"/>
              </a:rPr>
              <a:t>1/ En 2013 se creó el SIS Emprendedor  que cobertura  a una persona natural, pareja e hijos menores de edad, si ha pagado tres últimos meses del NRUS, no tiene otro seguro de salud ni trabajadores a su cargo</a:t>
            </a:r>
            <a:endParaRPr lang="es-ES" sz="900" dirty="0">
              <a:cs typeface="Arial" panose="020B0604020202020204" pitchFamily="34" charset="0"/>
            </a:endParaRPr>
          </a:p>
        </p:txBody>
      </p:sp>
      <p:sp>
        <p:nvSpPr>
          <p:cNvPr id="34"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b="1" dirty="0">
                <a:latin typeface="+mn-lt"/>
              </a:rPr>
              <a:t>Casos identificados pueden tener implicancias de gran magnitud</a:t>
            </a:r>
          </a:p>
        </p:txBody>
      </p:sp>
      <p:pic>
        <p:nvPicPr>
          <p:cNvPr id="1029" name="Picture 5"/>
          <p:cNvPicPr>
            <a:picLocks noChangeAspect="1" noChangeArrowheads="1"/>
          </p:cNvPicPr>
          <p:nvPr/>
        </p:nvPicPr>
        <p:blipFill>
          <a:blip r:embed="rId3"/>
          <a:srcRect/>
          <a:stretch>
            <a:fillRect/>
          </a:stretch>
        </p:blipFill>
        <p:spPr bwMode="auto">
          <a:xfrm>
            <a:off x="164383" y="2774753"/>
            <a:ext cx="3945280" cy="1847462"/>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a:srcRect/>
          <a:stretch>
            <a:fillRect/>
          </a:stretch>
        </p:blipFill>
        <p:spPr bwMode="auto">
          <a:xfrm>
            <a:off x="213725" y="796658"/>
            <a:ext cx="3793198" cy="1851042"/>
          </a:xfrm>
          <a:prstGeom prst="rect">
            <a:avLst/>
          </a:prstGeom>
          <a:noFill/>
          <a:ln w="9525">
            <a:noFill/>
            <a:miter lim="800000"/>
            <a:headEnd/>
            <a:tailEnd/>
          </a:ln>
          <a:effectLst/>
        </p:spPr>
      </p:pic>
      <p:sp>
        <p:nvSpPr>
          <p:cNvPr id="35" name="Rectangle 9"/>
          <p:cNvSpPr>
            <a:spLocks noChangeArrowheads="1"/>
          </p:cNvSpPr>
          <p:nvPr/>
        </p:nvSpPr>
        <p:spPr bwMode="auto">
          <a:xfrm>
            <a:off x="4345970" y="1232933"/>
            <a:ext cx="4455130" cy="584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spAutoFit/>
          </a:bodyPr>
          <a:lstStyle/>
          <a:p>
            <a:pPr algn="just" eaLnBrk="0" fontAlgn="base" hangingPunct="0">
              <a:spcBef>
                <a:spcPct val="0"/>
              </a:spcBef>
              <a:spcAft>
                <a:spcPct val="0"/>
              </a:spcAft>
              <a:buClr>
                <a:srgbClr val="C00000"/>
              </a:buClr>
            </a:pPr>
            <a:r>
              <a:rPr lang="es-PE" altLang="es-PE" sz="1600" dirty="0">
                <a:solidFill>
                  <a:prstClr val="black"/>
                </a:solidFill>
                <a:ea typeface="Calibri" panose="020F0502020204030204" pitchFamily="34" charset="0"/>
                <a:cs typeface="Times New Roman" panose="02020603050405020304" pitchFamily="18" charset="0"/>
              </a:rPr>
              <a:t>Si solo el 10% de los contribuyentes del RG (66 mil) comparten similitudes con los casos identificados</a:t>
            </a:r>
          </a:p>
        </p:txBody>
      </p:sp>
      <p:sp>
        <p:nvSpPr>
          <p:cNvPr id="36" name="Rectangle 9"/>
          <p:cNvSpPr>
            <a:spLocks noChangeArrowheads="1"/>
          </p:cNvSpPr>
          <p:nvPr/>
        </p:nvSpPr>
        <p:spPr bwMode="auto">
          <a:xfrm>
            <a:off x="5890050" y="2021306"/>
            <a:ext cx="2541309" cy="132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5" tIns="45718" rIns="91435" bIns="45718" numCol="1" anchor="ctr" anchorCtr="0" compatLnSpc="1">
            <a:prstTxWarp prst="textNoShape">
              <a:avLst/>
            </a:prstTxWarp>
            <a:spAutoFit/>
          </a:bodyPr>
          <a:lstStyle/>
          <a:p>
            <a:pPr algn="just" eaLnBrk="0" fontAlgn="base" hangingPunct="0">
              <a:spcBef>
                <a:spcPct val="0"/>
              </a:spcBef>
              <a:spcAft>
                <a:spcPct val="0"/>
              </a:spcAft>
              <a:buClr>
                <a:srgbClr val="C00000"/>
              </a:buClr>
            </a:pPr>
            <a:r>
              <a:rPr lang="es-PE" altLang="es-PE" sz="1600" b="1" dirty="0">
                <a:solidFill>
                  <a:srgbClr val="0070C0"/>
                </a:solidFill>
              </a:rPr>
              <a:t>Aprox. 1/3 de los NRUS (224 mil), existirían solo para fraccionar ventas y/o como una forma de contratación alternativa </a:t>
            </a:r>
          </a:p>
        </p:txBody>
      </p:sp>
      <p:sp>
        <p:nvSpPr>
          <p:cNvPr id="39" name="12 Flecha derecha"/>
          <p:cNvSpPr/>
          <p:nvPr/>
        </p:nvSpPr>
        <p:spPr>
          <a:xfrm>
            <a:off x="5328866" y="2336664"/>
            <a:ext cx="429025" cy="697165"/>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PE" sz="1351"/>
          </a:p>
        </p:txBody>
      </p:sp>
      <p:sp>
        <p:nvSpPr>
          <p:cNvPr id="46" name="Rectángulo 27"/>
          <p:cNvSpPr/>
          <p:nvPr/>
        </p:nvSpPr>
        <p:spPr>
          <a:xfrm>
            <a:off x="4359514" y="3589020"/>
            <a:ext cx="4601606" cy="651510"/>
          </a:xfrm>
          <a:prstGeom prst="rect">
            <a:avLst/>
          </a:prstGeom>
          <a:noFill/>
          <a:ln>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lnSpc>
                <a:spcPct val="90000"/>
              </a:lnSpc>
              <a:spcBef>
                <a:spcPct val="0"/>
              </a:spcBef>
              <a:spcAft>
                <a:spcPct val="35000"/>
              </a:spcAft>
              <a:buClr>
                <a:srgbClr val="C00000"/>
              </a:buClr>
            </a:pPr>
            <a:r>
              <a:rPr lang="es-PE" sz="1600" dirty="0">
                <a:solidFill>
                  <a:srgbClr val="C00000"/>
                </a:solidFill>
              </a:rPr>
              <a:t>195 mil adultos (&gt; de 18 años) se encuentran cubiertos por el SIS emprendedor (requiere NRUS ) </a:t>
            </a:r>
            <a:r>
              <a:rPr lang="es-PE" sz="1600" baseline="30000" dirty="0">
                <a:solidFill>
                  <a:srgbClr val="C00000"/>
                </a:solidFill>
              </a:rPr>
              <a:t>1/</a:t>
            </a:r>
          </a:p>
        </p:txBody>
      </p:sp>
    </p:spTree>
    <p:extLst>
      <p:ext uri="{BB962C8B-B14F-4D97-AF65-F5344CB8AC3E}">
        <p14:creationId xmlns:p14="http://schemas.microsoft.com/office/powerpoint/2010/main" val="3614087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21</a:t>
            </a:fld>
            <a:endParaRPr lang="es-ES" dirty="0"/>
          </a:p>
        </p:txBody>
      </p:sp>
      <p:sp>
        <p:nvSpPr>
          <p:cNvPr id="18" name="Título 2"/>
          <p:cNvSpPr txBox="1">
            <a:spLocks/>
          </p:cNvSpPr>
          <p:nvPr/>
        </p:nvSpPr>
        <p:spPr>
          <a:xfrm>
            <a:off x="129197" y="129226"/>
            <a:ext cx="7828854"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Arial" panose="020B0604020202020204" pitchFamily="34" charset="0"/>
                <a:cs typeface="Arial" panose="020B0604020202020204" pitchFamily="34" charset="0"/>
              </a:rPr>
              <a:t>¿Por qué se deben ajustar los umbrales del tamaño de empresas que pueden acogerse a un régimen simplificado?</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pic>
        <p:nvPicPr>
          <p:cNvPr id="21" name="Picture 4">
            <a:extLst>
              <a:ext uri="{FF2B5EF4-FFF2-40B4-BE49-F238E27FC236}">
                <a16:creationId xmlns:a16="http://schemas.microsoft.com/office/drawing/2014/main" id="{4757424A-D689-4AC3-8D97-48DB8CA384B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0943" y="1353096"/>
            <a:ext cx="6373093" cy="2830977"/>
          </a:xfrm>
          <a:prstGeom prst="rect">
            <a:avLst/>
          </a:prstGeom>
          <a:noFill/>
          <a:ln>
            <a:solidFill>
              <a:schemeClr val="tx1"/>
            </a:solidFill>
          </a:ln>
        </p:spPr>
      </p:pic>
      <p:sp>
        <p:nvSpPr>
          <p:cNvPr id="24" name="23 Rectángulo"/>
          <p:cNvSpPr/>
          <p:nvPr/>
        </p:nvSpPr>
        <p:spPr>
          <a:xfrm>
            <a:off x="1336243" y="763211"/>
            <a:ext cx="6874884" cy="523220"/>
          </a:xfrm>
          <a:prstGeom prst="rect">
            <a:avLst/>
          </a:prstGeom>
        </p:spPr>
        <p:txBody>
          <a:bodyPr wrap="square">
            <a:spAutoFit/>
          </a:bodyPr>
          <a:lstStyle/>
          <a:p>
            <a:pPr algn="ctr">
              <a:spcBef>
                <a:spcPts val="0"/>
              </a:spcBef>
            </a:pPr>
            <a:r>
              <a:rPr lang="es-ES_tradnl" sz="1400" b="1" dirty="0"/>
              <a:t>Umbrales (ventas brutas) de sistemas tributarios simplificados</a:t>
            </a:r>
            <a:endParaRPr lang="en-US" sz="1400" dirty="0"/>
          </a:p>
          <a:p>
            <a:pPr algn="ctr">
              <a:spcBef>
                <a:spcPts val="0"/>
              </a:spcBef>
            </a:pPr>
            <a:r>
              <a:rPr lang="es-ES_tradnl" sz="1400" b="1" dirty="0"/>
              <a:t>en países seleccionados de la región LAC (núm. de veces el PBI per cápita)</a:t>
            </a:r>
            <a:endParaRPr lang="en-US" sz="1400" dirty="0"/>
          </a:p>
        </p:txBody>
      </p:sp>
      <p:sp>
        <p:nvSpPr>
          <p:cNvPr id="25" name="24 Rectángulo"/>
          <p:cNvSpPr/>
          <p:nvPr/>
        </p:nvSpPr>
        <p:spPr>
          <a:xfrm>
            <a:off x="-335514" y="4254501"/>
            <a:ext cx="8509721" cy="523220"/>
          </a:xfrm>
          <a:prstGeom prst="rect">
            <a:avLst/>
          </a:prstGeom>
        </p:spPr>
        <p:txBody>
          <a:bodyPr wrap="square">
            <a:spAutoFit/>
          </a:bodyPr>
          <a:lstStyle/>
          <a:p>
            <a:pPr algn="r"/>
            <a:r>
              <a:rPr lang="en-US" sz="1400" dirty="0" err="1">
                <a:solidFill>
                  <a:srgbClr val="FF0000"/>
                </a:solidFill>
              </a:rPr>
              <a:t>Banco</a:t>
            </a:r>
            <a:r>
              <a:rPr lang="en-US" sz="1400" dirty="0">
                <a:solidFill>
                  <a:srgbClr val="FF0000"/>
                </a:solidFill>
              </a:rPr>
              <a:t> Mundial, 2018: Los </a:t>
            </a:r>
            <a:r>
              <a:rPr lang="en-US" sz="1400" dirty="0" err="1">
                <a:solidFill>
                  <a:srgbClr val="FF0000"/>
                </a:solidFill>
              </a:rPr>
              <a:t>umbrales</a:t>
            </a:r>
            <a:r>
              <a:rPr lang="en-US" sz="1400" dirty="0">
                <a:solidFill>
                  <a:srgbClr val="FF0000"/>
                </a:solidFill>
              </a:rPr>
              <a:t> de micro y </a:t>
            </a:r>
            <a:r>
              <a:rPr lang="en-US" sz="1400" dirty="0" err="1">
                <a:solidFill>
                  <a:srgbClr val="FF0000"/>
                </a:solidFill>
              </a:rPr>
              <a:t>pequeños</a:t>
            </a:r>
            <a:r>
              <a:rPr lang="en-US" sz="1400" dirty="0">
                <a:solidFill>
                  <a:srgbClr val="FF0000"/>
                </a:solidFill>
              </a:rPr>
              <a:t> </a:t>
            </a:r>
            <a:r>
              <a:rPr lang="en-US" sz="1400" dirty="0" err="1">
                <a:solidFill>
                  <a:srgbClr val="FF0000"/>
                </a:solidFill>
              </a:rPr>
              <a:t>negocios</a:t>
            </a:r>
            <a:r>
              <a:rPr lang="en-US" sz="1400" dirty="0">
                <a:solidFill>
                  <a:srgbClr val="FF0000"/>
                </a:solidFill>
              </a:rPr>
              <a:t> en </a:t>
            </a:r>
            <a:r>
              <a:rPr lang="en-US" sz="1400" dirty="0" err="1">
                <a:solidFill>
                  <a:srgbClr val="FF0000"/>
                </a:solidFill>
              </a:rPr>
              <a:t>Perú</a:t>
            </a:r>
            <a:r>
              <a:rPr lang="en-US" sz="1400" dirty="0">
                <a:solidFill>
                  <a:srgbClr val="FF0000"/>
                </a:solidFill>
              </a:rPr>
              <a:t> son </a:t>
            </a:r>
            <a:r>
              <a:rPr lang="en-US" sz="1400" dirty="0" err="1">
                <a:solidFill>
                  <a:srgbClr val="FF0000"/>
                </a:solidFill>
              </a:rPr>
              <a:t>muy</a:t>
            </a:r>
            <a:r>
              <a:rPr lang="en-US" sz="1400" dirty="0">
                <a:solidFill>
                  <a:srgbClr val="FF0000"/>
                </a:solidFill>
              </a:rPr>
              <a:t> </a:t>
            </a:r>
            <a:r>
              <a:rPr lang="en-US" sz="1400" dirty="0" err="1">
                <a:solidFill>
                  <a:srgbClr val="FF0000"/>
                </a:solidFill>
              </a:rPr>
              <a:t>elevados</a:t>
            </a:r>
            <a:r>
              <a:rPr lang="en-US" sz="1400" dirty="0">
                <a:solidFill>
                  <a:srgbClr val="FF0000"/>
                </a:solidFill>
              </a:rPr>
              <a:t>, </a:t>
            </a:r>
          </a:p>
          <a:p>
            <a:pPr algn="r"/>
            <a:r>
              <a:rPr lang="en-US" sz="1400" dirty="0" err="1">
                <a:solidFill>
                  <a:srgbClr val="FF0000"/>
                </a:solidFill>
              </a:rPr>
              <a:t>incluso</a:t>
            </a:r>
            <a:r>
              <a:rPr lang="en-US" sz="1400" dirty="0">
                <a:solidFill>
                  <a:srgbClr val="FF0000"/>
                </a:solidFill>
              </a:rPr>
              <a:t> para </a:t>
            </a:r>
            <a:r>
              <a:rPr lang="en-US" sz="1400" dirty="0" err="1">
                <a:solidFill>
                  <a:srgbClr val="FF0000"/>
                </a:solidFill>
              </a:rPr>
              <a:t>América</a:t>
            </a:r>
            <a:r>
              <a:rPr lang="en-US" sz="1400" dirty="0">
                <a:solidFill>
                  <a:srgbClr val="FF0000"/>
                </a:solidFill>
              </a:rPr>
              <a:t> </a:t>
            </a:r>
            <a:r>
              <a:rPr lang="en-US" sz="1400" dirty="0" err="1">
                <a:solidFill>
                  <a:srgbClr val="FF0000"/>
                </a:solidFill>
              </a:rPr>
              <a:t>latina</a:t>
            </a:r>
            <a:endParaRPr lang="en-US" sz="1400" dirty="0">
              <a:solidFill>
                <a:srgbClr val="FF0000"/>
              </a:solidFill>
            </a:endParaRPr>
          </a:p>
        </p:txBody>
      </p:sp>
    </p:spTree>
    <p:extLst>
      <p:ext uri="{BB962C8B-B14F-4D97-AF65-F5344CB8AC3E}">
        <p14:creationId xmlns:p14="http://schemas.microsoft.com/office/powerpoint/2010/main" val="212956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áfico 11">
            <a:extLst>
              <a:ext uri="{FF2B5EF4-FFF2-40B4-BE49-F238E27FC236}">
                <a16:creationId xmlns:a16="http://schemas.microsoft.com/office/drawing/2014/main" id="{D8D903D1-8A23-48C9-BE86-23D880185436}"/>
              </a:ext>
            </a:extLst>
          </p:cNvPr>
          <p:cNvGraphicFramePr>
            <a:graphicFrameLocks/>
          </p:cNvGraphicFramePr>
          <p:nvPr>
            <p:extLst/>
          </p:nvPr>
        </p:nvGraphicFramePr>
        <p:xfrm>
          <a:off x="96501" y="1769105"/>
          <a:ext cx="5433997" cy="2630049"/>
        </p:xfrm>
        <a:graphic>
          <a:graphicData uri="http://schemas.openxmlformats.org/drawingml/2006/chart">
            <c:chart xmlns:c="http://schemas.openxmlformats.org/drawingml/2006/chart" xmlns:r="http://schemas.openxmlformats.org/officeDocument/2006/relationships" r:id="rId2"/>
          </a:graphicData>
        </a:graphic>
      </p:graphicFrame>
      <p:pic>
        <p:nvPicPr>
          <p:cNvPr id="11" name="Picture 3"/>
          <p:cNvPicPr>
            <a:picLocks noChangeAspect="1" noChangeArrowheads="1"/>
          </p:cNvPicPr>
          <p:nvPr/>
        </p:nvPicPr>
        <p:blipFill>
          <a:blip r:embed="rId3"/>
          <a:srcRect l="60768" t="39193" r="16844"/>
          <a:stretch>
            <a:fillRect/>
          </a:stretch>
        </p:blipFill>
        <p:spPr bwMode="auto">
          <a:xfrm>
            <a:off x="6780610" y="2350716"/>
            <a:ext cx="1636769" cy="2111168"/>
          </a:xfrm>
          <a:prstGeom prst="rect">
            <a:avLst/>
          </a:prstGeom>
          <a:noFill/>
          <a:ln w="9525">
            <a:noFill/>
            <a:miter lim="800000"/>
            <a:headEnd/>
            <a:tailEnd/>
          </a:ln>
          <a:effectLst/>
        </p:spPr>
      </p:pic>
      <p:sp>
        <p:nvSpPr>
          <p:cNvPr id="2" name="Marcador de número de diapositiva 1"/>
          <p:cNvSpPr>
            <a:spLocks noGrp="1"/>
          </p:cNvSpPr>
          <p:nvPr>
            <p:ph type="sldNum" sz="quarter" idx="12"/>
          </p:nvPr>
        </p:nvSpPr>
        <p:spPr/>
        <p:txBody>
          <a:bodyPr/>
          <a:lstStyle/>
          <a:p>
            <a:fld id="{3A10AC81-0BCF-4A88-91DD-6D952CB3253A}" type="slidenum">
              <a:rPr lang="es-ES" smtClean="0"/>
              <a:pPr/>
              <a:t>22</a:t>
            </a:fld>
            <a:endParaRPr lang="es-ES" dirty="0"/>
          </a:p>
        </p:txBody>
      </p:sp>
      <p:cxnSp>
        <p:nvCxnSpPr>
          <p:cNvPr id="3" name="Conector recto 2"/>
          <p:cNvCxnSpPr/>
          <p:nvPr/>
        </p:nvCxnSpPr>
        <p:spPr>
          <a:xfrm flipV="1">
            <a:off x="211199" y="72076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54867" y="147237"/>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El entorno actual no aporta a reducir la informalidad, que es el principal limitante del crecimiento empresarial</a:t>
            </a:r>
          </a:p>
        </p:txBody>
      </p:sp>
      <p:sp>
        <p:nvSpPr>
          <p:cNvPr id="7" name="7 Rectángulo"/>
          <p:cNvSpPr/>
          <p:nvPr/>
        </p:nvSpPr>
        <p:spPr>
          <a:xfrm>
            <a:off x="194337" y="1702342"/>
            <a:ext cx="1048641" cy="2413322"/>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dirty="0"/>
          </a:p>
        </p:txBody>
      </p:sp>
      <p:sp>
        <p:nvSpPr>
          <p:cNvPr id="9" name="CuadroTexto 8"/>
          <p:cNvSpPr txBox="1"/>
          <p:nvPr/>
        </p:nvSpPr>
        <p:spPr>
          <a:xfrm>
            <a:off x="-342627" y="1112214"/>
            <a:ext cx="6035040" cy="492443"/>
          </a:xfrm>
          <a:prstGeom prst="rect">
            <a:avLst/>
          </a:prstGeom>
          <a:noFill/>
        </p:spPr>
        <p:txBody>
          <a:bodyPr wrap="square" rtlCol="0">
            <a:spAutoFit/>
          </a:bodyPr>
          <a:lstStyle/>
          <a:p>
            <a:pPr algn="ctr"/>
            <a:r>
              <a:rPr lang="es-PE" sz="1400" b="1" dirty="0">
                <a:cs typeface="Arial" panose="020B0604020202020204" pitchFamily="34" charset="0"/>
              </a:rPr>
              <a:t>Principales limitantes al crecimiento empresarial</a:t>
            </a:r>
          </a:p>
          <a:p>
            <a:pPr algn="ctr"/>
            <a:r>
              <a:rPr lang="es-PE" sz="1200" dirty="0">
                <a:cs typeface="Arial" panose="020B0604020202020204" pitchFamily="34" charset="0"/>
              </a:rPr>
              <a:t>(% de empresas)</a:t>
            </a:r>
          </a:p>
        </p:txBody>
      </p:sp>
      <p:sp>
        <p:nvSpPr>
          <p:cNvPr id="10" name="9 CuadroTexto"/>
          <p:cNvSpPr txBox="1"/>
          <p:nvPr/>
        </p:nvSpPr>
        <p:spPr>
          <a:xfrm>
            <a:off x="5727502" y="2884872"/>
            <a:ext cx="3008924" cy="1870640"/>
          </a:xfrm>
          <a:prstGeom prst="rect">
            <a:avLst/>
          </a:prstGeom>
          <a:noFill/>
        </p:spPr>
        <p:txBody>
          <a:bodyPr wrap="square" rtlCol="0">
            <a:spAutoFit/>
          </a:bodyPr>
          <a:lstStyle/>
          <a:p>
            <a:pPr algn="just"/>
            <a:r>
              <a:rPr lang="es-PE" sz="1201" dirty="0"/>
              <a:t>“En el 2013, la producción informal en el Perú representó alrededor del 55% del PBI, lo que ubicaba a Perú en el 10% de países con el nivel más alto de producción informal en el mundo” </a:t>
            </a:r>
          </a:p>
          <a:p>
            <a:pPr algn="r"/>
            <a:r>
              <a:rPr lang="es-PE" sz="1051" i="1" dirty="0"/>
              <a:t>Norman Loayza, Banco Mundial</a:t>
            </a:r>
          </a:p>
          <a:p>
            <a:pPr algn="r"/>
            <a:endParaRPr lang="es-PE" sz="901" i="1" dirty="0"/>
          </a:p>
          <a:p>
            <a:pPr algn="r"/>
            <a:r>
              <a:rPr lang="es-PE" sz="900" i="1" dirty="0"/>
              <a:t>Nota: basado en la medición según Schneider, que incluye la producción informal de todas las empresas. El INEI lo estima en cerca de 19%, que considera solo la producción delas empresas informales</a:t>
            </a:r>
          </a:p>
        </p:txBody>
      </p:sp>
      <p:sp>
        <p:nvSpPr>
          <p:cNvPr id="13" name="Text Box 4"/>
          <p:cNvSpPr txBox="1">
            <a:spLocks noChangeArrowheads="1"/>
          </p:cNvSpPr>
          <p:nvPr/>
        </p:nvSpPr>
        <p:spPr bwMode="auto">
          <a:xfrm>
            <a:off x="0" y="4776398"/>
            <a:ext cx="8880373" cy="369332"/>
          </a:xfrm>
          <a:prstGeom prst="rect">
            <a:avLst/>
          </a:prstGeom>
          <a:noFill/>
          <a:ln w="9525">
            <a:noFill/>
            <a:miter lim="800000"/>
            <a:headEnd/>
            <a:tailEnd/>
          </a:ln>
        </p:spPr>
        <p:txBody>
          <a:bodyPr wrap="square">
            <a:spAutoFit/>
          </a:bodyPr>
          <a:lstStyle/>
          <a:p>
            <a:endParaRPr lang="es-ES" sz="900" dirty="0">
              <a:cs typeface="Arial" panose="020B0604020202020204" pitchFamily="34" charset="0"/>
            </a:endParaRPr>
          </a:p>
          <a:p>
            <a:r>
              <a:rPr lang="es-ES" sz="900" dirty="0">
                <a:cs typeface="Arial" panose="020B0604020202020204" pitchFamily="34" charset="0"/>
              </a:rPr>
              <a:t>Fuente: PRODUCE, Encuesta Nacional de Empresas 2017</a:t>
            </a:r>
          </a:p>
        </p:txBody>
      </p:sp>
      <p:graphicFrame>
        <p:nvGraphicFramePr>
          <p:cNvPr id="14" name="Gráfico 13">
            <a:extLst>
              <a:ext uri="{FF2B5EF4-FFF2-40B4-BE49-F238E27FC236}">
                <a16:creationId xmlns:a16="http://schemas.microsoft.com/office/drawing/2014/main" id="{1ACD71A0-3437-4EDE-84AC-A95C98138AAD}"/>
              </a:ext>
            </a:extLst>
          </p:cNvPr>
          <p:cNvGraphicFramePr>
            <a:graphicFrameLocks/>
          </p:cNvGraphicFramePr>
          <p:nvPr>
            <p:extLst/>
          </p:nvPr>
        </p:nvGraphicFramePr>
        <p:xfrm>
          <a:off x="5608320" y="1313451"/>
          <a:ext cx="2665616" cy="1587522"/>
        </p:xfrm>
        <a:graphic>
          <a:graphicData uri="http://schemas.openxmlformats.org/drawingml/2006/chart">
            <c:chart xmlns:c="http://schemas.openxmlformats.org/drawingml/2006/chart" xmlns:r="http://schemas.openxmlformats.org/officeDocument/2006/relationships" r:id="rId4"/>
          </a:graphicData>
        </a:graphic>
      </p:graphicFrame>
      <p:sp>
        <p:nvSpPr>
          <p:cNvPr id="15" name="CuadroTexto 14">
            <a:extLst>
              <a:ext uri="{FF2B5EF4-FFF2-40B4-BE49-F238E27FC236}">
                <a16:creationId xmlns:a16="http://schemas.microsoft.com/office/drawing/2014/main" id="{99DA0558-5E36-4C5A-93E1-3ECFDF19C8DF}"/>
              </a:ext>
            </a:extLst>
          </p:cNvPr>
          <p:cNvSpPr txBox="1"/>
          <p:nvPr/>
        </p:nvSpPr>
        <p:spPr>
          <a:xfrm>
            <a:off x="5201920" y="788770"/>
            <a:ext cx="3980173" cy="892552"/>
          </a:xfrm>
          <a:prstGeom prst="rect">
            <a:avLst/>
          </a:prstGeom>
          <a:noFill/>
        </p:spPr>
        <p:txBody>
          <a:bodyPr wrap="square" rtlCol="0">
            <a:spAutoFit/>
          </a:bodyPr>
          <a:lstStyle/>
          <a:p>
            <a:pPr algn="ctr"/>
            <a:r>
              <a:rPr lang="es-PE" sz="1400" b="1" dirty="0">
                <a:cs typeface="Arial" panose="020B0604020202020204" pitchFamily="34" charset="0"/>
              </a:rPr>
              <a:t>Indican presencia de competencia informal en el mercado</a:t>
            </a:r>
          </a:p>
          <a:p>
            <a:pPr algn="ctr"/>
            <a:r>
              <a:rPr lang="es-PE" sz="1200" dirty="0">
                <a:cs typeface="Arial" panose="020B0604020202020204" pitchFamily="34" charset="0"/>
              </a:rPr>
              <a:t>(% de empresas)</a:t>
            </a:r>
          </a:p>
          <a:p>
            <a:pPr algn="ctr"/>
            <a:endParaRPr lang="es-PE" sz="1200" dirty="0">
              <a:cs typeface="Arial" panose="020B0604020202020204" pitchFamily="34" charset="0"/>
            </a:endParaRPr>
          </a:p>
        </p:txBody>
      </p:sp>
      <p:sp>
        <p:nvSpPr>
          <p:cNvPr id="16" name="7 Rectángulo">
            <a:extLst>
              <a:ext uri="{FF2B5EF4-FFF2-40B4-BE49-F238E27FC236}">
                <a16:creationId xmlns:a16="http://schemas.microsoft.com/office/drawing/2014/main" id="{A29394BE-CA94-4AA5-892A-A7FD8F6D2D1E}"/>
              </a:ext>
            </a:extLst>
          </p:cNvPr>
          <p:cNvSpPr/>
          <p:nvPr/>
        </p:nvSpPr>
        <p:spPr>
          <a:xfrm>
            <a:off x="5953949" y="2295532"/>
            <a:ext cx="2425330" cy="360000"/>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sz="1351"/>
          </a:p>
        </p:txBody>
      </p:sp>
      <p:sp>
        <p:nvSpPr>
          <p:cNvPr id="6" name="Rectángulo: esquinas redondeadas 5">
            <a:extLst>
              <a:ext uri="{FF2B5EF4-FFF2-40B4-BE49-F238E27FC236}">
                <a16:creationId xmlns:a16="http://schemas.microsoft.com/office/drawing/2014/main" id="{E875C76F-E06B-4CE5-9E4A-6070E8398B4D}"/>
              </a:ext>
            </a:extLst>
          </p:cNvPr>
          <p:cNvSpPr/>
          <p:nvPr/>
        </p:nvSpPr>
        <p:spPr>
          <a:xfrm>
            <a:off x="5670352" y="2819400"/>
            <a:ext cx="3182036" cy="1966523"/>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2981287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23</a:t>
            </a:fld>
            <a:endParaRPr lang="es-ES" dirty="0"/>
          </a:p>
        </p:txBody>
      </p:sp>
      <p:cxnSp>
        <p:nvCxnSpPr>
          <p:cNvPr id="5" name="Conector recto 4"/>
          <p:cNvCxnSpPr/>
          <p:nvPr/>
        </p:nvCxnSpPr>
        <p:spPr>
          <a:xfrm flipV="1">
            <a:off x="131980" y="79932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9" name="Título 2"/>
          <p:cNvSpPr txBox="1">
            <a:spLocks/>
          </p:cNvSpPr>
          <p:nvPr/>
        </p:nvSpPr>
        <p:spPr>
          <a:xfrm>
            <a:off x="77046" y="162081"/>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En resumen, el NRUS y RER son dos regímenes caducos y con importantes limitaciones</a:t>
            </a:r>
          </a:p>
        </p:txBody>
      </p:sp>
      <p:sp>
        <p:nvSpPr>
          <p:cNvPr id="21" name="Globo: línea con barra de énfasis 20">
            <a:extLst>
              <a:ext uri="{FF2B5EF4-FFF2-40B4-BE49-F238E27FC236}">
                <a16:creationId xmlns:a16="http://schemas.microsoft.com/office/drawing/2014/main" id="{2EE4A0BC-A8D6-4044-82BE-E08B4D487A56}"/>
              </a:ext>
            </a:extLst>
          </p:cNvPr>
          <p:cNvSpPr/>
          <p:nvPr/>
        </p:nvSpPr>
        <p:spPr>
          <a:xfrm>
            <a:off x="4743813" y="987429"/>
            <a:ext cx="3978466" cy="1586702"/>
          </a:xfrm>
          <a:prstGeom prst="accentCallout1">
            <a:avLst>
              <a:gd name="adj1" fmla="val 51891"/>
              <a:gd name="adj2" fmla="val -4014"/>
              <a:gd name="adj3" fmla="val 51715"/>
              <a:gd name="adj4" fmla="val -100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Específicos</a:t>
            </a:r>
          </a:p>
          <a:p>
            <a:pPr marL="171450" indent="-171450">
              <a:buFont typeface="Wingdings" panose="05000000000000000000" pitchFamily="2" charset="2"/>
              <a:buChar char="ü"/>
            </a:pPr>
            <a:r>
              <a:rPr lang="es-PE" sz="1200" dirty="0">
                <a:solidFill>
                  <a:schemeClr val="tx1"/>
                </a:solidFill>
              </a:rPr>
              <a:t>653 mil contribuyentes en 2017</a:t>
            </a:r>
          </a:p>
          <a:p>
            <a:pPr marL="171450" indent="-171450">
              <a:buFont typeface="Wingdings" panose="05000000000000000000" pitchFamily="2" charset="2"/>
              <a:buChar char="ü"/>
            </a:pPr>
            <a:r>
              <a:rPr lang="es-PE" sz="1200" dirty="0">
                <a:solidFill>
                  <a:schemeClr val="tx1"/>
                </a:solidFill>
              </a:rPr>
              <a:t>52% declara ingresos menores a 4 UIT</a:t>
            </a:r>
          </a:p>
          <a:p>
            <a:pPr marL="171450" indent="-171450">
              <a:buFont typeface="Wingdings" panose="05000000000000000000" pitchFamily="2" charset="2"/>
              <a:buChar char="ü"/>
            </a:pPr>
            <a:r>
              <a:rPr lang="es-PE" sz="1200" dirty="0">
                <a:solidFill>
                  <a:schemeClr val="tx1"/>
                </a:solidFill>
              </a:rPr>
              <a:t>68% declara ventas menores a 7UIT, si su margen fuese del 10%, sus utilidades mensuales serían de S/ 236</a:t>
            </a:r>
          </a:p>
          <a:p>
            <a:pPr marL="171450" indent="-171450">
              <a:buFont typeface="Wingdings" panose="05000000000000000000" pitchFamily="2" charset="2"/>
              <a:buChar char="ü"/>
            </a:pPr>
            <a:r>
              <a:rPr lang="es-PE" sz="1200" dirty="0">
                <a:solidFill>
                  <a:schemeClr val="tx1"/>
                </a:solidFill>
              </a:rPr>
              <a:t>94% de los contribuyentes en la categoría 1: S/ 20 x mes</a:t>
            </a:r>
          </a:p>
          <a:p>
            <a:pPr marL="171450" indent="-171450">
              <a:buFont typeface="Wingdings" panose="05000000000000000000" pitchFamily="2" charset="2"/>
              <a:buChar char="ü"/>
            </a:pPr>
            <a:r>
              <a:rPr lang="es-PE" sz="1200" b="1" dirty="0">
                <a:solidFill>
                  <a:schemeClr val="tx1"/>
                </a:solidFill>
              </a:rPr>
              <a:t>Evasión</a:t>
            </a:r>
            <a:r>
              <a:rPr lang="es-PE" sz="1200" dirty="0">
                <a:solidFill>
                  <a:schemeClr val="tx1"/>
                </a:solidFill>
              </a:rPr>
              <a:t> alcanza el 80% (S/ 800 millones menos recaudación)</a:t>
            </a:r>
          </a:p>
          <a:p>
            <a:pPr marL="171450" indent="-171450">
              <a:buFont typeface="Wingdings" panose="05000000000000000000" pitchFamily="2" charset="2"/>
              <a:buChar char="ü"/>
            </a:pPr>
            <a:r>
              <a:rPr lang="es-PE" sz="1200" dirty="0">
                <a:solidFill>
                  <a:schemeClr val="tx1"/>
                </a:solidFill>
              </a:rPr>
              <a:t>Se constituye una </a:t>
            </a:r>
            <a:r>
              <a:rPr lang="es-PE" sz="1200" b="1" dirty="0">
                <a:solidFill>
                  <a:schemeClr val="tx1"/>
                </a:solidFill>
              </a:rPr>
              <a:t>nueva forma de contratación</a:t>
            </a:r>
            <a:r>
              <a:rPr lang="es-PE" sz="1200" dirty="0">
                <a:solidFill>
                  <a:schemeClr val="tx1"/>
                </a:solidFill>
              </a:rPr>
              <a:t> (SIS emprendedor)</a:t>
            </a:r>
          </a:p>
        </p:txBody>
      </p:sp>
      <p:sp>
        <p:nvSpPr>
          <p:cNvPr id="30" name="17 Rectángulo redondeado">
            <a:extLst>
              <a:ext uri="{FF2B5EF4-FFF2-40B4-BE49-F238E27FC236}">
                <a16:creationId xmlns:a16="http://schemas.microsoft.com/office/drawing/2014/main" id="{9009E152-9943-4215-B0B0-852DCF075104}"/>
              </a:ext>
            </a:extLst>
          </p:cNvPr>
          <p:cNvSpPr/>
          <p:nvPr/>
        </p:nvSpPr>
        <p:spPr>
          <a:xfrm>
            <a:off x="3494692" y="905296"/>
            <a:ext cx="854431" cy="1763997"/>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NRUS</a:t>
            </a:r>
          </a:p>
        </p:txBody>
      </p:sp>
      <p:sp>
        <p:nvSpPr>
          <p:cNvPr id="31" name="17 Rectángulo redondeado">
            <a:extLst>
              <a:ext uri="{FF2B5EF4-FFF2-40B4-BE49-F238E27FC236}">
                <a16:creationId xmlns:a16="http://schemas.microsoft.com/office/drawing/2014/main" id="{83224C1F-42C1-4313-92F6-B628824712C8}"/>
              </a:ext>
            </a:extLst>
          </p:cNvPr>
          <p:cNvSpPr/>
          <p:nvPr/>
        </p:nvSpPr>
        <p:spPr>
          <a:xfrm>
            <a:off x="3494691" y="2712141"/>
            <a:ext cx="854431" cy="176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RER</a:t>
            </a:r>
          </a:p>
        </p:txBody>
      </p:sp>
      <p:sp>
        <p:nvSpPr>
          <p:cNvPr id="33" name="Globo: línea con barra de énfasis 32">
            <a:extLst>
              <a:ext uri="{FF2B5EF4-FFF2-40B4-BE49-F238E27FC236}">
                <a16:creationId xmlns:a16="http://schemas.microsoft.com/office/drawing/2014/main" id="{660935FD-5B02-41D9-9E50-5257D3F0FBFF}"/>
              </a:ext>
            </a:extLst>
          </p:cNvPr>
          <p:cNvSpPr/>
          <p:nvPr/>
        </p:nvSpPr>
        <p:spPr>
          <a:xfrm>
            <a:off x="4743813" y="2767830"/>
            <a:ext cx="3835633" cy="1586702"/>
          </a:xfrm>
          <a:prstGeom prst="accentCallout1">
            <a:avLst>
              <a:gd name="adj1" fmla="val 52585"/>
              <a:gd name="adj2" fmla="val -4361"/>
              <a:gd name="adj3" fmla="val 52435"/>
              <a:gd name="adj4" fmla="val -1019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Específicos</a:t>
            </a:r>
            <a:endParaRPr lang="es-PE" sz="1200" dirty="0">
              <a:solidFill>
                <a:schemeClr val="tx1"/>
              </a:solidFill>
            </a:endParaRPr>
          </a:p>
          <a:p>
            <a:pPr marL="171450" indent="-171450">
              <a:buFont typeface="Wingdings" panose="05000000000000000000" pitchFamily="2" charset="2"/>
              <a:buChar char="ü"/>
            </a:pPr>
            <a:r>
              <a:rPr lang="es-PE" sz="1200" dirty="0">
                <a:solidFill>
                  <a:schemeClr val="tx1"/>
                </a:solidFill>
              </a:rPr>
              <a:t>409 mil contribuyentes en 2017</a:t>
            </a:r>
          </a:p>
          <a:p>
            <a:pPr marL="171450" indent="-171450">
              <a:buFont typeface="Wingdings" panose="05000000000000000000" pitchFamily="2" charset="2"/>
              <a:buChar char="ü"/>
            </a:pPr>
            <a:r>
              <a:rPr lang="es-PE" sz="1200" dirty="0">
                <a:solidFill>
                  <a:schemeClr val="tx1"/>
                </a:solidFill>
              </a:rPr>
              <a:t>74% similar a categoría 1 del NRUS. </a:t>
            </a:r>
          </a:p>
          <a:p>
            <a:pPr marL="171450" indent="-171450">
              <a:buFont typeface="Wingdings" panose="05000000000000000000" pitchFamily="2" charset="2"/>
              <a:buChar char="ü"/>
            </a:pPr>
            <a:r>
              <a:rPr lang="es-PE" sz="1200" dirty="0">
                <a:solidFill>
                  <a:schemeClr val="tx1"/>
                </a:solidFill>
              </a:rPr>
              <a:t>82% similar a la categoría 2 del NRUS. Si su margen fuese del 10%, sus utilidades mensuales serían de S/ 810</a:t>
            </a:r>
          </a:p>
          <a:p>
            <a:pPr marL="171450" indent="-171450">
              <a:buFont typeface="Wingdings" panose="05000000000000000000" pitchFamily="2" charset="2"/>
              <a:buChar char="ü"/>
            </a:pPr>
            <a:r>
              <a:rPr lang="es-PE" sz="1200" dirty="0">
                <a:solidFill>
                  <a:schemeClr val="tx1"/>
                </a:solidFill>
              </a:rPr>
              <a:t>Límites de número de empleados (10)</a:t>
            </a:r>
          </a:p>
          <a:p>
            <a:pPr marL="171450" indent="-171450">
              <a:buFont typeface="Wingdings" panose="05000000000000000000" pitchFamily="2" charset="2"/>
              <a:buChar char="ü"/>
            </a:pPr>
            <a:r>
              <a:rPr lang="es-PE" sz="1200" dirty="0">
                <a:solidFill>
                  <a:schemeClr val="tx1"/>
                </a:solidFill>
              </a:rPr>
              <a:t>No hay deducciones (carga es 1.5% de ventas)</a:t>
            </a:r>
          </a:p>
        </p:txBody>
      </p:sp>
      <p:sp>
        <p:nvSpPr>
          <p:cNvPr id="41" name="Globo: línea con barra de énfasis 40">
            <a:extLst>
              <a:ext uri="{FF2B5EF4-FFF2-40B4-BE49-F238E27FC236}">
                <a16:creationId xmlns:a16="http://schemas.microsoft.com/office/drawing/2014/main" id="{76F82029-C452-4857-8B55-A2D0D527BBC1}"/>
              </a:ext>
            </a:extLst>
          </p:cNvPr>
          <p:cNvSpPr/>
          <p:nvPr/>
        </p:nvSpPr>
        <p:spPr>
          <a:xfrm>
            <a:off x="429658" y="898197"/>
            <a:ext cx="2670341" cy="3552615"/>
          </a:xfrm>
          <a:prstGeom prst="accentCallout1">
            <a:avLst>
              <a:gd name="adj1" fmla="val 50455"/>
              <a:gd name="adj2" fmla="val 107048"/>
              <a:gd name="adj3" fmla="val 50279"/>
              <a:gd name="adj4" fmla="val 11745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Comunes</a:t>
            </a:r>
          </a:p>
          <a:p>
            <a:pPr marL="171450" indent="-171450">
              <a:buFont typeface="Wingdings" panose="05000000000000000000" pitchFamily="2" charset="2"/>
              <a:buChar char="ü"/>
            </a:pPr>
            <a:r>
              <a:rPr lang="es-PE" sz="1200" b="1" dirty="0">
                <a:solidFill>
                  <a:schemeClr val="tx1"/>
                </a:solidFill>
              </a:rPr>
              <a:t>Promueven atomización</a:t>
            </a:r>
            <a:endParaRPr lang="es-PE" sz="1200" dirty="0">
              <a:solidFill>
                <a:schemeClr val="tx1"/>
              </a:solidFill>
            </a:endParaRPr>
          </a:p>
          <a:p>
            <a:pPr marL="171450" indent="-171450">
              <a:buFont typeface="Wingdings" panose="05000000000000000000" pitchFamily="2" charset="2"/>
              <a:buChar char="ü"/>
            </a:pPr>
            <a:r>
              <a:rPr lang="es-PE" sz="1200" b="1" dirty="0">
                <a:solidFill>
                  <a:schemeClr val="tx1"/>
                </a:solidFill>
              </a:rPr>
              <a:t>No incentiva a comprar formal</a:t>
            </a:r>
          </a:p>
          <a:p>
            <a:pPr marL="171450" indent="-171450">
              <a:buFont typeface="Wingdings" panose="05000000000000000000" pitchFamily="2" charset="2"/>
              <a:buChar char="ü"/>
            </a:pPr>
            <a:r>
              <a:rPr lang="es-PE" sz="1200" b="1" dirty="0">
                <a:solidFill>
                  <a:schemeClr val="tx1"/>
                </a:solidFill>
              </a:rPr>
              <a:t>Carga es menor </a:t>
            </a:r>
            <a:r>
              <a:rPr lang="es-PE" sz="1200" dirty="0">
                <a:solidFill>
                  <a:schemeClr val="tx1"/>
                </a:solidFill>
              </a:rPr>
              <a:t>hoy que en 1994</a:t>
            </a:r>
          </a:p>
          <a:p>
            <a:pPr marL="171450" indent="-171450">
              <a:buFont typeface="Wingdings" panose="05000000000000000000" pitchFamily="2" charset="2"/>
              <a:buChar char="ü"/>
            </a:pPr>
            <a:r>
              <a:rPr lang="es-PE" sz="1200" b="1" dirty="0">
                <a:solidFill>
                  <a:schemeClr val="tx1"/>
                </a:solidFill>
              </a:rPr>
              <a:t>Actividades excluidas y límites de activos</a:t>
            </a:r>
          </a:p>
          <a:p>
            <a:pPr marL="171450" indent="-171450">
              <a:buFont typeface="Wingdings" panose="05000000000000000000" pitchFamily="2" charset="2"/>
              <a:buChar char="ü"/>
            </a:pPr>
            <a:r>
              <a:rPr lang="es-PE" sz="1200" b="1" dirty="0">
                <a:solidFill>
                  <a:schemeClr val="tx1"/>
                </a:solidFill>
              </a:rPr>
              <a:t>Aglomeración </a:t>
            </a:r>
            <a:r>
              <a:rPr lang="es-PE" sz="1200" dirty="0">
                <a:solidFill>
                  <a:schemeClr val="tx1"/>
                </a:solidFill>
              </a:rPr>
              <a:t>detrás de umbrales de ventas</a:t>
            </a:r>
          </a:p>
          <a:p>
            <a:pPr marL="171450" indent="-171450">
              <a:buFont typeface="Wingdings" panose="05000000000000000000" pitchFamily="2" charset="2"/>
              <a:buChar char="ü"/>
            </a:pPr>
            <a:r>
              <a:rPr lang="es-PE" sz="1200" b="1" dirty="0">
                <a:solidFill>
                  <a:schemeClr val="tx1"/>
                </a:solidFill>
              </a:rPr>
              <a:t>Se paga más a un contador </a:t>
            </a:r>
            <a:r>
              <a:rPr lang="es-PE" sz="1200" dirty="0">
                <a:solidFill>
                  <a:schemeClr val="tx1"/>
                </a:solidFill>
              </a:rPr>
              <a:t>que al fisco: hasta 6 veces más</a:t>
            </a:r>
          </a:p>
          <a:p>
            <a:pPr marL="171450" indent="-171450">
              <a:buFont typeface="Wingdings" panose="05000000000000000000" pitchFamily="2" charset="2"/>
              <a:buChar char="ü"/>
            </a:pPr>
            <a:r>
              <a:rPr lang="es-PE" sz="1200" b="1" dirty="0">
                <a:solidFill>
                  <a:schemeClr val="tx1"/>
                </a:solidFill>
              </a:rPr>
              <a:t>No son de transición:</a:t>
            </a:r>
            <a:r>
              <a:rPr lang="es-PE" sz="1200" dirty="0">
                <a:solidFill>
                  <a:schemeClr val="tx1"/>
                </a:solidFill>
              </a:rPr>
              <a:t> 26% con RUC de 10 años de antigüedad </a:t>
            </a:r>
          </a:p>
          <a:p>
            <a:pPr marL="171450" indent="-171450">
              <a:buFont typeface="Wingdings" panose="05000000000000000000" pitchFamily="2" charset="2"/>
              <a:buChar char="ü"/>
            </a:pPr>
            <a:r>
              <a:rPr lang="es-PE" sz="1200" b="1" dirty="0">
                <a:solidFill>
                  <a:schemeClr val="tx1"/>
                </a:solidFill>
              </a:rPr>
              <a:t>Bajo aporte en las MYPE vs RG</a:t>
            </a:r>
            <a:endParaRPr lang="es-PE" sz="1200" dirty="0">
              <a:solidFill>
                <a:schemeClr val="tx1"/>
              </a:solidFill>
            </a:endParaRPr>
          </a:p>
          <a:p>
            <a:pPr marL="171450" indent="-171450">
              <a:buFont typeface="Wingdings" panose="05000000000000000000" pitchFamily="2" charset="2"/>
              <a:buChar char="ü"/>
            </a:pPr>
            <a:r>
              <a:rPr lang="es-PE" sz="1200" dirty="0">
                <a:solidFill>
                  <a:schemeClr val="tx1"/>
                </a:solidFill>
              </a:rPr>
              <a:t>Casos de </a:t>
            </a:r>
            <a:r>
              <a:rPr lang="es-PE" sz="1200" b="1" dirty="0">
                <a:solidFill>
                  <a:schemeClr val="tx1"/>
                </a:solidFill>
              </a:rPr>
              <a:t>fragmentación </a:t>
            </a:r>
            <a:r>
              <a:rPr lang="es-PE" sz="1200" dirty="0">
                <a:solidFill>
                  <a:schemeClr val="tx1"/>
                </a:solidFill>
              </a:rPr>
              <a:t>y otras formas de elusión / evasión verificados</a:t>
            </a:r>
          </a:p>
          <a:p>
            <a:pPr marL="171450" indent="-171450">
              <a:buFont typeface="Wingdings" panose="05000000000000000000" pitchFamily="2" charset="2"/>
              <a:buChar char="ü"/>
            </a:pPr>
            <a:r>
              <a:rPr lang="es-PE" sz="1200" b="1" dirty="0">
                <a:solidFill>
                  <a:schemeClr val="tx1"/>
                </a:solidFill>
              </a:rPr>
              <a:t>Umbrales </a:t>
            </a:r>
            <a:r>
              <a:rPr lang="es-PE" sz="1200" dirty="0">
                <a:solidFill>
                  <a:schemeClr val="tx1"/>
                </a:solidFill>
              </a:rPr>
              <a:t>para acceder a regímenes simplificados </a:t>
            </a:r>
            <a:r>
              <a:rPr lang="es-PE" sz="1200" b="1" dirty="0">
                <a:solidFill>
                  <a:schemeClr val="tx1"/>
                </a:solidFill>
              </a:rPr>
              <a:t>muy elevados </a:t>
            </a:r>
            <a:r>
              <a:rPr lang="es-PE" sz="1200" dirty="0">
                <a:solidFill>
                  <a:schemeClr val="tx1"/>
                </a:solidFill>
              </a:rPr>
              <a:t>vs LAC</a:t>
            </a:r>
          </a:p>
        </p:txBody>
      </p:sp>
    </p:spTree>
    <p:extLst>
      <p:ext uri="{BB962C8B-B14F-4D97-AF65-F5344CB8AC3E}">
        <p14:creationId xmlns:p14="http://schemas.microsoft.com/office/powerpoint/2010/main" val="1668761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a:extLst>
              <a:ext uri="{FF2B5EF4-FFF2-40B4-BE49-F238E27FC236}">
                <a16:creationId xmlns:a16="http://schemas.microsoft.com/office/drawing/2014/main" id="{3995CB1F-469A-4F29-8AD3-978F9AC161F3}"/>
              </a:ext>
            </a:extLst>
          </p:cNvPr>
          <p:cNvSpPr txBox="1">
            <a:spLocks/>
          </p:cNvSpPr>
          <p:nvPr/>
        </p:nvSpPr>
        <p:spPr>
          <a:xfrm>
            <a:off x="530087" y="2574131"/>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es-PE" sz="2800" b="1" dirty="0">
                <a:latin typeface="+mn-lt"/>
              </a:rPr>
              <a:t>Diagnóstico de problemática </a:t>
            </a:r>
          </a:p>
          <a:p>
            <a:pPr algn="ctr"/>
            <a:r>
              <a:rPr lang="es-PE" sz="2800" b="1" dirty="0">
                <a:latin typeface="+mn-lt"/>
              </a:rPr>
              <a:t>del IR para PPNN</a:t>
            </a:r>
          </a:p>
        </p:txBody>
      </p:sp>
    </p:spTree>
    <p:extLst>
      <p:ext uri="{BB962C8B-B14F-4D97-AF65-F5344CB8AC3E}">
        <p14:creationId xmlns:p14="http://schemas.microsoft.com/office/powerpoint/2010/main" val="2065868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306" rtl="0" eaLnBrk="1" fontAlgn="auto" latinLnBrk="0" hangingPunct="1">
                <a:lnSpc>
                  <a:spcPct val="100000"/>
                </a:lnSpc>
                <a:spcBef>
                  <a:spcPts val="0"/>
                </a:spcBef>
                <a:spcAft>
                  <a:spcPts val="0"/>
                </a:spcAft>
                <a:buClrTx/>
                <a:buSzTx/>
                <a:buFontTx/>
                <a:buNone/>
                <a:tabLst/>
                <a:defRPr/>
              </a:pPr>
              <a:t>25</a:t>
            </a:fld>
            <a:endParaRPr kumimoji="0" lang="es-ES"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ítulo 2"/>
          <p:cNvSpPr txBox="1">
            <a:spLocks/>
          </p:cNvSpPr>
          <p:nvPr/>
        </p:nvSpPr>
        <p:spPr>
          <a:xfrm>
            <a:off x="130779" y="136237"/>
            <a:ext cx="7976901"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90000"/>
              </a:lnSpc>
              <a:spcBef>
                <a:spcPct val="0"/>
              </a:spcBef>
              <a:spcAft>
                <a:spcPts val="0"/>
              </a:spcAft>
              <a:buClrTx/>
              <a:buSzTx/>
              <a:buFontTx/>
              <a:buNone/>
              <a:tabLst/>
              <a:defRPr/>
            </a:pPr>
            <a:r>
              <a:rPr kumimoji="0" lang="es-PE" sz="1800" b="1" i="0" u="none" strike="noStrike" kern="1200" cap="none" spc="0" normalizeH="0" baseline="0" noProof="0" dirty="0">
                <a:ln>
                  <a:noFill/>
                </a:ln>
                <a:solidFill>
                  <a:prstClr val="black"/>
                </a:solidFill>
                <a:effectLst/>
                <a:uLnTx/>
                <a:uFillTx/>
                <a:latin typeface="+mn-lt"/>
                <a:cs typeface="Arial" panose="020B0604020202020204" pitchFamily="34" charset="0"/>
              </a:rPr>
              <a:t>IRPN</a:t>
            </a:r>
            <a:r>
              <a:rPr kumimoji="0" lang="es-PE" sz="1800" b="1" i="0" u="none" strike="noStrike" kern="1200" cap="none" spc="0" normalizeH="0" noProof="0" dirty="0">
                <a:ln>
                  <a:noFill/>
                </a:ln>
                <a:solidFill>
                  <a:prstClr val="black"/>
                </a:solidFill>
                <a:effectLst/>
                <a:uLnTx/>
                <a:uFillTx/>
                <a:latin typeface="+mn-lt"/>
                <a:cs typeface="Arial" panose="020B0604020202020204" pitchFamily="34" charset="0"/>
              </a:rPr>
              <a:t>: un sistema tributario complejo, inequitativo y que no incentiva la formalización</a:t>
            </a:r>
            <a:endParaRPr kumimoji="0" lang="es-PE" sz="1800" b="1" i="0" u="none" strike="noStrike" kern="1200" cap="none" spc="0" normalizeH="0" baseline="0" noProof="0" dirty="0">
              <a:ln>
                <a:noFill/>
              </a:ln>
              <a:solidFill>
                <a:prstClr val="black"/>
              </a:solidFill>
              <a:effectLst/>
              <a:uLnTx/>
              <a:uFillTx/>
              <a:latin typeface="+mn-lt"/>
              <a:cs typeface="Arial" panose="020B0604020202020204" pitchFamily="34" charset="0"/>
            </a:endParaRPr>
          </a:p>
        </p:txBody>
      </p:sp>
      <p:sp>
        <p:nvSpPr>
          <p:cNvPr id="7" name="6 Rectángulo redondeado"/>
          <p:cNvSpPr/>
          <p:nvPr/>
        </p:nvSpPr>
        <p:spPr>
          <a:xfrm>
            <a:off x="323405" y="872938"/>
            <a:ext cx="2952000" cy="457693"/>
          </a:xfrm>
          <a:prstGeom prst="round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1ra categoría (alquileres)</a:t>
            </a:r>
          </a:p>
        </p:txBody>
      </p:sp>
      <p:sp>
        <p:nvSpPr>
          <p:cNvPr id="8" name="3 Rectángulo redondeado"/>
          <p:cNvSpPr/>
          <p:nvPr/>
        </p:nvSpPr>
        <p:spPr>
          <a:xfrm>
            <a:off x="326721" y="1369311"/>
            <a:ext cx="2952000" cy="544646"/>
          </a:xfrm>
          <a:prstGeom prst="roundRect">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2da categoría:</a:t>
            </a:r>
          </a:p>
          <a:p>
            <a:pPr algn="ctr"/>
            <a:r>
              <a:rPr lang="es-PE" sz="1100" dirty="0">
                <a:latin typeface="Arial" panose="020B0604020202020204" pitchFamily="34" charset="0"/>
                <a:cs typeface="Arial" panose="020B0604020202020204" pitchFamily="34" charset="0"/>
              </a:rPr>
              <a:t>Ganancias por venta de valores mobiliarios</a:t>
            </a:r>
          </a:p>
        </p:txBody>
      </p:sp>
      <p:sp>
        <p:nvSpPr>
          <p:cNvPr id="9" name="3 Rectángulo redondeado"/>
          <p:cNvSpPr/>
          <p:nvPr/>
        </p:nvSpPr>
        <p:spPr>
          <a:xfrm>
            <a:off x="308810" y="3031556"/>
            <a:ext cx="2952000" cy="421207"/>
          </a:xfrm>
          <a:prstGeom prst="round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4ta categoría</a:t>
            </a:r>
          </a:p>
        </p:txBody>
      </p:sp>
      <p:sp>
        <p:nvSpPr>
          <p:cNvPr id="10" name="3 Rectángulo redondeado"/>
          <p:cNvSpPr/>
          <p:nvPr/>
        </p:nvSpPr>
        <p:spPr>
          <a:xfrm>
            <a:off x="308810" y="3505560"/>
            <a:ext cx="2952000" cy="426311"/>
          </a:xfrm>
          <a:prstGeom prst="round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5ta categoría</a:t>
            </a:r>
          </a:p>
        </p:txBody>
      </p:sp>
      <p:sp>
        <p:nvSpPr>
          <p:cNvPr id="11" name="3 Rectángulo redondeado"/>
          <p:cNvSpPr/>
          <p:nvPr/>
        </p:nvSpPr>
        <p:spPr>
          <a:xfrm>
            <a:off x="300101" y="4244619"/>
            <a:ext cx="2952000" cy="427156"/>
          </a:xfrm>
          <a:prstGeom prst="roundRect">
            <a:avLst/>
          </a:prstGeom>
          <a:ln w="19050">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 neta de fuente extranjera</a:t>
            </a:r>
          </a:p>
        </p:txBody>
      </p:sp>
      <p:sp>
        <p:nvSpPr>
          <p:cNvPr id="12" name="CuadroTexto 8"/>
          <p:cNvSpPr txBox="1"/>
          <p:nvPr/>
        </p:nvSpPr>
        <p:spPr>
          <a:xfrm>
            <a:off x="3813666" y="1367795"/>
            <a:ext cx="2430379" cy="1046440"/>
          </a:xfrm>
          <a:prstGeom prst="rect">
            <a:avLst/>
          </a:prstGeom>
          <a:noFill/>
        </p:spPr>
        <p:txBody>
          <a:bodyPr wrap="square" rtlCol="0">
            <a:spAutoFit/>
          </a:bodyPr>
          <a:lstStyle/>
          <a:p>
            <a:r>
              <a:rPr lang="es-PE" sz="1200" b="1" dirty="0">
                <a:latin typeface="Arial" panose="020B0604020202020204" pitchFamily="34" charset="0"/>
                <a:cs typeface="Arial" panose="020B0604020202020204" pitchFamily="34" charset="0"/>
              </a:rPr>
              <a:t>Rentas del capital</a:t>
            </a:r>
          </a:p>
          <a:p>
            <a:pPr marL="182563" indent="-182563">
              <a:buFont typeface="Arial" pitchFamily="34" charset="0"/>
              <a:buChar char="•"/>
            </a:pPr>
            <a:r>
              <a:rPr lang="es-PE" sz="1000" dirty="0">
                <a:latin typeface="Arial" panose="020B0604020202020204" pitchFamily="34" charset="0"/>
                <a:cs typeface="Arial" panose="020B0604020202020204" pitchFamily="34" charset="0"/>
              </a:rPr>
              <a:t>Tasas: 5% y 6.25%</a:t>
            </a:r>
          </a:p>
          <a:p>
            <a:pPr marL="182563" indent="-182563">
              <a:buFont typeface="Arial" pitchFamily="34" charset="0"/>
              <a:buChar char="•"/>
            </a:pPr>
            <a:r>
              <a:rPr lang="es-PE" sz="1000" dirty="0">
                <a:latin typeface="Arial" panose="020B0604020202020204" pitchFamily="34" charset="0"/>
                <a:cs typeface="Arial" panose="020B0604020202020204" pitchFamily="34" charset="0"/>
              </a:rPr>
              <a:t>Determinación anual o inmediata</a:t>
            </a:r>
          </a:p>
          <a:p>
            <a:pPr marL="182563" indent="-182563">
              <a:buFont typeface="Arial" pitchFamily="34" charset="0"/>
              <a:buChar char="•"/>
            </a:pPr>
            <a:r>
              <a:rPr lang="es-PE" sz="1000" dirty="0">
                <a:latin typeface="Arial" panose="020B0604020202020204" pitchFamily="34" charset="0"/>
                <a:cs typeface="Arial" panose="020B0604020202020204" pitchFamily="34" charset="0"/>
              </a:rPr>
              <a:t>Deducción: 20%, excepto: Dividendos (sin deducciones) y RFE (deducciones sustentadas)</a:t>
            </a:r>
          </a:p>
        </p:txBody>
      </p:sp>
      <p:sp>
        <p:nvSpPr>
          <p:cNvPr id="13" name="CuadroTexto 9"/>
          <p:cNvSpPr txBox="1"/>
          <p:nvPr/>
        </p:nvSpPr>
        <p:spPr>
          <a:xfrm>
            <a:off x="3811310" y="2812263"/>
            <a:ext cx="2345650" cy="1246495"/>
          </a:xfrm>
          <a:prstGeom prst="rect">
            <a:avLst/>
          </a:prstGeom>
          <a:noFill/>
        </p:spPr>
        <p:txBody>
          <a:bodyPr wrap="square" rtlCol="0">
            <a:spAutoFit/>
          </a:bodyPr>
          <a:lstStyle/>
          <a:p>
            <a:r>
              <a:rPr lang="es-PE" sz="1200" b="1" dirty="0">
                <a:latin typeface="Arial" panose="020B0604020202020204" pitchFamily="34" charset="0"/>
                <a:cs typeface="Arial" panose="020B0604020202020204" pitchFamily="34" charset="0"/>
              </a:rPr>
              <a:t>Rentas del trabajo</a:t>
            </a:r>
          </a:p>
          <a:p>
            <a:pPr marL="171450" indent="-171450">
              <a:buFont typeface="Arial" panose="020B0604020202020204" pitchFamily="34" charset="0"/>
              <a:buChar char="•"/>
            </a:pPr>
            <a:r>
              <a:rPr lang="es-PE" sz="1000" dirty="0">
                <a:latin typeface="Arial" panose="020B0604020202020204" pitchFamily="34" charset="0"/>
                <a:cs typeface="Arial" panose="020B0604020202020204" pitchFamily="34" charset="0"/>
              </a:rPr>
              <a:t>Tasas progresivas acumulativas: 8%, 14%, 17%, 20% y 30%</a:t>
            </a:r>
          </a:p>
          <a:p>
            <a:pPr marL="171450" indent="-171450">
              <a:buFont typeface="Arial" panose="020B0604020202020204" pitchFamily="34" charset="0"/>
              <a:buChar char="•"/>
            </a:pPr>
            <a:r>
              <a:rPr lang="es-PE" sz="1000" dirty="0">
                <a:latin typeface="Arial" panose="020B0604020202020204" pitchFamily="34" charset="0"/>
                <a:cs typeface="Arial" panose="020B0604020202020204" pitchFamily="34" charset="0"/>
              </a:rPr>
              <a:t>No imponible: 7UIT</a:t>
            </a:r>
          </a:p>
          <a:p>
            <a:pPr marL="171450" indent="-171450">
              <a:buFont typeface="Arial" panose="020B0604020202020204" pitchFamily="34" charset="0"/>
              <a:buChar char="•"/>
            </a:pPr>
            <a:r>
              <a:rPr lang="es-PE" sz="1000" dirty="0">
                <a:latin typeface="Arial" panose="020B0604020202020204" pitchFamily="34" charset="0"/>
                <a:cs typeface="Arial" panose="020B0604020202020204" pitchFamily="34" charset="0"/>
              </a:rPr>
              <a:t>Deducciones sustentadas: 3UIT</a:t>
            </a:r>
          </a:p>
          <a:p>
            <a:pPr marL="171450" indent="-171450">
              <a:buFont typeface="Arial" panose="020B0604020202020204" pitchFamily="34" charset="0"/>
              <a:buChar char="•"/>
            </a:pPr>
            <a:r>
              <a:rPr lang="es-PE" sz="1000" dirty="0">
                <a:latin typeface="Arial" panose="020B0604020202020204" pitchFamily="34" charset="0"/>
                <a:cs typeface="Arial" panose="020B0604020202020204" pitchFamily="34" charset="0"/>
              </a:rPr>
              <a:t>4ta categoría: deducción adicional de 20% no sustentada</a:t>
            </a:r>
          </a:p>
        </p:txBody>
      </p:sp>
      <p:sp>
        <p:nvSpPr>
          <p:cNvPr id="14" name="Cerrar llave 10"/>
          <p:cNvSpPr/>
          <p:nvPr/>
        </p:nvSpPr>
        <p:spPr>
          <a:xfrm>
            <a:off x="3419915" y="864229"/>
            <a:ext cx="300294" cy="2039141"/>
          </a:xfrm>
          <a:prstGeom prst="rightBrace">
            <a:avLst/>
          </a:prstGeom>
          <a:ln w="12700">
            <a:solidFill>
              <a:srgbClr val="AB144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sz="1500"/>
          </a:p>
        </p:txBody>
      </p:sp>
      <p:sp>
        <p:nvSpPr>
          <p:cNvPr id="15" name="Cerrar llave 15"/>
          <p:cNvSpPr/>
          <p:nvPr/>
        </p:nvSpPr>
        <p:spPr>
          <a:xfrm>
            <a:off x="3419915" y="3031557"/>
            <a:ext cx="300293" cy="952941"/>
          </a:xfrm>
          <a:prstGeom prst="rightBrace">
            <a:avLst/>
          </a:prstGeom>
          <a:ln w="12700">
            <a:solidFill>
              <a:srgbClr val="AB144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sz="1500"/>
          </a:p>
        </p:txBody>
      </p:sp>
      <p:sp>
        <p:nvSpPr>
          <p:cNvPr id="19" name="3 Rectángulo redondeado"/>
          <p:cNvSpPr/>
          <p:nvPr/>
        </p:nvSpPr>
        <p:spPr>
          <a:xfrm>
            <a:off x="320835" y="2469567"/>
            <a:ext cx="2952000" cy="433803"/>
          </a:xfrm>
          <a:prstGeom prst="roundRect">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2da categoría:</a:t>
            </a:r>
          </a:p>
          <a:p>
            <a:pPr algn="ctr"/>
            <a:r>
              <a:rPr lang="es-PE" sz="1100" dirty="0">
                <a:latin typeface="Arial" panose="020B0604020202020204" pitchFamily="34" charset="0"/>
                <a:cs typeface="Arial" panose="020B0604020202020204" pitchFamily="34" charset="0"/>
              </a:rPr>
              <a:t>Otras rentas (intereses, regalías, etc.)</a:t>
            </a:r>
          </a:p>
        </p:txBody>
      </p:sp>
      <p:sp>
        <p:nvSpPr>
          <p:cNvPr id="20" name="3 Rectángulo redondeado"/>
          <p:cNvSpPr/>
          <p:nvPr/>
        </p:nvSpPr>
        <p:spPr>
          <a:xfrm>
            <a:off x="331399" y="1971536"/>
            <a:ext cx="2952000" cy="433803"/>
          </a:xfrm>
          <a:prstGeom prst="roundRect">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 neta de fuente extranjera por venta de valores mobiliarios en el MILA</a:t>
            </a:r>
          </a:p>
        </p:txBody>
      </p:sp>
      <p:sp>
        <p:nvSpPr>
          <p:cNvPr id="33" name="Cerrar llave 15"/>
          <p:cNvSpPr/>
          <p:nvPr/>
        </p:nvSpPr>
        <p:spPr>
          <a:xfrm>
            <a:off x="3419916" y="4165981"/>
            <a:ext cx="337608" cy="627783"/>
          </a:xfrm>
          <a:prstGeom prst="rightBrace">
            <a:avLst/>
          </a:prstGeom>
          <a:ln w="12700">
            <a:solidFill>
              <a:srgbClr val="AB144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sz="1500"/>
          </a:p>
        </p:txBody>
      </p:sp>
      <p:sp>
        <p:nvSpPr>
          <p:cNvPr id="34" name="CuadroTexto 9"/>
          <p:cNvSpPr txBox="1"/>
          <p:nvPr/>
        </p:nvSpPr>
        <p:spPr>
          <a:xfrm>
            <a:off x="3811311" y="4300112"/>
            <a:ext cx="2002471" cy="438582"/>
          </a:xfrm>
          <a:prstGeom prst="rect">
            <a:avLst/>
          </a:prstGeom>
          <a:noFill/>
        </p:spPr>
        <p:txBody>
          <a:bodyPr wrap="none" rtlCol="0">
            <a:spAutoFit/>
          </a:bodyPr>
          <a:lstStyle/>
          <a:p>
            <a:r>
              <a:rPr lang="es-PE" sz="1200" b="1" dirty="0">
                <a:latin typeface="Arial" panose="020B0604020202020204" pitchFamily="34" charset="0"/>
                <a:cs typeface="Arial" panose="020B0604020202020204" pitchFamily="34" charset="0"/>
              </a:rPr>
              <a:t>Rentas no empresariales</a:t>
            </a:r>
          </a:p>
          <a:p>
            <a:r>
              <a:rPr lang="es-PE" sz="1000" dirty="0">
                <a:latin typeface="Arial" panose="020B0604020202020204" pitchFamily="34" charset="0"/>
                <a:cs typeface="Arial" panose="020B0604020202020204" pitchFamily="34" charset="0"/>
              </a:rPr>
              <a:t>Deducciones sustentadas</a:t>
            </a:r>
          </a:p>
        </p:txBody>
      </p:sp>
      <p:cxnSp>
        <p:nvCxnSpPr>
          <p:cNvPr id="3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8" name="37 Rectángulo redondeado"/>
          <p:cNvSpPr/>
          <p:nvPr/>
        </p:nvSpPr>
        <p:spPr>
          <a:xfrm>
            <a:off x="6521435" y="4088190"/>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Distinta determinación, incluso para rentas de una misma categoría</a:t>
            </a:r>
          </a:p>
        </p:txBody>
      </p:sp>
      <p:sp>
        <p:nvSpPr>
          <p:cNvPr id="39" name="38 Rectángulo redondeado"/>
          <p:cNvSpPr/>
          <p:nvPr/>
        </p:nvSpPr>
        <p:spPr>
          <a:xfrm>
            <a:off x="6505719" y="1009455"/>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Cada renta debe clasificarse en cuatro categorías</a:t>
            </a:r>
          </a:p>
        </p:txBody>
      </p:sp>
      <p:sp>
        <p:nvSpPr>
          <p:cNvPr id="40" name="39 Rectángulo redondeado"/>
          <p:cNvSpPr/>
          <p:nvPr/>
        </p:nvSpPr>
        <p:spPr>
          <a:xfrm>
            <a:off x="6512635" y="1616749"/>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Solo algunas rentas admiten deducciones</a:t>
            </a:r>
          </a:p>
        </p:txBody>
      </p:sp>
      <p:sp>
        <p:nvSpPr>
          <p:cNvPr id="41" name="40 Rectángulo redondeado"/>
          <p:cNvSpPr/>
          <p:nvPr/>
        </p:nvSpPr>
        <p:spPr>
          <a:xfrm>
            <a:off x="6526202" y="2839815"/>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Mínimo no imponible solo para rentas del trabajo</a:t>
            </a:r>
          </a:p>
        </p:txBody>
      </p:sp>
      <p:sp>
        <p:nvSpPr>
          <p:cNvPr id="42" name="41 Rectángulo redondeado"/>
          <p:cNvSpPr/>
          <p:nvPr/>
        </p:nvSpPr>
        <p:spPr>
          <a:xfrm>
            <a:off x="6521584" y="3455581"/>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Distintas tasas del impuesto entre rentas del capital y del trabajo</a:t>
            </a:r>
          </a:p>
        </p:txBody>
      </p:sp>
      <p:sp>
        <p:nvSpPr>
          <p:cNvPr id="43" name="42 Rectángulo redondeado"/>
          <p:cNvSpPr/>
          <p:nvPr/>
        </p:nvSpPr>
        <p:spPr>
          <a:xfrm>
            <a:off x="6512619" y="2226168"/>
            <a:ext cx="2304000" cy="572174"/>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Se trata en su mayoría de deducciones fijas no sustentadas</a:t>
            </a:r>
          </a:p>
        </p:txBody>
      </p:sp>
      <p:sp>
        <p:nvSpPr>
          <p:cNvPr id="44" name="43 Elipse"/>
          <p:cNvSpPr/>
          <p:nvPr/>
        </p:nvSpPr>
        <p:spPr>
          <a:xfrm>
            <a:off x="6392092" y="984072"/>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1</a:t>
            </a:r>
          </a:p>
        </p:txBody>
      </p:sp>
      <p:sp>
        <p:nvSpPr>
          <p:cNvPr id="46" name="45 Elipse"/>
          <p:cNvSpPr/>
          <p:nvPr/>
        </p:nvSpPr>
        <p:spPr>
          <a:xfrm>
            <a:off x="6396445" y="1606731"/>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2</a:t>
            </a:r>
          </a:p>
        </p:txBody>
      </p:sp>
      <p:sp>
        <p:nvSpPr>
          <p:cNvPr id="47" name="46 Elipse"/>
          <p:cNvSpPr/>
          <p:nvPr/>
        </p:nvSpPr>
        <p:spPr>
          <a:xfrm>
            <a:off x="6392091" y="2211977"/>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3</a:t>
            </a:r>
          </a:p>
        </p:txBody>
      </p:sp>
      <p:sp>
        <p:nvSpPr>
          <p:cNvPr id="48" name="47 Elipse"/>
          <p:cNvSpPr/>
          <p:nvPr/>
        </p:nvSpPr>
        <p:spPr>
          <a:xfrm>
            <a:off x="6405154" y="2825932"/>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4</a:t>
            </a:r>
          </a:p>
        </p:txBody>
      </p:sp>
      <p:sp>
        <p:nvSpPr>
          <p:cNvPr id="49" name="48 Elipse"/>
          <p:cNvSpPr/>
          <p:nvPr/>
        </p:nvSpPr>
        <p:spPr>
          <a:xfrm>
            <a:off x="6399709" y="3457303"/>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5</a:t>
            </a:r>
          </a:p>
        </p:txBody>
      </p:sp>
      <p:sp>
        <p:nvSpPr>
          <p:cNvPr id="50" name="49 Elipse"/>
          <p:cNvSpPr/>
          <p:nvPr/>
        </p:nvSpPr>
        <p:spPr>
          <a:xfrm>
            <a:off x="6404062" y="4095207"/>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6</a:t>
            </a:r>
          </a:p>
        </p:txBody>
      </p:sp>
    </p:spTree>
    <p:extLst>
      <p:ext uri="{BB962C8B-B14F-4D97-AF65-F5344CB8AC3E}">
        <p14:creationId xmlns:p14="http://schemas.microsoft.com/office/powerpoint/2010/main" val="16503236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26</a:t>
            </a:fld>
            <a:endParaRPr lang="es-ES" dirty="0"/>
          </a:p>
        </p:txBody>
      </p:sp>
      <p:sp>
        <p:nvSpPr>
          <p:cNvPr id="18" name="Título 2"/>
          <p:cNvSpPr txBox="1">
            <a:spLocks/>
          </p:cNvSpPr>
          <p:nvPr/>
        </p:nvSpPr>
        <p:spPr>
          <a:xfrm>
            <a:off x="138144" y="131509"/>
            <a:ext cx="7213712"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El costo de las deducciones en rentas del trabajo: </a:t>
            </a:r>
          </a:p>
          <a:p>
            <a:pPr lvl="0" algn="just">
              <a:defRPr/>
            </a:pPr>
            <a:r>
              <a:rPr lang="es-PE" sz="1800" b="1" dirty="0">
                <a:solidFill>
                  <a:prstClr val="black"/>
                </a:solidFill>
                <a:latin typeface="+mn-lt"/>
                <a:cs typeface="Arial" panose="020B0604020202020204" pitchFamily="34" charset="0"/>
              </a:rPr>
              <a:t>S/ 103mil millones, 95% por el umbral de las 7UIT</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27" name="Rectángulo 13"/>
          <p:cNvSpPr/>
          <p:nvPr/>
        </p:nvSpPr>
        <p:spPr>
          <a:xfrm>
            <a:off x="19175" y="4879312"/>
            <a:ext cx="8450569" cy="230832"/>
          </a:xfrm>
          <a:prstGeom prst="rect">
            <a:avLst/>
          </a:prstGeom>
        </p:spPr>
        <p:txBody>
          <a:bodyPr wrap="square">
            <a:spAutoFit/>
          </a:bodyPr>
          <a:lstStyle/>
          <a:p>
            <a:r>
              <a:rPr lang="es-PE" sz="900" dirty="0"/>
              <a:t>1/ Datos trabajados a partir de data distribuida en 81 rangos, data real arroja recaudación de IR de aprox. S/ 9,720 millones en 2016</a:t>
            </a:r>
            <a:endParaRPr lang="es-PE" sz="900" dirty="0">
              <a:solidFill>
                <a:srgbClr val="000000"/>
              </a:solidFill>
              <a:cs typeface="Arial" panose="020B0604020202020204" pitchFamily="34" charset="0"/>
            </a:endParaRPr>
          </a:p>
        </p:txBody>
      </p:sp>
      <p:graphicFrame>
        <p:nvGraphicFramePr>
          <p:cNvPr id="10" name="1 Gráfico"/>
          <p:cNvGraphicFramePr/>
          <p:nvPr/>
        </p:nvGraphicFramePr>
        <p:xfrm>
          <a:off x="323273" y="1150202"/>
          <a:ext cx="6169891" cy="3232727"/>
        </p:xfrm>
        <a:graphic>
          <a:graphicData uri="http://schemas.openxmlformats.org/drawingml/2006/chart">
            <c:chart xmlns:c="http://schemas.openxmlformats.org/drawingml/2006/chart" xmlns:r="http://schemas.openxmlformats.org/officeDocument/2006/relationships" r:id="rId2"/>
          </a:graphicData>
        </a:graphic>
      </p:graphicFrame>
      <p:sp>
        <p:nvSpPr>
          <p:cNvPr id="11" name="CuadroTexto 52"/>
          <p:cNvSpPr txBox="1"/>
          <p:nvPr/>
        </p:nvSpPr>
        <p:spPr>
          <a:xfrm>
            <a:off x="1430462" y="731116"/>
            <a:ext cx="6873015" cy="477054"/>
          </a:xfrm>
          <a:prstGeom prst="rect">
            <a:avLst/>
          </a:prstGeom>
          <a:noFill/>
        </p:spPr>
        <p:txBody>
          <a:bodyPr wrap="square" rtlCol="0">
            <a:spAutoFit/>
          </a:bodyPr>
          <a:lstStyle/>
          <a:p>
            <a:pPr algn="ctr"/>
            <a:r>
              <a:rPr lang="es-PE" sz="1400" b="1" dirty="0">
                <a:cs typeface="Arial" panose="020B0604020202020204" pitchFamily="34" charset="0"/>
              </a:rPr>
              <a:t>Ingresos, deducciones y recaudación proveniente de las rentas del trabajo, 2016 </a:t>
            </a:r>
            <a:r>
              <a:rPr lang="es-PE" sz="1400" b="1" baseline="30000" dirty="0">
                <a:cs typeface="Arial" panose="020B0604020202020204" pitchFamily="34" charset="0"/>
              </a:rPr>
              <a:t>1/</a:t>
            </a:r>
          </a:p>
          <a:p>
            <a:pPr algn="ctr"/>
            <a:r>
              <a:rPr lang="es-PE" sz="1100" dirty="0">
                <a:cs typeface="Arial" panose="020B0604020202020204" pitchFamily="34" charset="0"/>
              </a:rPr>
              <a:t>(Millones de S/)</a:t>
            </a:r>
          </a:p>
        </p:txBody>
      </p:sp>
      <p:sp>
        <p:nvSpPr>
          <p:cNvPr id="12" name="11 Rectángulo redondeado"/>
          <p:cNvSpPr/>
          <p:nvPr/>
        </p:nvSpPr>
        <p:spPr>
          <a:xfrm>
            <a:off x="4326229" y="2816908"/>
            <a:ext cx="789849" cy="1510603"/>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5" name="14 Flecha abajo"/>
          <p:cNvSpPr/>
          <p:nvPr/>
        </p:nvSpPr>
        <p:spPr>
          <a:xfrm>
            <a:off x="4303038" y="2262853"/>
            <a:ext cx="832485" cy="453669"/>
          </a:xfrm>
          <a:prstGeom prst="downArrow">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9" name="CuadroTexto 9"/>
          <p:cNvSpPr txBox="1"/>
          <p:nvPr/>
        </p:nvSpPr>
        <p:spPr>
          <a:xfrm>
            <a:off x="3836709" y="1316606"/>
            <a:ext cx="1765142" cy="892552"/>
          </a:xfrm>
          <a:prstGeom prst="rect">
            <a:avLst/>
          </a:prstGeom>
          <a:noFill/>
        </p:spPr>
        <p:txBody>
          <a:bodyPr wrap="square" rtlCol="0">
            <a:spAutoFit/>
          </a:bodyPr>
          <a:lstStyle/>
          <a:p>
            <a:pPr algn="ctr"/>
            <a:r>
              <a:rPr lang="es-PE" sz="1200" b="1" dirty="0">
                <a:solidFill>
                  <a:srgbClr val="C00000"/>
                </a:solidFill>
                <a:latin typeface="Arial" panose="020B0604020202020204" pitchFamily="34" charset="0"/>
                <a:cs typeface="Arial" panose="020B0604020202020204" pitchFamily="34" charset="0"/>
              </a:rPr>
              <a:t>Rentas del trabajo</a:t>
            </a:r>
          </a:p>
          <a:p>
            <a:pPr marL="171450" indent="-171450" algn="ctr"/>
            <a:r>
              <a:rPr lang="es-PE" sz="1000" dirty="0">
                <a:solidFill>
                  <a:srgbClr val="C00000"/>
                </a:solidFill>
                <a:latin typeface="Arial" panose="020B0604020202020204" pitchFamily="34" charset="0"/>
                <a:cs typeface="Arial" panose="020B0604020202020204" pitchFamily="34" charset="0"/>
              </a:rPr>
              <a:t>Tasas progresivas acumulativas se aplican sobre renta neta: </a:t>
            </a:r>
          </a:p>
          <a:p>
            <a:pPr marL="171450" indent="-171450" algn="ctr"/>
            <a:r>
              <a:rPr lang="es-PE" sz="1000" dirty="0">
                <a:solidFill>
                  <a:srgbClr val="C00000"/>
                </a:solidFill>
                <a:latin typeface="Arial" panose="020B0604020202020204" pitchFamily="34" charset="0"/>
                <a:cs typeface="Arial" panose="020B0604020202020204" pitchFamily="34" charset="0"/>
              </a:rPr>
              <a:t>8%, 14%, 17%, 20% y 30%</a:t>
            </a:r>
          </a:p>
        </p:txBody>
      </p:sp>
      <p:graphicFrame>
        <p:nvGraphicFramePr>
          <p:cNvPr id="14" name="3 Gráfico"/>
          <p:cNvGraphicFramePr/>
          <p:nvPr/>
        </p:nvGraphicFramePr>
        <p:xfrm>
          <a:off x="6146367" y="1671987"/>
          <a:ext cx="2867025" cy="2867025"/>
        </p:xfrm>
        <a:graphic>
          <a:graphicData uri="http://schemas.openxmlformats.org/drawingml/2006/chart">
            <c:chart xmlns:c="http://schemas.openxmlformats.org/drawingml/2006/chart" xmlns:r="http://schemas.openxmlformats.org/officeDocument/2006/relationships" r:id="rId3"/>
          </a:graphicData>
        </a:graphic>
      </p:graphicFrame>
      <p:sp>
        <p:nvSpPr>
          <p:cNvPr id="16" name="15 Flecha abajo"/>
          <p:cNvSpPr/>
          <p:nvPr/>
        </p:nvSpPr>
        <p:spPr>
          <a:xfrm rot="16200000">
            <a:off x="6380811" y="3784086"/>
            <a:ext cx="243180" cy="221667"/>
          </a:xfrm>
          <a:prstGeom prst="downArrow">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0" name="CuadroTexto 9"/>
          <p:cNvSpPr txBox="1"/>
          <p:nvPr/>
        </p:nvSpPr>
        <p:spPr>
          <a:xfrm>
            <a:off x="2227275" y="2323011"/>
            <a:ext cx="756070" cy="507831"/>
          </a:xfrm>
          <a:prstGeom prst="rect">
            <a:avLst/>
          </a:prstGeom>
          <a:noFill/>
        </p:spPr>
        <p:txBody>
          <a:bodyPr wrap="square" rtlCol="0">
            <a:spAutoFit/>
          </a:bodyPr>
          <a:lstStyle/>
          <a:p>
            <a:pPr algn="ctr"/>
            <a:r>
              <a:rPr lang="es-PE" sz="900" b="1" dirty="0">
                <a:latin typeface="Arial" panose="020B0604020202020204" pitchFamily="34" charset="0"/>
                <a:cs typeface="Arial" panose="020B0604020202020204" pitchFamily="34" charset="0"/>
              </a:rPr>
              <a:t>Ingresos menores a 7UIT</a:t>
            </a:r>
            <a:endParaRPr lang="es-PE" sz="900" dirty="0">
              <a:latin typeface="Arial" panose="020B0604020202020204" pitchFamily="34" charset="0"/>
              <a:cs typeface="Arial" panose="020B0604020202020204" pitchFamily="34" charset="0"/>
            </a:endParaRPr>
          </a:p>
        </p:txBody>
      </p:sp>
      <p:sp>
        <p:nvSpPr>
          <p:cNvPr id="21" name="CuadroTexto 9"/>
          <p:cNvSpPr txBox="1"/>
          <p:nvPr/>
        </p:nvSpPr>
        <p:spPr>
          <a:xfrm>
            <a:off x="3103416" y="3020358"/>
            <a:ext cx="1108364" cy="923330"/>
          </a:xfrm>
          <a:prstGeom prst="rect">
            <a:avLst/>
          </a:prstGeom>
          <a:noFill/>
        </p:spPr>
        <p:txBody>
          <a:bodyPr wrap="square" rtlCol="0">
            <a:spAutoFit/>
          </a:bodyPr>
          <a:lstStyle/>
          <a:p>
            <a:pPr algn="ctr"/>
            <a:r>
              <a:rPr lang="es-PE" sz="900" b="1" dirty="0">
                <a:latin typeface="Arial" panose="020B0604020202020204" pitchFamily="34" charset="0"/>
                <a:cs typeface="Arial" panose="020B0604020202020204" pitchFamily="34" charset="0"/>
              </a:rPr>
              <a:t>Personas con ingresos mayores a 7UIT que reducen su carga por las 7UIT y el 20%</a:t>
            </a:r>
            <a:endParaRPr lang="es-PE" sz="900" dirty="0">
              <a:latin typeface="Arial" panose="020B0604020202020204" pitchFamily="34" charset="0"/>
              <a:cs typeface="Arial" panose="020B0604020202020204" pitchFamily="34" charset="0"/>
            </a:endParaRPr>
          </a:p>
        </p:txBody>
      </p:sp>
      <p:sp>
        <p:nvSpPr>
          <p:cNvPr id="22" name="CuadroTexto 9"/>
          <p:cNvSpPr txBox="1"/>
          <p:nvPr/>
        </p:nvSpPr>
        <p:spPr>
          <a:xfrm>
            <a:off x="4379478" y="4483756"/>
            <a:ext cx="4414987" cy="338554"/>
          </a:xfrm>
          <a:prstGeom prst="rect">
            <a:avLst/>
          </a:prstGeom>
          <a:noFill/>
        </p:spPr>
        <p:txBody>
          <a:bodyPr wrap="square" rtlCol="0">
            <a:spAutoFit/>
          </a:bodyPr>
          <a:lstStyle/>
          <a:p>
            <a:pPr algn="r"/>
            <a:r>
              <a:rPr lang="es-PE" sz="1600" dirty="0">
                <a:solidFill>
                  <a:srgbClr val="C00000"/>
                </a:solidFill>
                <a:latin typeface="Arial" panose="020B0604020202020204" pitchFamily="34" charset="0"/>
                <a:cs typeface="Arial" panose="020B0604020202020204" pitchFamily="34" charset="0"/>
              </a:rPr>
              <a:t>Se convierte en una oportunidad: CPE</a:t>
            </a:r>
          </a:p>
        </p:txBody>
      </p:sp>
    </p:spTree>
    <p:extLst>
      <p:ext uri="{BB962C8B-B14F-4D97-AF65-F5344CB8AC3E}">
        <p14:creationId xmlns:p14="http://schemas.microsoft.com/office/powerpoint/2010/main" val="3969610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a:xfrm>
            <a:off x="8515350" y="4825617"/>
            <a:ext cx="661126" cy="274097"/>
          </a:xfrm>
        </p:spPr>
        <p:txBody>
          <a:bodyPr/>
          <a:lstStyle/>
          <a:p>
            <a:fld id="{3A10AC81-0BCF-4A88-91DD-6D952CB3253A}" type="slidenum">
              <a:rPr lang="es-ES" smtClean="0"/>
              <a:pPr/>
              <a:t>27</a:t>
            </a:fld>
            <a:endParaRPr lang="es-ES" dirty="0"/>
          </a:p>
        </p:txBody>
      </p:sp>
      <p:cxnSp>
        <p:nvCxnSpPr>
          <p:cNvPr id="3" name="Conector recto 2"/>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Otros aspectos a observar de los regímenes para PPNN</a:t>
            </a:r>
          </a:p>
        </p:txBody>
      </p:sp>
      <p:sp>
        <p:nvSpPr>
          <p:cNvPr id="14" name="Rectángulo 13"/>
          <p:cNvSpPr/>
          <p:nvPr/>
        </p:nvSpPr>
        <p:spPr>
          <a:xfrm>
            <a:off x="9939" y="4888548"/>
            <a:ext cx="8867102" cy="230832"/>
          </a:xfrm>
          <a:prstGeom prst="rect">
            <a:avLst/>
          </a:prstGeom>
        </p:spPr>
        <p:txBody>
          <a:bodyPr wrap="square">
            <a:spAutoFit/>
          </a:bodyPr>
          <a:lstStyle/>
          <a:p>
            <a:r>
              <a:rPr lang="es-PE" sz="900" dirty="0"/>
              <a:t>Fuente: SUNAT, BID</a:t>
            </a:r>
            <a:endParaRPr lang="es-PE" sz="900" dirty="0">
              <a:solidFill>
                <a:srgbClr val="000000"/>
              </a:solidFill>
              <a:cs typeface="Arial" panose="020B0604020202020204" pitchFamily="34" charset="0"/>
            </a:endParaRPr>
          </a:p>
        </p:txBody>
      </p:sp>
      <p:sp>
        <p:nvSpPr>
          <p:cNvPr id="18" name="Rectángulo 27"/>
          <p:cNvSpPr/>
          <p:nvPr/>
        </p:nvSpPr>
        <p:spPr>
          <a:xfrm>
            <a:off x="384377" y="1321652"/>
            <a:ext cx="8351982" cy="2657475"/>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spcBef>
                <a:spcPct val="0"/>
              </a:spcBef>
              <a:buClr>
                <a:srgbClr val="C00000"/>
              </a:buClr>
              <a:buFont typeface="Wingdings" panose="05000000000000000000" pitchFamily="2" charset="2"/>
              <a:buChar char="ü"/>
            </a:pPr>
            <a:r>
              <a:rPr lang="es-PE" altLang="es-PE" dirty="0">
                <a:solidFill>
                  <a:schemeClr val="tx1"/>
                </a:solidFill>
              </a:rPr>
              <a:t>Para rentas de 4ta y 5ta categoría, carga de IR sobre total de rentas brutas es de aprox. 6%, pero carga de IR sobre rentas brutas mayores a 7UIT es aprox. 9%, mucho mayor a carga sobre rentas de 1ra y 2da categoría.</a:t>
            </a:r>
          </a:p>
          <a:p>
            <a:pPr marL="285750" lvl="1" indent="-285750">
              <a:spcBef>
                <a:spcPct val="0"/>
              </a:spcBef>
              <a:buClr>
                <a:srgbClr val="C00000"/>
              </a:buClr>
              <a:buFont typeface="Wingdings" panose="05000000000000000000" pitchFamily="2" charset="2"/>
              <a:buChar char="ü"/>
            </a:pPr>
            <a:endParaRPr lang="es-PE" altLang="es-PE"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dirty="0">
                <a:solidFill>
                  <a:schemeClr val="tx1"/>
                </a:solidFill>
              </a:rPr>
              <a:t>La evasión de las rentas de 4ta categoría se estima en 51% y de 32% en rentas de 5ta categoría. </a:t>
            </a:r>
          </a:p>
          <a:p>
            <a:pPr marL="285750" lvl="1" indent="-285750">
              <a:spcBef>
                <a:spcPct val="0"/>
              </a:spcBef>
              <a:buClr>
                <a:srgbClr val="C00000"/>
              </a:buClr>
              <a:buFont typeface="Wingdings" panose="05000000000000000000" pitchFamily="2" charset="2"/>
              <a:buChar char="ü"/>
            </a:pPr>
            <a:endParaRPr lang="es-PE" altLang="es-PE"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dirty="0">
                <a:solidFill>
                  <a:schemeClr val="tx1"/>
                </a:solidFill>
              </a:rPr>
              <a:t>La brecha de recaudación (cuanto más recaudan otros países similares al Perú) para rentas del trabajo se estima en 1.5% del PBI</a:t>
            </a:r>
          </a:p>
          <a:p>
            <a:pPr marL="285750" lvl="1" indent="-285750">
              <a:spcBef>
                <a:spcPct val="0"/>
              </a:spcBef>
              <a:buClr>
                <a:srgbClr val="C00000"/>
              </a:buClr>
              <a:buFont typeface="Wingdings" panose="05000000000000000000" pitchFamily="2" charset="2"/>
              <a:buChar char="ü"/>
            </a:pPr>
            <a:endParaRPr lang="es-PE" altLang="es-PE" dirty="0">
              <a:solidFill>
                <a:schemeClr val="tx1"/>
              </a:solidFill>
            </a:endParaRPr>
          </a:p>
          <a:p>
            <a:pPr marL="285750" lvl="1" indent="-285750">
              <a:spcBef>
                <a:spcPct val="0"/>
              </a:spcBef>
              <a:buClr>
                <a:srgbClr val="C00000"/>
              </a:buClr>
              <a:buFont typeface="Wingdings" panose="05000000000000000000" pitchFamily="2" charset="2"/>
              <a:buChar char="ü"/>
            </a:pPr>
            <a:r>
              <a:rPr lang="es-PE" altLang="es-PE" dirty="0">
                <a:solidFill>
                  <a:schemeClr val="tx1"/>
                </a:solidFill>
              </a:rPr>
              <a:t>La evasión se estima en 27% en las rentas de 1ra categoría y 36% en rentas de 2da categoría</a:t>
            </a:r>
          </a:p>
        </p:txBody>
      </p:sp>
    </p:spTree>
    <p:extLst>
      <p:ext uri="{BB962C8B-B14F-4D97-AF65-F5344CB8AC3E}">
        <p14:creationId xmlns:p14="http://schemas.microsoft.com/office/powerpoint/2010/main" val="29290588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28</a:t>
            </a:fld>
            <a:endParaRPr lang="es-ES" dirty="0"/>
          </a:p>
        </p:txBody>
      </p:sp>
      <p:cxnSp>
        <p:nvCxnSpPr>
          <p:cNvPr id="5" name="Conector recto 4"/>
          <p:cNvCxnSpPr/>
          <p:nvPr/>
        </p:nvCxnSpPr>
        <p:spPr>
          <a:xfrm flipV="1">
            <a:off x="211199" y="722051"/>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9" name="Título 2"/>
          <p:cNvSpPr txBox="1">
            <a:spLocks/>
          </p:cNvSpPr>
          <p:nvPr/>
        </p:nvSpPr>
        <p:spPr>
          <a:xfrm>
            <a:off x="171376" y="106876"/>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00000"/>
              </a:lnSpc>
            </a:pPr>
            <a:r>
              <a:rPr lang="es-PE" sz="1800" b="1" dirty="0">
                <a:latin typeface="+mn-lt"/>
              </a:rPr>
              <a:t>En resumen, el IRPN es un sistema tributario complejo, inequitativo y que no incentiva la formalización</a:t>
            </a:r>
          </a:p>
        </p:txBody>
      </p:sp>
      <p:sp>
        <p:nvSpPr>
          <p:cNvPr id="21" name="Globo: línea con barra de énfasis 20">
            <a:extLst>
              <a:ext uri="{FF2B5EF4-FFF2-40B4-BE49-F238E27FC236}">
                <a16:creationId xmlns:a16="http://schemas.microsoft.com/office/drawing/2014/main" id="{2EE4A0BC-A8D6-4044-82BE-E08B4D487A56}"/>
              </a:ext>
            </a:extLst>
          </p:cNvPr>
          <p:cNvSpPr/>
          <p:nvPr/>
        </p:nvSpPr>
        <p:spPr>
          <a:xfrm>
            <a:off x="4743813" y="899293"/>
            <a:ext cx="3978466" cy="1028657"/>
          </a:xfrm>
          <a:prstGeom prst="accentCallout1">
            <a:avLst>
              <a:gd name="adj1" fmla="val 51891"/>
              <a:gd name="adj2" fmla="val -4014"/>
              <a:gd name="adj3" fmla="val 51715"/>
              <a:gd name="adj4" fmla="val -100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Específicos</a:t>
            </a:r>
          </a:p>
          <a:p>
            <a:pPr marL="171450" indent="-171450">
              <a:buFont typeface="Wingdings" panose="05000000000000000000" pitchFamily="2" charset="2"/>
              <a:buChar char="ü"/>
            </a:pPr>
            <a:r>
              <a:rPr lang="es-PE" sz="1200" dirty="0">
                <a:solidFill>
                  <a:schemeClr val="tx1"/>
                </a:solidFill>
              </a:rPr>
              <a:t>Tasas: 5% y 6.25%</a:t>
            </a:r>
          </a:p>
          <a:p>
            <a:pPr marL="171450" indent="-171450">
              <a:buFont typeface="Wingdings" panose="05000000000000000000" pitchFamily="2" charset="2"/>
              <a:buChar char="ü"/>
            </a:pPr>
            <a:r>
              <a:rPr lang="es-PE" sz="1200" dirty="0">
                <a:solidFill>
                  <a:schemeClr val="tx1"/>
                </a:solidFill>
              </a:rPr>
              <a:t>Determinación anual o inmediata</a:t>
            </a:r>
          </a:p>
          <a:p>
            <a:pPr marL="171450" indent="-171450">
              <a:buFont typeface="Wingdings" panose="05000000000000000000" pitchFamily="2" charset="2"/>
              <a:buChar char="ü"/>
            </a:pPr>
            <a:r>
              <a:rPr lang="es-PE" sz="1200" dirty="0">
                <a:solidFill>
                  <a:schemeClr val="tx1"/>
                </a:solidFill>
              </a:rPr>
              <a:t>Deducción: 20%, excepto: Dividendos (sin deducciones) y RFE (deducciones sustentadas)</a:t>
            </a:r>
          </a:p>
          <a:p>
            <a:pPr marL="171450" indent="-171450">
              <a:buFont typeface="Wingdings" panose="05000000000000000000" pitchFamily="2" charset="2"/>
              <a:buChar char="ü"/>
            </a:pPr>
            <a:r>
              <a:rPr lang="es-PE" sz="1200" b="1" dirty="0">
                <a:solidFill>
                  <a:schemeClr val="tx1"/>
                </a:solidFill>
              </a:rPr>
              <a:t>Evasión: </a:t>
            </a:r>
            <a:r>
              <a:rPr lang="es-PE" sz="1200" dirty="0">
                <a:solidFill>
                  <a:schemeClr val="tx1"/>
                </a:solidFill>
              </a:rPr>
              <a:t>27% en 1ra categoría y 36% en 2da categoría</a:t>
            </a:r>
          </a:p>
        </p:txBody>
      </p:sp>
      <p:sp>
        <p:nvSpPr>
          <p:cNvPr id="30" name="17 Rectángulo redondeado">
            <a:extLst>
              <a:ext uri="{FF2B5EF4-FFF2-40B4-BE49-F238E27FC236}">
                <a16:creationId xmlns:a16="http://schemas.microsoft.com/office/drawing/2014/main" id="{9009E152-9943-4215-B0B0-852DCF075104}"/>
              </a:ext>
            </a:extLst>
          </p:cNvPr>
          <p:cNvSpPr/>
          <p:nvPr/>
        </p:nvSpPr>
        <p:spPr>
          <a:xfrm>
            <a:off x="3494692" y="861227"/>
            <a:ext cx="854431" cy="1132823"/>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1ra y 2da</a:t>
            </a:r>
          </a:p>
        </p:txBody>
      </p:sp>
      <p:sp>
        <p:nvSpPr>
          <p:cNvPr id="31" name="17 Rectángulo redondeado">
            <a:extLst>
              <a:ext uri="{FF2B5EF4-FFF2-40B4-BE49-F238E27FC236}">
                <a16:creationId xmlns:a16="http://schemas.microsoft.com/office/drawing/2014/main" id="{83224C1F-42C1-4313-92F6-B628824712C8}"/>
              </a:ext>
            </a:extLst>
          </p:cNvPr>
          <p:cNvSpPr/>
          <p:nvPr/>
        </p:nvSpPr>
        <p:spPr>
          <a:xfrm>
            <a:off x="3494690" y="2095360"/>
            <a:ext cx="854431" cy="2026839"/>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4ta y 5ta</a:t>
            </a:r>
          </a:p>
        </p:txBody>
      </p:sp>
      <p:sp>
        <p:nvSpPr>
          <p:cNvPr id="33" name="Globo: línea con barra de énfasis 32">
            <a:extLst>
              <a:ext uri="{FF2B5EF4-FFF2-40B4-BE49-F238E27FC236}">
                <a16:creationId xmlns:a16="http://schemas.microsoft.com/office/drawing/2014/main" id="{660935FD-5B02-41D9-9E50-5257D3F0FBFF}"/>
              </a:ext>
            </a:extLst>
          </p:cNvPr>
          <p:cNvSpPr/>
          <p:nvPr/>
        </p:nvSpPr>
        <p:spPr>
          <a:xfrm>
            <a:off x="4743812" y="2133086"/>
            <a:ext cx="3835633" cy="1910099"/>
          </a:xfrm>
          <a:prstGeom prst="accentCallout1">
            <a:avLst>
              <a:gd name="adj1" fmla="val 52585"/>
              <a:gd name="adj2" fmla="val -4361"/>
              <a:gd name="adj3" fmla="val 52435"/>
              <a:gd name="adj4" fmla="val -1019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Específicos</a:t>
            </a:r>
            <a:endParaRPr lang="es-PE" sz="1200" dirty="0">
              <a:solidFill>
                <a:schemeClr val="tx1"/>
              </a:solidFill>
            </a:endParaRPr>
          </a:p>
          <a:p>
            <a:pPr marL="171450" indent="-171450">
              <a:buFont typeface="Wingdings" panose="05000000000000000000" pitchFamily="2" charset="2"/>
              <a:buChar char="ü"/>
            </a:pPr>
            <a:r>
              <a:rPr lang="es-PE" sz="1200" dirty="0">
                <a:solidFill>
                  <a:schemeClr val="tx1"/>
                </a:solidFill>
              </a:rPr>
              <a:t>Tasas progresivas acumulativas: 8%, 14%, 17%, 20% y 30%</a:t>
            </a:r>
          </a:p>
          <a:p>
            <a:pPr marL="171450" indent="-171450">
              <a:buFont typeface="Wingdings" panose="05000000000000000000" pitchFamily="2" charset="2"/>
              <a:buChar char="ü"/>
            </a:pPr>
            <a:r>
              <a:rPr lang="es-PE" sz="1200" dirty="0">
                <a:solidFill>
                  <a:schemeClr val="tx1"/>
                </a:solidFill>
              </a:rPr>
              <a:t>No imponible: 7UIT</a:t>
            </a:r>
          </a:p>
          <a:p>
            <a:pPr marL="171450" indent="-171450">
              <a:buFont typeface="Wingdings" panose="05000000000000000000" pitchFamily="2" charset="2"/>
              <a:buChar char="ü"/>
            </a:pPr>
            <a:r>
              <a:rPr lang="es-PE" sz="1200" dirty="0">
                <a:solidFill>
                  <a:schemeClr val="tx1"/>
                </a:solidFill>
              </a:rPr>
              <a:t>Deducciones sustentadas: 3UIT (desde 2017)</a:t>
            </a:r>
          </a:p>
          <a:p>
            <a:pPr marL="171450" indent="-171450">
              <a:buFont typeface="Wingdings" panose="05000000000000000000" pitchFamily="2" charset="2"/>
              <a:buChar char="ü"/>
            </a:pPr>
            <a:r>
              <a:rPr lang="es-PE" sz="1200" dirty="0">
                <a:solidFill>
                  <a:schemeClr val="tx1"/>
                </a:solidFill>
              </a:rPr>
              <a:t>4ta categoría: deducción adicional de 20% no sustentada</a:t>
            </a:r>
          </a:p>
          <a:p>
            <a:pPr marL="171450" indent="-171450">
              <a:buFont typeface="Wingdings" panose="05000000000000000000" pitchFamily="2" charset="2"/>
              <a:buChar char="ü"/>
            </a:pPr>
            <a:r>
              <a:rPr lang="es-PE" sz="1200" b="1" dirty="0">
                <a:solidFill>
                  <a:schemeClr val="tx1"/>
                </a:solidFill>
              </a:rPr>
              <a:t>Oportunidad para CPE:</a:t>
            </a:r>
            <a:r>
              <a:rPr lang="es-PE" sz="1200" dirty="0">
                <a:solidFill>
                  <a:schemeClr val="tx1"/>
                </a:solidFill>
              </a:rPr>
              <a:t> deducciones ciegas suman S/ 103 mil millones</a:t>
            </a:r>
          </a:p>
          <a:p>
            <a:pPr marL="171450" indent="-171450">
              <a:buFont typeface="Wingdings" panose="05000000000000000000" pitchFamily="2" charset="2"/>
              <a:buChar char="ü"/>
            </a:pPr>
            <a:r>
              <a:rPr lang="es-PE" sz="1200" b="1" dirty="0">
                <a:solidFill>
                  <a:schemeClr val="tx1"/>
                </a:solidFill>
              </a:rPr>
              <a:t>Evasión: </a:t>
            </a:r>
            <a:r>
              <a:rPr lang="es-PE" sz="1200" dirty="0">
                <a:solidFill>
                  <a:schemeClr val="tx1"/>
                </a:solidFill>
              </a:rPr>
              <a:t>51% en 4ta categoría y 32% 5ta categoría. </a:t>
            </a:r>
          </a:p>
          <a:p>
            <a:pPr marL="171450" indent="-171450">
              <a:buFont typeface="Wingdings" panose="05000000000000000000" pitchFamily="2" charset="2"/>
              <a:buChar char="ü"/>
            </a:pPr>
            <a:r>
              <a:rPr lang="es-PE" sz="1200" dirty="0">
                <a:solidFill>
                  <a:schemeClr val="tx1"/>
                </a:solidFill>
              </a:rPr>
              <a:t>La </a:t>
            </a:r>
            <a:r>
              <a:rPr lang="es-PE" sz="1200" b="1" dirty="0">
                <a:solidFill>
                  <a:schemeClr val="tx1"/>
                </a:solidFill>
              </a:rPr>
              <a:t>brecha de recaudación </a:t>
            </a:r>
            <a:r>
              <a:rPr lang="es-PE" sz="1200" dirty="0">
                <a:solidFill>
                  <a:schemeClr val="tx1"/>
                </a:solidFill>
              </a:rPr>
              <a:t>(cuanto más recaudan otros países similares al Perú) se estima en 1.5% del PBI</a:t>
            </a:r>
          </a:p>
        </p:txBody>
      </p:sp>
      <p:sp>
        <p:nvSpPr>
          <p:cNvPr id="41" name="Globo: línea con barra de énfasis 40">
            <a:extLst>
              <a:ext uri="{FF2B5EF4-FFF2-40B4-BE49-F238E27FC236}">
                <a16:creationId xmlns:a16="http://schemas.microsoft.com/office/drawing/2014/main" id="{76F82029-C452-4857-8B55-A2D0D527BBC1}"/>
              </a:ext>
            </a:extLst>
          </p:cNvPr>
          <p:cNvSpPr/>
          <p:nvPr/>
        </p:nvSpPr>
        <p:spPr>
          <a:xfrm>
            <a:off x="374574" y="861226"/>
            <a:ext cx="2780507" cy="3832599"/>
          </a:xfrm>
          <a:prstGeom prst="accentCallout1">
            <a:avLst>
              <a:gd name="adj1" fmla="val 50455"/>
              <a:gd name="adj2" fmla="val 107048"/>
              <a:gd name="adj3" fmla="val 50300"/>
              <a:gd name="adj4" fmla="val 10009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Comunes</a:t>
            </a:r>
          </a:p>
          <a:p>
            <a:pPr marL="171450" indent="-171450">
              <a:buFont typeface="Wingdings" panose="05000000000000000000" pitchFamily="2" charset="2"/>
              <a:buChar char="ü"/>
            </a:pPr>
            <a:r>
              <a:rPr lang="es-PE" sz="1200" b="1" dirty="0">
                <a:solidFill>
                  <a:schemeClr val="tx1"/>
                </a:solidFill>
              </a:rPr>
              <a:t>Complejo. </a:t>
            </a:r>
            <a:r>
              <a:rPr lang="es-PE" sz="1200" dirty="0">
                <a:solidFill>
                  <a:schemeClr val="tx1"/>
                </a:solidFill>
              </a:rPr>
              <a:t>Cada renta debe clasificarse en cuatro categorías + RFE</a:t>
            </a:r>
          </a:p>
          <a:p>
            <a:pPr marL="171450" indent="-171450">
              <a:buFont typeface="Wingdings" panose="05000000000000000000" pitchFamily="2" charset="2"/>
              <a:buChar char="ü"/>
            </a:pPr>
            <a:endParaRPr lang="es-PE" sz="700" dirty="0">
              <a:solidFill>
                <a:schemeClr val="tx1"/>
              </a:solidFill>
            </a:endParaRPr>
          </a:p>
          <a:p>
            <a:pPr marL="171450" indent="-171450">
              <a:buFont typeface="Wingdings" panose="05000000000000000000" pitchFamily="2" charset="2"/>
              <a:buChar char="ü"/>
            </a:pPr>
            <a:r>
              <a:rPr lang="es-PE" sz="1200" b="1" dirty="0">
                <a:solidFill>
                  <a:schemeClr val="tx1"/>
                </a:solidFill>
                <a:cs typeface="Arial" panose="020B0604020202020204" pitchFamily="34" charset="0"/>
              </a:rPr>
              <a:t>Inequitativo.</a:t>
            </a:r>
            <a:r>
              <a:rPr lang="es-PE" sz="1200" dirty="0">
                <a:solidFill>
                  <a:schemeClr val="tx1"/>
                </a:solidFill>
                <a:cs typeface="Arial" panose="020B0604020202020204" pitchFamily="34" charset="0"/>
              </a:rPr>
              <a:t> </a:t>
            </a:r>
          </a:p>
          <a:p>
            <a:pPr marL="363538" indent="-187325">
              <a:buFont typeface="Calibri" panose="020F0502020204030204" pitchFamily="34" charset="0"/>
              <a:buChar char="–"/>
            </a:pPr>
            <a:r>
              <a:rPr lang="es-PE" sz="1200" dirty="0">
                <a:solidFill>
                  <a:schemeClr val="tx1"/>
                </a:solidFill>
                <a:cs typeface="Arial" panose="020B0604020202020204" pitchFamily="34" charset="0"/>
              </a:rPr>
              <a:t>Solo algunas rentas admiten deducciones</a:t>
            </a:r>
          </a:p>
          <a:p>
            <a:pPr marL="363538" indent="-187325">
              <a:buFont typeface="Calibri" panose="020F0502020204030204" pitchFamily="34" charset="0"/>
              <a:buChar char="–"/>
            </a:pPr>
            <a:r>
              <a:rPr lang="es-PE" sz="1200" dirty="0">
                <a:solidFill>
                  <a:schemeClr val="tx1"/>
                </a:solidFill>
                <a:cs typeface="Arial" panose="020B0604020202020204" pitchFamily="34" charset="0"/>
              </a:rPr>
              <a:t>Mínimo no imponible solo para rentas del trabajo </a:t>
            </a:r>
          </a:p>
          <a:p>
            <a:pPr marL="363538" indent="-187325">
              <a:buFont typeface="Calibri" panose="020F0502020204030204" pitchFamily="34" charset="0"/>
              <a:buChar char="–"/>
            </a:pPr>
            <a:r>
              <a:rPr lang="es-PE" sz="1200" dirty="0">
                <a:solidFill>
                  <a:schemeClr val="tx1"/>
                </a:solidFill>
                <a:cs typeface="Arial" panose="020B0604020202020204" pitchFamily="34" charset="0"/>
              </a:rPr>
              <a:t>Distinta determinación, incluso para rentas de una misma categoría</a:t>
            </a:r>
          </a:p>
          <a:p>
            <a:pPr marL="171450" indent="-171450">
              <a:buFont typeface="Wingdings" panose="05000000000000000000" pitchFamily="2" charset="2"/>
              <a:buChar char="ü"/>
            </a:pPr>
            <a:endParaRPr lang="es-PE" sz="700" b="1" dirty="0">
              <a:solidFill>
                <a:schemeClr val="tx1"/>
              </a:solidFill>
              <a:cs typeface="Arial" panose="020B0604020202020204" pitchFamily="34" charset="0"/>
            </a:endParaRPr>
          </a:p>
          <a:p>
            <a:pPr marL="171450" indent="-171450">
              <a:buFont typeface="Wingdings" panose="05000000000000000000" pitchFamily="2" charset="2"/>
              <a:buChar char="ü"/>
            </a:pPr>
            <a:r>
              <a:rPr lang="es-PE" sz="1200" b="1" dirty="0">
                <a:solidFill>
                  <a:schemeClr val="tx1"/>
                </a:solidFill>
                <a:cs typeface="Arial" panose="020B0604020202020204" pitchFamily="34" charset="0"/>
              </a:rPr>
              <a:t>No incentiva formalidad.</a:t>
            </a:r>
            <a:r>
              <a:rPr lang="es-PE" sz="1200" dirty="0">
                <a:solidFill>
                  <a:schemeClr val="tx1"/>
                </a:solidFill>
                <a:cs typeface="Arial" panose="020B0604020202020204" pitchFamily="34" charset="0"/>
              </a:rPr>
              <a:t> Se trata en su mayoría de deducciones ciegas</a:t>
            </a:r>
          </a:p>
          <a:p>
            <a:pPr marL="171450" indent="-171450">
              <a:buFont typeface="Wingdings" panose="05000000000000000000" pitchFamily="2" charset="2"/>
              <a:buChar char="ü"/>
            </a:pPr>
            <a:endParaRPr lang="es-PE" sz="700" b="1" dirty="0">
              <a:solidFill>
                <a:schemeClr val="tx1"/>
              </a:solidFill>
              <a:cs typeface="Arial" panose="020B0604020202020204" pitchFamily="34" charset="0"/>
            </a:endParaRPr>
          </a:p>
          <a:p>
            <a:pPr marL="171450" indent="-171450">
              <a:buFont typeface="Wingdings" panose="05000000000000000000" pitchFamily="2" charset="2"/>
              <a:buChar char="ü"/>
            </a:pPr>
            <a:r>
              <a:rPr lang="es-PE" sz="1200" b="1" dirty="0">
                <a:solidFill>
                  <a:schemeClr val="tx1"/>
                </a:solidFill>
                <a:cs typeface="Arial" panose="020B0604020202020204" pitchFamily="34" charset="0"/>
              </a:rPr>
              <a:t>Muchas oportunidad de arbitraje.</a:t>
            </a:r>
            <a:r>
              <a:rPr lang="es-PE" sz="1200" dirty="0">
                <a:solidFill>
                  <a:schemeClr val="tx1"/>
                </a:solidFill>
                <a:cs typeface="Arial" panose="020B0604020202020204" pitchFamily="34" charset="0"/>
              </a:rPr>
              <a:t> Carga mayor sobre rentas brutas del trabajo que del capital</a:t>
            </a:r>
            <a:endParaRPr lang="es-PE" sz="1200" b="1" dirty="0">
              <a:solidFill>
                <a:schemeClr val="tx1"/>
              </a:solidFill>
            </a:endParaRPr>
          </a:p>
        </p:txBody>
      </p:sp>
      <p:sp>
        <p:nvSpPr>
          <p:cNvPr id="11" name="17 Rectángulo redondeado">
            <a:extLst>
              <a:ext uri="{FF2B5EF4-FFF2-40B4-BE49-F238E27FC236}">
                <a16:creationId xmlns:a16="http://schemas.microsoft.com/office/drawing/2014/main" id="{8BB9E82C-04C3-4CEB-AA02-57C16A5D5B6C}"/>
              </a:ext>
            </a:extLst>
          </p:cNvPr>
          <p:cNvSpPr/>
          <p:nvPr/>
        </p:nvSpPr>
        <p:spPr>
          <a:xfrm>
            <a:off x="3494689" y="4220934"/>
            <a:ext cx="854431" cy="516544"/>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RFE</a:t>
            </a:r>
          </a:p>
        </p:txBody>
      </p:sp>
      <p:sp>
        <p:nvSpPr>
          <p:cNvPr id="13" name="Globo: línea con barra de énfasis 12">
            <a:extLst>
              <a:ext uri="{FF2B5EF4-FFF2-40B4-BE49-F238E27FC236}">
                <a16:creationId xmlns:a16="http://schemas.microsoft.com/office/drawing/2014/main" id="{68371C42-D5EF-47CE-86E3-BD48DAAE917B}"/>
              </a:ext>
            </a:extLst>
          </p:cNvPr>
          <p:cNvSpPr/>
          <p:nvPr/>
        </p:nvSpPr>
        <p:spPr>
          <a:xfrm>
            <a:off x="4743813" y="4220933"/>
            <a:ext cx="3978466" cy="472899"/>
          </a:xfrm>
          <a:prstGeom prst="accentCallout1">
            <a:avLst>
              <a:gd name="adj1" fmla="val 51891"/>
              <a:gd name="adj2" fmla="val -4014"/>
              <a:gd name="adj3" fmla="val 51715"/>
              <a:gd name="adj4" fmla="val -100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200" b="1" dirty="0">
                <a:solidFill>
                  <a:srgbClr val="C00000"/>
                </a:solidFill>
              </a:rPr>
              <a:t>Específicos</a:t>
            </a:r>
          </a:p>
          <a:p>
            <a:pPr marL="171450" indent="-171450">
              <a:buFont typeface="Wingdings" panose="05000000000000000000" pitchFamily="2" charset="2"/>
              <a:buChar char="ü"/>
            </a:pPr>
            <a:r>
              <a:rPr lang="es-PE" sz="1200" dirty="0">
                <a:solidFill>
                  <a:schemeClr val="tx1"/>
                </a:solidFill>
              </a:rPr>
              <a:t>Deducciones sustentadas</a:t>
            </a:r>
          </a:p>
        </p:txBody>
      </p:sp>
    </p:spTree>
    <p:extLst>
      <p:ext uri="{BB962C8B-B14F-4D97-AF65-F5344CB8AC3E}">
        <p14:creationId xmlns:p14="http://schemas.microsoft.com/office/powerpoint/2010/main" val="17659978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29</a:t>
            </a:fld>
            <a:endParaRPr lang="es-ES" dirty="0"/>
          </a:p>
        </p:txBody>
      </p:sp>
      <p:sp>
        <p:nvSpPr>
          <p:cNvPr id="3" name="1 Título"/>
          <p:cNvSpPr txBox="1">
            <a:spLocks/>
          </p:cNvSpPr>
          <p:nvPr/>
        </p:nvSpPr>
        <p:spPr>
          <a:xfrm>
            <a:off x="1658937" y="1494971"/>
            <a:ext cx="5834063" cy="1181100"/>
          </a:xfrm>
          <a:prstGeom prst="rect">
            <a:avLst/>
          </a:prstGeom>
        </p:spPr>
        <p:txBody>
          <a:bodyPr vert="horz" lIns="91440" tIns="45720" rIns="91440" bIns="45720" rtlCol="0" anchor="ctr">
            <a:normAutofit fontScale="90000" lnSpcReduction="20000"/>
          </a:bodyPr>
          <a:lstStyle>
            <a:lvl1pPr algn="l" defTabSz="686440" rtl="0" eaLnBrk="1" latinLnBrk="0" hangingPunct="1">
              <a:lnSpc>
                <a:spcPct val="90000"/>
              </a:lnSpc>
              <a:spcBef>
                <a:spcPct val="0"/>
              </a:spcBef>
              <a:buNone/>
              <a:defRPr sz="3303" kern="1200">
                <a:solidFill>
                  <a:schemeClr val="tx1"/>
                </a:solidFill>
                <a:latin typeface="+mj-lt"/>
                <a:ea typeface="+mj-ea"/>
                <a:cs typeface="+mj-cs"/>
              </a:defRPr>
            </a:lvl1pPr>
          </a:lstStyle>
          <a:p>
            <a:pPr algn="ctr"/>
            <a:r>
              <a:rPr lang="es-PE" dirty="0"/>
              <a:t>Queremos proponer una reforma integral del sistema tributario: </a:t>
            </a:r>
          </a:p>
          <a:p>
            <a:pPr algn="ctr"/>
            <a:r>
              <a:rPr lang="es-PE" dirty="0"/>
              <a:t>6 principios</a:t>
            </a:r>
          </a:p>
        </p:txBody>
      </p:sp>
      <p:sp>
        <p:nvSpPr>
          <p:cNvPr id="4" name="1 Título"/>
          <p:cNvSpPr txBox="1">
            <a:spLocks/>
          </p:cNvSpPr>
          <p:nvPr/>
        </p:nvSpPr>
        <p:spPr>
          <a:xfrm>
            <a:off x="2584824" y="3007495"/>
            <a:ext cx="2681405" cy="589909"/>
          </a:xfrm>
          <a:prstGeom prst="rect">
            <a:avLst/>
          </a:prstGeom>
        </p:spPr>
        <p:txBody>
          <a:bodyPr/>
          <a:lstStyle/>
          <a:p>
            <a:pPr algn="just" defTabSz="343220">
              <a:spcBef>
                <a:spcPct val="0"/>
              </a:spcBef>
              <a:defRPr/>
            </a:pPr>
            <a:r>
              <a:rPr lang="es-PE" sz="1351" dirty="0">
                <a:latin typeface="Arial"/>
                <a:ea typeface="+mj-ea"/>
                <a:cs typeface="Arial"/>
              </a:rPr>
              <a:t>…tiene que venir de la mano con mayor bancarización y formalidad laboral</a:t>
            </a:r>
          </a:p>
        </p:txBody>
      </p:sp>
      <p:graphicFrame>
        <p:nvGraphicFramePr>
          <p:cNvPr id="5" name="4 Gráfico"/>
          <p:cNvGraphicFramePr/>
          <p:nvPr/>
        </p:nvGraphicFramePr>
        <p:xfrm>
          <a:off x="6313251" y="2655651"/>
          <a:ext cx="2548776" cy="2010610"/>
        </p:xfrm>
        <a:graphic>
          <a:graphicData uri="http://schemas.openxmlformats.org/drawingml/2006/chart">
            <c:chart xmlns:c="http://schemas.openxmlformats.org/drawingml/2006/chart" xmlns:r="http://schemas.openxmlformats.org/officeDocument/2006/relationships" r:id="rId2"/>
          </a:graphicData>
        </a:graphic>
      </p:graphicFrame>
      <p:sp>
        <p:nvSpPr>
          <p:cNvPr id="6" name="CuadroTexto 12"/>
          <p:cNvSpPr txBox="1"/>
          <p:nvPr/>
        </p:nvSpPr>
        <p:spPr>
          <a:xfrm>
            <a:off x="6439767" y="2501122"/>
            <a:ext cx="2383219" cy="307777"/>
          </a:xfrm>
          <a:prstGeom prst="rect">
            <a:avLst/>
          </a:prstGeom>
          <a:noFill/>
        </p:spPr>
        <p:txBody>
          <a:bodyPr wrap="square" rtlCol="0">
            <a:spAutoFit/>
          </a:bodyPr>
          <a:lstStyle/>
          <a:p>
            <a:pPr algn="ctr"/>
            <a:r>
              <a:rPr lang="es-PE" sz="1400" b="1" dirty="0">
                <a:cs typeface="Arial" panose="020B0604020202020204" pitchFamily="34" charset="0"/>
              </a:rPr>
              <a:t>Formalidad </a:t>
            </a:r>
            <a:r>
              <a:rPr lang="es-PE" sz="1200" dirty="0">
                <a:cs typeface="Arial" panose="020B0604020202020204" pitchFamily="34" charset="0"/>
              </a:rPr>
              <a:t>(%)</a:t>
            </a:r>
          </a:p>
        </p:txBody>
      </p:sp>
      <p:sp>
        <p:nvSpPr>
          <p:cNvPr id="7" name="Rectángulo 26"/>
          <p:cNvSpPr/>
          <p:nvPr/>
        </p:nvSpPr>
        <p:spPr>
          <a:xfrm>
            <a:off x="0" y="4577357"/>
            <a:ext cx="8867102" cy="369332"/>
          </a:xfrm>
          <a:prstGeom prst="rect">
            <a:avLst/>
          </a:prstGeom>
        </p:spPr>
        <p:txBody>
          <a:bodyPr wrap="square">
            <a:spAutoFit/>
          </a:bodyPr>
          <a:lstStyle/>
          <a:p>
            <a:endParaRPr lang="es-ES" sz="900" dirty="0"/>
          </a:p>
          <a:p>
            <a:r>
              <a:rPr lang="es-PE" sz="900" dirty="0"/>
              <a:t>Fuente: INEI, Banco Mundial, SUNAT (cifra de formalidad tributaria corresponde a formalidad del IGV)</a:t>
            </a:r>
            <a:endParaRPr lang="es-PE" sz="900" dirty="0">
              <a:solidFill>
                <a:srgbClr val="000000"/>
              </a:solidFill>
              <a:cs typeface="Arial" panose="020B0604020202020204" pitchFamily="34" charset="0"/>
            </a:endParaRPr>
          </a:p>
        </p:txBody>
      </p:sp>
      <p:cxnSp>
        <p:nvCxnSpPr>
          <p:cNvPr id="9" name="8 Conector recto de flecha"/>
          <p:cNvCxnSpPr/>
          <p:nvPr/>
        </p:nvCxnSpPr>
        <p:spPr>
          <a:xfrm flipV="1">
            <a:off x="7158182" y="3241964"/>
            <a:ext cx="526473" cy="267854"/>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2" descr="Resultado de imagen para sunat">
            <a:extLst>
              <a:ext uri="{FF2B5EF4-FFF2-40B4-BE49-F238E27FC236}">
                <a16:creationId xmlns:a16="http://schemas.microsoft.com/office/drawing/2014/main" id="{52F83588-7CCE-480D-81BD-8F803DE706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84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8 Conector recto"/>
          <p:cNvCxnSpPr/>
          <p:nvPr/>
        </p:nvCxnSpPr>
        <p:spPr>
          <a:xfrm flipH="1">
            <a:off x="761994" y="2708668"/>
            <a:ext cx="7961869" cy="0"/>
          </a:xfrm>
          <a:prstGeom prst="line">
            <a:avLst/>
          </a:prstGeom>
          <a:ln w="19050">
            <a:solidFill>
              <a:schemeClr val="tx2"/>
            </a:solidFill>
            <a:prstDash val="lgDashDot"/>
          </a:ln>
        </p:spPr>
        <p:style>
          <a:lnRef idx="2">
            <a:schemeClr val="accent1"/>
          </a:lnRef>
          <a:fillRef idx="0">
            <a:schemeClr val="accent1"/>
          </a:fillRef>
          <a:effectRef idx="1">
            <a:schemeClr val="accent1"/>
          </a:effectRef>
          <a:fontRef idx="minor">
            <a:schemeClr val="tx1"/>
          </a:fontRef>
        </p:style>
      </p:cxnSp>
      <p:graphicFrame>
        <p:nvGraphicFramePr>
          <p:cNvPr id="7" name="1 Gráfico"/>
          <p:cNvGraphicFramePr>
            <a:graphicFrameLocks/>
          </p:cNvGraphicFramePr>
          <p:nvPr>
            <p:extLst>
              <p:ext uri="{D42A27DB-BD31-4B8C-83A1-F6EECF244321}">
                <p14:modId xmlns:p14="http://schemas.microsoft.com/office/powerpoint/2010/main" val="3139364169"/>
              </p:ext>
            </p:extLst>
          </p:nvPr>
        </p:nvGraphicFramePr>
        <p:xfrm>
          <a:off x="132772" y="2000193"/>
          <a:ext cx="8703874" cy="3028895"/>
        </p:xfrm>
        <a:graphic>
          <a:graphicData uri="http://schemas.openxmlformats.org/drawingml/2006/chart">
            <c:chart xmlns:c="http://schemas.openxmlformats.org/drawingml/2006/chart" xmlns:r="http://schemas.openxmlformats.org/officeDocument/2006/relationships" r:id="rId3"/>
          </a:graphicData>
        </a:graphic>
      </p:graphicFrame>
      <p:sp>
        <p:nvSpPr>
          <p:cNvPr id="27" name="26 Rectángulo"/>
          <p:cNvSpPr/>
          <p:nvPr/>
        </p:nvSpPr>
        <p:spPr>
          <a:xfrm>
            <a:off x="310960" y="320892"/>
            <a:ext cx="8458136" cy="757130"/>
          </a:xfrm>
          <a:prstGeom prst="rect">
            <a:avLst/>
          </a:prstGeom>
        </p:spPr>
        <p:txBody>
          <a:bodyPr wrap="square">
            <a:spAutoFit/>
          </a:bodyPr>
          <a:lstStyle/>
          <a:p>
            <a:pPr algn="just">
              <a:lnSpc>
                <a:spcPct val="120000"/>
              </a:lnSpc>
            </a:pPr>
            <a:r>
              <a:rPr lang="es-PE" b="1" dirty="0"/>
              <a:t>Sin una reforma estructural, seguiremos recaudando entre 12.7% y 16.6% del PBI, sin poder escalar a niveles de un país de renta media (18%-20%)</a:t>
            </a:r>
            <a:endParaRPr lang="es-PE" dirty="0"/>
          </a:p>
        </p:txBody>
      </p:sp>
      <p:cxnSp>
        <p:nvCxnSpPr>
          <p:cNvPr id="5" name="Conector recto 16"/>
          <p:cNvCxnSpPr/>
          <p:nvPr/>
        </p:nvCxnSpPr>
        <p:spPr>
          <a:xfrm flipV="1">
            <a:off x="192149" y="1269285"/>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6" name="5 CuadroTexto"/>
          <p:cNvSpPr txBox="1">
            <a:spLocks noChangeArrowheads="1"/>
          </p:cNvSpPr>
          <p:nvPr/>
        </p:nvSpPr>
        <p:spPr bwMode="auto">
          <a:xfrm>
            <a:off x="1359209" y="1422117"/>
            <a:ext cx="6917975" cy="492443"/>
          </a:xfrm>
          <a:prstGeom prst="rect">
            <a:avLst/>
          </a:prstGeom>
          <a:noFill/>
          <a:ln w="9525">
            <a:noFill/>
            <a:miter lim="800000"/>
            <a:headEnd/>
            <a:tailEnd/>
          </a:ln>
        </p:spPr>
        <p:txBody>
          <a:bodyPr>
            <a:spAutoFit/>
          </a:bodyPr>
          <a:lstStyle/>
          <a:p>
            <a:pPr algn="ctr">
              <a:defRPr/>
            </a:pPr>
            <a:r>
              <a:rPr lang="es-PE" sz="1400" b="1" dirty="0">
                <a:latin typeface="Arial" panose="020B0604020202020204" pitchFamily="34" charset="0"/>
                <a:cs typeface="Arial" panose="020B0604020202020204" pitchFamily="34" charset="0"/>
              </a:rPr>
              <a:t>Presión tributaria anual: 2000 – 2018</a:t>
            </a:r>
            <a:br>
              <a:rPr lang="es-PE" sz="1400" b="1" dirty="0">
                <a:latin typeface="Arial" panose="020B0604020202020204" pitchFamily="34" charset="0"/>
                <a:cs typeface="Arial" panose="020B0604020202020204" pitchFamily="34" charset="0"/>
              </a:rPr>
            </a:br>
            <a:r>
              <a:rPr lang="es-PE" sz="1200" dirty="0">
                <a:latin typeface="Arial" panose="020B0604020202020204" pitchFamily="34" charset="0"/>
                <a:cs typeface="Arial" panose="020B0604020202020204" pitchFamily="34" charset="0"/>
              </a:rPr>
              <a:t>En porcentaje del PBI</a:t>
            </a:r>
            <a:endParaRPr lang="es-PE" sz="1600" dirty="0">
              <a:latin typeface="Arial" panose="020B0604020202020204" pitchFamily="34" charset="0"/>
              <a:cs typeface="Arial" panose="020B0604020202020204" pitchFamily="34" charset="0"/>
            </a:endParaRPr>
          </a:p>
        </p:txBody>
      </p:sp>
      <p:sp>
        <p:nvSpPr>
          <p:cNvPr id="10" name="12 CuadroTexto"/>
          <p:cNvSpPr txBox="1">
            <a:spLocks noChangeArrowheads="1"/>
          </p:cNvSpPr>
          <p:nvPr/>
        </p:nvSpPr>
        <p:spPr bwMode="auto">
          <a:xfrm>
            <a:off x="761994" y="2371395"/>
            <a:ext cx="1323824" cy="307777"/>
          </a:xfrm>
          <a:prstGeom prst="rect">
            <a:avLst/>
          </a:prstGeom>
          <a:noFill/>
          <a:ln w="9525">
            <a:noFill/>
            <a:miter lim="800000"/>
            <a:headEnd/>
            <a:tailEnd/>
          </a:ln>
        </p:spPr>
        <p:txBody>
          <a:bodyPr wrap="none">
            <a:spAutoFit/>
          </a:bodyPr>
          <a:lstStyle/>
          <a:p>
            <a:r>
              <a:rPr lang="es-PE" sz="1400" b="1" dirty="0">
                <a:solidFill>
                  <a:schemeClr val="tx2"/>
                </a:solidFill>
              </a:rPr>
              <a:t>Promedio: 14.7</a:t>
            </a:r>
          </a:p>
        </p:txBody>
      </p: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3</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38432" y="4883556"/>
            <a:ext cx="8403314" cy="230832"/>
          </a:xfrm>
          <a:prstGeom prst="rect">
            <a:avLst/>
          </a:prstGeom>
          <a:noFill/>
          <a:ln w="9525">
            <a:noFill/>
            <a:miter lim="800000"/>
            <a:headEnd/>
            <a:tailEnd/>
          </a:ln>
        </p:spPr>
        <p:txBody>
          <a:bodyPr wrap="square">
            <a:spAutoFit/>
          </a:bodyPr>
          <a:lstStyle/>
          <a:p>
            <a:r>
              <a:rPr lang="es-PE" altLang="es-PE" sz="900" dirty="0"/>
              <a:t>1/ Fuente: BCRP, MEF, SUNAT. La información de 2018 y 2019 muestra lo proyectado en el MMM (agosto 2018)</a:t>
            </a:r>
          </a:p>
        </p:txBody>
      </p:sp>
      <p:sp>
        <p:nvSpPr>
          <p:cNvPr id="3" name="Forma libre: forma 2">
            <a:extLst>
              <a:ext uri="{FF2B5EF4-FFF2-40B4-BE49-F238E27FC236}">
                <a16:creationId xmlns:a16="http://schemas.microsoft.com/office/drawing/2014/main" id="{79C9CEBA-8A42-497C-AFBD-EFF52041582C}"/>
              </a:ext>
            </a:extLst>
          </p:cNvPr>
          <p:cNvSpPr/>
          <p:nvPr/>
        </p:nvSpPr>
        <p:spPr>
          <a:xfrm>
            <a:off x="943583" y="2374064"/>
            <a:ext cx="7675123" cy="665462"/>
          </a:xfrm>
          <a:custGeom>
            <a:avLst/>
            <a:gdLst>
              <a:gd name="connsiteX0" fmla="*/ 0 w 7675123"/>
              <a:gd name="connsiteY0" fmla="*/ 622055 h 665462"/>
              <a:gd name="connsiteX1" fmla="*/ 428017 w 7675123"/>
              <a:gd name="connsiteY1" fmla="*/ 631783 h 665462"/>
              <a:gd name="connsiteX2" fmla="*/ 807396 w 7675123"/>
              <a:gd name="connsiteY2" fmla="*/ 660966 h 665462"/>
              <a:gd name="connsiteX3" fmla="*/ 1215957 w 7675123"/>
              <a:gd name="connsiteY3" fmla="*/ 524779 h 665462"/>
              <a:gd name="connsiteX4" fmla="*/ 1634247 w 7675123"/>
              <a:gd name="connsiteY4" fmla="*/ 495596 h 665462"/>
              <a:gd name="connsiteX5" fmla="*/ 2033081 w 7675123"/>
              <a:gd name="connsiteY5" fmla="*/ 378864 h 665462"/>
              <a:gd name="connsiteX6" fmla="*/ 2441643 w 7675123"/>
              <a:gd name="connsiteY6" fmla="*/ 106489 h 665462"/>
              <a:gd name="connsiteX7" fmla="*/ 2840477 w 7675123"/>
              <a:gd name="connsiteY7" fmla="*/ 38396 h 665462"/>
              <a:gd name="connsiteX8" fmla="*/ 3258766 w 7675123"/>
              <a:gd name="connsiteY8" fmla="*/ 28668 h 665462"/>
              <a:gd name="connsiteX9" fmla="*/ 3647872 w 7675123"/>
              <a:gd name="connsiteY9" fmla="*/ 359408 h 665462"/>
              <a:gd name="connsiteX10" fmla="*/ 4046706 w 7675123"/>
              <a:gd name="connsiteY10" fmla="*/ 213493 h 665462"/>
              <a:gd name="connsiteX11" fmla="*/ 4455268 w 7675123"/>
              <a:gd name="connsiteY11" fmla="*/ 87034 h 665462"/>
              <a:gd name="connsiteX12" fmla="*/ 4854102 w 7675123"/>
              <a:gd name="connsiteY12" fmla="*/ 28668 h 665462"/>
              <a:gd name="connsiteX13" fmla="*/ 5262664 w 7675123"/>
              <a:gd name="connsiteY13" fmla="*/ 28668 h 665462"/>
              <a:gd name="connsiteX14" fmla="*/ 5661498 w 7675123"/>
              <a:gd name="connsiteY14" fmla="*/ 18940 h 665462"/>
              <a:gd name="connsiteX15" fmla="*/ 6060332 w 7675123"/>
              <a:gd name="connsiteY15" fmla="*/ 310770 h 665462"/>
              <a:gd name="connsiteX16" fmla="*/ 6468894 w 7675123"/>
              <a:gd name="connsiteY16" fmla="*/ 505323 h 665462"/>
              <a:gd name="connsiteX17" fmla="*/ 6867728 w 7675123"/>
              <a:gd name="connsiteY17" fmla="*/ 592872 h 665462"/>
              <a:gd name="connsiteX18" fmla="*/ 7286017 w 7675123"/>
              <a:gd name="connsiteY18" fmla="*/ 476140 h 665462"/>
              <a:gd name="connsiteX19" fmla="*/ 7675123 w 7675123"/>
              <a:gd name="connsiteY19" fmla="*/ 446957 h 6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675123" h="665462">
                <a:moveTo>
                  <a:pt x="0" y="622055"/>
                </a:moveTo>
                <a:cubicBezTo>
                  <a:pt x="146725" y="623676"/>
                  <a:pt x="293451" y="625298"/>
                  <a:pt x="428017" y="631783"/>
                </a:cubicBezTo>
                <a:cubicBezTo>
                  <a:pt x="562583" y="638268"/>
                  <a:pt x="676073" y="678800"/>
                  <a:pt x="807396" y="660966"/>
                </a:cubicBezTo>
                <a:cubicBezTo>
                  <a:pt x="938719" y="643132"/>
                  <a:pt x="1078149" y="552341"/>
                  <a:pt x="1215957" y="524779"/>
                </a:cubicBezTo>
                <a:cubicBezTo>
                  <a:pt x="1353765" y="497217"/>
                  <a:pt x="1498060" y="519915"/>
                  <a:pt x="1634247" y="495596"/>
                </a:cubicBezTo>
                <a:cubicBezTo>
                  <a:pt x="1770434" y="471277"/>
                  <a:pt x="1898515" y="443715"/>
                  <a:pt x="2033081" y="378864"/>
                </a:cubicBezTo>
                <a:cubicBezTo>
                  <a:pt x="2167647" y="314013"/>
                  <a:pt x="2307077" y="163234"/>
                  <a:pt x="2441643" y="106489"/>
                </a:cubicBezTo>
                <a:cubicBezTo>
                  <a:pt x="2576209" y="49744"/>
                  <a:pt x="2704290" y="51366"/>
                  <a:pt x="2840477" y="38396"/>
                </a:cubicBezTo>
                <a:cubicBezTo>
                  <a:pt x="2976664" y="25426"/>
                  <a:pt x="3124200" y="-24834"/>
                  <a:pt x="3258766" y="28668"/>
                </a:cubicBezTo>
                <a:cubicBezTo>
                  <a:pt x="3393332" y="82170"/>
                  <a:pt x="3516549" y="328604"/>
                  <a:pt x="3647872" y="359408"/>
                </a:cubicBezTo>
                <a:cubicBezTo>
                  <a:pt x="3779195" y="390212"/>
                  <a:pt x="3912140" y="258889"/>
                  <a:pt x="4046706" y="213493"/>
                </a:cubicBezTo>
                <a:cubicBezTo>
                  <a:pt x="4181272" y="168097"/>
                  <a:pt x="4320702" y="117838"/>
                  <a:pt x="4455268" y="87034"/>
                </a:cubicBezTo>
                <a:cubicBezTo>
                  <a:pt x="4589834" y="56230"/>
                  <a:pt x="4719536" y="38396"/>
                  <a:pt x="4854102" y="28668"/>
                </a:cubicBezTo>
                <a:cubicBezTo>
                  <a:pt x="4988668" y="18940"/>
                  <a:pt x="5128098" y="30289"/>
                  <a:pt x="5262664" y="28668"/>
                </a:cubicBezTo>
                <a:cubicBezTo>
                  <a:pt x="5397230" y="27047"/>
                  <a:pt x="5528553" y="-28077"/>
                  <a:pt x="5661498" y="18940"/>
                </a:cubicBezTo>
                <a:cubicBezTo>
                  <a:pt x="5794443" y="65957"/>
                  <a:pt x="5925766" y="229706"/>
                  <a:pt x="6060332" y="310770"/>
                </a:cubicBezTo>
                <a:cubicBezTo>
                  <a:pt x="6194898" y="391834"/>
                  <a:pt x="6334328" y="458306"/>
                  <a:pt x="6468894" y="505323"/>
                </a:cubicBezTo>
                <a:cubicBezTo>
                  <a:pt x="6603460" y="552340"/>
                  <a:pt x="6731541" y="597736"/>
                  <a:pt x="6867728" y="592872"/>
                </a:cubicBezTo>
                <a:cubicBezTo>
                  <a:pt x="7003915" y="588008"/>
                  <a:pt x="7151451" y="500459"/>
                  <a:pt x="7286017" y="476140"/>
                </a:cubicBezTo>
                <a:cubicBezTo>
                  <a:pt x="7420583" y="451821"/>
                  <a:pt x="7602166" y="446957"/>
                  <a:pt x="7675123" y="44695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2559721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2"/>
          <p:cNvSpPr txBox="1">
            <a:spLocks/>
          </p:cNvSpPr>
          <p:nvPr/>
        </p:nvSpPr>
        <p:spPr>
          <a:xfrm>
            <a:off x="192912" y="249152"/>
            <a:ext cx="8355488" cy="37646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Principios que debe tener la reforma integral del sistema tributario</a:t>
            </a:r>
          </a:p>
        </p:txBody>
      </p:sp>
      <p:cxnSp>
        <p:nvCxnSpPr>
          <p:cNvPr id="17" name="Conector recto 16"/>
          <p:cNvCxnSpPr/>
          <p:nvPr/>
        </p:nvCxnSpPr>
        <p:spPr>
          <a:xfrm flipV="1">
            <a:off x="192912" y="72698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6" name="Marcador de número de diapositiva 1"/>
          <p:cNvSpPr>
            <a:spLocks noGrp="1"/>
          </p:cNvSpPr>
          <p:nvPr>
            <p:ph type="sldNum" sz="quarter" idx="4294967295"/>
          </p:nvPr>
        </p:nvSpPr>
        <p:spPr>
          <a:xfrm>
            <a:off x="7104012" y="4872164"/>
            <a:ext cx="2060974" cy="246916"/>
          </a:xfrm>
          <a:prstGeom prst="rect">
            <a:avLst/>
          </a:prstGeom>
        </p:spPr>
        <p:txBody>
          <a:bodyPr/>
          <a:lstStyle/>
          <a:p>
            <a:pPr algn="r"/>
            <a:fld id="{3A10AC81-0BCF-4A88-91DD-6D952CB3253A}" type="slidenum">
              <a:rPr lang="es-ES" sz="1100" smtClean="0">
                <a:solidFill>
                  <a:schemeClr val="tx1"/>
                </a:solidFill>
              </a:rPr>
              <a:pPr algn="r"/>
              <a:t>30</a:t>
            </a:fld>
            <a:endParaRPr lang="es-ES" sz="1100" dirty="0">
              <a:solidFill>
                <a:schemeClr val="tx1"/>
              </a:solidFill>
            </a:endParaRPr>
          </a:p>
        </p:txBody>
      </p:sp>
      <p:sp>
        <p:nvSpPr>
          <p:cNvPr id="8" name="CuadroTexto 30"/>
          <p:cNvSpPr txBox="1">
            <a:spLocks/>
          </p:cNvSpPr>
          <p:nvPr/>
        </p:nvSpPr>
        <p:spPr>
          <a:xfrm>
            <a:off x="1120472" y="967754"/>
            <a:ext cx="2452331"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p>
            <a:pPr algn="ctr">
              <a:buClr>
                <a:srgbClr val="C00000"/>
              </a:buClr>
            </a:pPr>
            <a:r>
              <a:rPr lang="es-PE" sz="1600" b="1" dirty="0">
                <a:solidFill>
                  <a:schemeClr val="bg1"/>
                </a:solidFill>
              </a:rPr>
              <a:t>Simple y justo con el contribuyente</a:t>
            </a:r>
          </a:p>
        </p:txBody>
      </p:sp>
      <p:pic>
        <p:nvPicPr>
          <p:cNvPr id="14" name="Picture 2" descr="Resultado de imagen para apoyo al crecimiento"/>
          <p:cNvPicPr>
            <a:picLocks noChangeAspect="1" noChangeArrowheads="1"/>
          </p:cNvPicPr>
          <p:nvPr/>
        </p:nvPicPr>
        <p:blipFill>
          <a:blip r:embed="rId3" cstate="print"/>
          <a:srcRect/>
          <a:stretch>
            <a:fillRect/>
          </a:stretch>
        </p:blipFill>
        <p:spPr bwMode="auto">
          <a:xfrm>
            <a:off x="3707552" y="3535365"/>
            <a:ext cx="984477" cy="1036291"/>
          </a:xfrm>
          <a:prstGeom prst="rect">
            <a:avLst/>
          </a:prstGeom>
          <a:noFill/>
        </p:spPr>
      </p:pic>
      <p:pic>
        <p:nvPicPr>
          <p:cNvPr id="20" name="Picture 8" descr="Resultado de imagen para persona comprando"/>
          <p:cNvPicPr>
            <a:picLocks noChangeAspect="1" noChangeArrowheads="1"/>
          </p:cNvPicPr>
          <p:nvPr/>
        </p:nvPicPr>
        <p:blipFill>
          <a:blip r:embed="rId4"/>
          <a:srcRect/>
          <a:stretch>
            <a:fillRect/>
          </a:stretch>
        </p:blipFill>
        <p:spPr bwMode="auto">
          <a:xfrm>
            <a:off x="4743182" y="1660113"/>
            <a:ext cx="913717" cy="930639"/>
          </a:xfrm>
          <a:prstGeom prst="rect">
            <a:avLst/>
          </a:prstGeom>
          <a:noFill/>
        </p:spPr>
      </p:pic>
      <p:pic>
        <p:nvPicPr>
          <p:cNvPr id="19" name="Picture 2" descr="Resultado de imagen para arbitration"/>
          <p:cNvPicPr>
            <a:picLocks noChangeAspect="1" noChangeArrowheads="1"/>
          </p:cNvPicPr>
          <p:nvPr/>
        </p:nvPicPr>
        <p:blipFill>
          <a:blip r:embed="rId5"/>
          <a:srcRect/>
          <a:stretch>
            <a:fillRect/>
          </a:stretch>
        </p:blipFill>
        <p:spPr bwMode="auto">
          <a:xfrm>
            <a:off x="3708870" y="2142708"/>
            <a:ext cx="1116140" cy="885825"/>
          </a:xfrm>
          <a:prstGeom prst="rect">
            <a:avLst/>
          </a:prstGeom>
          <a:noFill/>
        </p:spPr>
      </p:pic>
      <p:pic>
        <p:nvPicPr>
          <p:cNvPr id="21" name="Picture 4" descr="Resultado de imagen para simple solutions"/>
          <p:cNvPicPr>
            <a:picLocks noChangeAspect="1" noChangeArrowheads="1"/>
          </p:cNvPicPr>
          <p:nvPr/>
        </p:nvPicPr>
        <p:blipFill>
          <a:blip r:embed="rId6" cstate="print"/>
          <a:srcRect/>
          <a:stretch>
            <a:fillRect/>
          </a:stretch>
        </p:blipFill>
        <p:spPr bwMode="auto">
          <a:xfrm>
            <a:off x="3707552" y="1041273"/>
            <a:ext cx="1280684" cy="594603"/>
          </a:xfrm>
          <a:prstGeom prst="rect">
            <a:avLst/>
          </a:prstGeom>
          <a:noFill/>
        </p:spPr>
      </p:pic>
      <p:sp>
        <p:nvSpPr>
          <p:cNvPr id="22" name="CuadroTexto 30">
            <a:extLst>
              <a:ext uri="{FF2B5EF4-FFF2-40B4-BE49-F238E27FC236}">
                <a16:creationId xmlns:a16="http://schemas.microsoft.com/office/drawing/2014/main" id="{15EADCF9-F5D1-48E3-8073-939314246A08}"/>
              </a:ext>
            </a:extLst>
          </p:cNvPr>
          <p:cNvSpPr txBox="1">
            <a:spLocks/>
          </p:cNvSpPr>
          <p:nvPr/>
        </p:nvSpPr>
        <p:spPr>
          <a:xfrm>
            <a:off x="353219" y="967754"/>
            <a:ext cx="625136"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400" b="1">
                <a:solidFill>
                  <a:schemeClr val="bg1"/>
                </a:solidFill>
              </a:defRPr>
            </a:lvl1pPr>
          </a:lstStyle>
          <a:p>
            <a:r>
              <a:rPr lang="es-PE" sz="4400" dirty="0"/>
              <a:t>1</a:t>
            </a:r>
          </a:p>
        </p:txBody>
      </p:sp>
      <p:sp>
        <p:nvSpPr>
          <p:cNvPr id="23" name="CuadroTexto 30">
            <a:extLst>
              <a:ext uri="{FF2B5EF4-FFF2-40B4-BE49-F238E27FC236}">
                <a16:creationId xmlns:a16="http://schemas.microsoft.com/office/drawing/2014/main" id="{DAA52137-33D1-4EFE-AC9C-9975DED53B18}"/>
              </a:ext>
            </a:extLst>
          </p:cNvPr>
          <p:cNvSpPr txBox="1">
            <a:spLocks/>
          </p:cNvSpPr>
          <p:nvPr/>
        </p:nvSpPr>
        <p:spPr>
          <a:xfrm>
            <a:off x="1154949" y="3445728"/>
            <a:ext cx="2452331"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p>
            <a:pPr algn="ctr">
              <a:buClr>
                <a:srgbClr val="C00000"/>
              </a:buClr>
            </a:pPr>
            <a:r>
              <a:rPr lang="es-PE" sz="1600" b="1" dirty="0">
                <a:solidFill>
                  <a:schemeClr val="bg1"/>
                </a:solidFill>
              </a:rPr>
              <a:t>Impulsar</a:t>
            </a:r>
          </a:p>
          <a:p>
            <a:pPr algn="ctr">
              <a:buClr>
                <a:srgbClr val="C00000"/>
              </a:buClr>
            </a:pPr>
            <a:r>
              <a:rPr lang="es-PE" sz="1600" b="1" dirty="0">
                <a:solidFill>
                  <a:schemeClr val="bg1"/>
                </a:solidFill>
              </a:rPr>
              <a:t>el crecimiento</a:t>
            </a:r>
          </a:p>
        </p:txBody>
      </p:sp>
      <p:sp>
        <p:nvSpPr>
          <p:cNvPr id="24" name="CuadroTexto 30">
            <a:extLst>
              <a:ext uri="{FF2B5EF4-FFF2-40B4-BE49-F238E27FC236}">
                <a16:creationId xmlns:a16="http://schemas.microsoft.com/office/drawing/2014/main" id="{BF371B17-8D45-4EAB-A3C8-E957AD6463FC}"/>
              </a:ext>
            </a:extLst>
          </p:cNvPr>
          <p:cNvSpPr txBox="1">
            <a:spLocks/>
          </p:cNvSpPr>
          <p:nvPr/>
        </p:nvSpPr>
        <p:spPr>
          <a:xfrm>
            <a:off x="387696" y="3445728"/>
            <a:ext cx="625136"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400" b="1">
                <a:solidFill>
                  <a:schemeClr val="bg1"/>
                </a:solidFill>
              </a:defRPr>
            </a:lvl1pPr>
          </a:lstStyle>
          <a:p>
            <a:r>
              <a:rPr lang="es-PE" sz="4400" dirty="0"/>
              <a:t>3</a:t>
            </a:r>
          </a:p>
        </p:txBody>
      </p:sp>
      <p:sp>
        <p:nvSpPr>
          <p:cNvPr id="25" name="CuadroTexto 30">
            <a:extLst>
              <a:ext uri="{FF2B5EF4-FFF2-40B4-BE49-F238E27FC236}">
                <a16:creationId xmlns:a16="http://schemas.microsoft.com/office/drawing/2014/main" id="{35E1098C-0477-46B9-A014-0B0C3874159F}"/>
              </a:ext>
            </a:extLst>
          </p:cNvPr>
          <p:cNvSpPr txBox="1">
            <a:spLocks/>
          </p:cNvSpPr>
          <p:nvPr/>
        </p:nvSpPr>
        <p:spPr>
          <a:xfrm>
            <a:off x="6487813" y="2337862"/>
            <a:ext cx="2452331"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p>
            <a:pPr algn="ctr">
              <a:buClr>
                <a:srgbClr val="C00000"/>
              </a:buClr>
            </a:pPr>
            <a:r>
              <a:rPr lang="es-PE" sz="1600" b="1" dirty="0">
                <a:solidFill>
                  <a:schemeClr val="bg1"/>
                </a:solidFill>
              </a:rPr>
              <a:t>Apoyarse en la</a:t>
            </a:r>
          </a:p>
          <a:p>
            <a:pPr algn="ctr">
              <a:buClr>
                <a:srgbClr val="C00000"/>
              </a:buClr>
            </a:pPr>
            <a:r>
              <a:rPr lang="es-PE" sz="1600" b="1" dirty="0">
                <a:solidFill>
                  <a:schemeClr val="bg1"/>
                </a:solidFill>
              </a:rPr>
              <a:t>transformación digital </a:t>
            </a:r>
          </a:p>
          <a:p>
            <a:pPr algn="ctr">
              <a:buClr>
                <a:srgbClr val="C00000"/>
              </a:buClr>
            </a:pPr>
            <a:r>
              <a:rPr lang="es-PE" sz="1600" b="1" dirty="0">
                <a:solidFill>
                  <a:schemeClr val="bg1"/>
                </a:solidFill>
              </a:rPr>
              <a:t>de la SUNAT</a:t>
            </a:r>
          </a:p>
        </p:txBody>
      </p:sp>
      <p:sp>
        <p:nvSpPr>
          <p:cNvPr id="26" name="CuadroTexto 30">
            <a:extLst>
              <a:ext uri="{FF2B5EF4-FFF2-40B4-BE49-F238E27FC236}">
                <a16:creationId xmlns:a16="http://schemas.microsoft.com/office/drawing/2014/main" id="{A62F3F96-B070-4D38-A507-F48EE13850C3}"/>
              </a:ext>
            </a:extLst>
          </p:cNvPr>
          <p:cNvSpPr txBox="1">
            <a:spLocks/>
          </p:cNvSpPr>
          <p:nvPr/>
        </p:nvSpPr>
        <p:spPr>
          <a:xfrm>
            <a:off x="5720560" y="2337862"/>
            <a:ext cx="625136"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400" b="1">
                <a:solidFill>
                  <a:schemeClr val="bg1"/>
                </a:solidFill>
              </a:defRPr>
            </a:lvl1pPr>
          </a:lstStyle>
          <a:p>
            <a:r>
              <a:rPr lang="es-PE" sz="4400" dirty="0"/>
              <a:t>5</a:t>
            </a:r>
          </a:p>
        </p:txBody>
      </p:sp>
      <p:sp>
        <p:nvSpPr>
          <p:cNvPr id="27" name="CuadroTexto 30">
            <a:extLst>
              <a:ext uri="{FF2B5EF4-FFF2-40B4-BE49-F238E27FC236}">
                <a16:creationId xmlns:a16="http://schemas.microsoft.com/office/drawing/2014/main" id="{30C66480-AFE7-4FC6-9BA9-2B119D0E8713}"/>
              </a:ext>
            </a:extLst>
          </p:cNvPr>
          <p:cNvSpPr txBox="1">
            <a:spLocks/>
          </p:cNvSpPr>
          <p:nvPr/>
        </p:nvSpPr>
        <p:spPr>
          <a:xfrm>
            <a:off x="1120472" y="2244841"/>
            <a:ext cx="2452331"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p>
            <a:pPr algn="ctr">
              <a:buClr>
                <a:srgbClr val="C00000"/>
              </a:buClr>
            </a:pPr>
            <a:r>
              <a:rPr lang="es-PE" sz="1600" b="1" dirty="0">
                <a:solidFill>
                  <a:schemeClr val="bg1"/>
                </a:solidFill>
              </a:rPr>
              <a:t>Eliminar complejidades </a:t>
            </a:r>
          </a:p>
          <a:p>
            <a:pPr algn="ctr">
              <a:buClr>
                <a:srgbClr val="C00000"/>
              </a:buClr>
            </a:pPr>
            <a:r>
              <a:rPr lang="es-PE" sz="1600" b="1" dirty="0">
                <a:solidFill>
                  <a:schemeClr val="bg1"/>
                </a:solidFill>
              </a:rPr>
              <a:t>que incentivan</a:t>
            </a:r>
          </a:p>
          <a:p>
            <a:pPr algn="ctr">
              <a:buClr>
                <a:srgbClr val="C00000"/>
              </a:buClr>
            </a:pPr>
            <a:r>
              <a:rPr lang="es-PE" sz="1600" b="1" dirty="0">
                <a:solidFill>
                  <a:schemeClr val="bg1"/>
                </a:solidFill>
              </a:rPr>
              <a:t>elusión</a:t>
            </a:r>
          </a:p>
        </p:txBody>
      </p:sp>
      <p:sp>
        <p:nvSpPr>
          <p:cNvPr id="28" name="CuadroTexto 30">
            <a:extLst>
              <a:ext uri="{FF2B5EF4-FFF2-40B4-BE49-F238E27FC236}">
                <a16:creationId xmlns:a16="http://schemas.microsoft.com/office/drawing/2014/main" id="{B6AA7714-A25B-4778-8263-AA3EFA9A287B}"/>
              </a:ext>
            </a:extLst>
          </p:cNvPr>
          <p:cNvSpPr txBox="1">
            <a:spLocks/>
          </p:cNvSpPr>
          <p:nvPr/>
        </p:nvSpPr>
        <p:spPr>
          <a:xfrm>
            <a:off x="353219" y="2244841"/>
            <a:ext cx="625136" cy="75776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400" b="1">
                <a:solidFill>
                  <a:schemeClr val="bg1"/>
                </a:solidFill>
              </a:defRPr>
            </a:lvl1pPr>
          </a:lstStyle>
          <a:p>
            <a:r>
              <a:rPr lang="es-PE" sz="4400" dirty="0"/>
              <a:t>2</a:t>
            </a:r>
          </a:p>
        </p:txBody>
      </p:sp>
      <p:sp>
        <p:nvSpPr>
          <p:cNvPr id="29" name="CuadroTexto 30">
            <a:extLst>
              <a:ext uri="{FF2B5EF4-FFF2-40B4-BE49-F238E27FC236}">
                <a16:creationId xmlns:a16="http://schemas.microsoft.com/office/drawing/2014/main" id="{BCF993D3-7B94-4160-8D4D-D036B5DDA7E7}"/>
              </a:ext>
            </a:extLst>
          </p:cNvPr>
          <p:cNvSpPr txBox="1">
            <a:spLocks/>
          </p:cNvSpPr>
          <p:nvPr/>
        </p:nvSpPr>
        <p:spPr>
          <a:xfrm>
            <a:off x="6495211" y="907716"/>
            <a:ext cx="2452331" cy="104400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600" b="1">
                <a:solidFill>
                  <a:schemeClr val="bg1"/>
                </a:solidFill>
              </a:defRPr>
            </a:lvl1pPr>
          </a:lstStyle>
          <a:p>
            <a:r>
              <a:rPr lang="es-PE" dirty="0"/>
              <a:t>Dar valor a emitir </a:t>
            </a:r>
          </a:p>
          <a:p>
            <a:r>
              <a:rPr lang="es-PE" dirty="0"/>
              <a:t>y solicitar CPE, y a usar medios de pago electrónicos</a:t>
            </a:r>
          </a:p>
        </p:txBody>
      </p:sp>
      <p:sp>
        <p:nvSpPr>
          <p:cNvPr id="30" name="CuadroTexto 30">
            <a:extLst>
              <a:ext uri="{FF2B5EF4-FFF2-40B4-BE49-F238E27FC236}">
                <a16:creationId xmlns:a16="http://schemas.microsoft.com/office/drawing/2014/main" id="{3E17135B-4D7B-47A4-9627-DB533D6A0FD9}"/>
              </a:ext>
            </a:extLst>
          </p:cNvPr>
          <p:cNvSpPr txBox="1">
            <a:spLocks/>
          </p:cNvSpPr>
          <p:nvPr/>
        </p:nvSpPr>
        <p:spPr>
          <a:xfrm>
            <a:off x="5727958" y="907716"/>
            <a:ext cx="625136" cy="104400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4400" b="1">
                <a:solidFill>
                  <a:schemeClr val="bg1"/>
                </a:solidFill>
              </a:defRPr>
            </a:lvl1pPr>
          </a:lstStyle>
          <a:p>
            <a:r>
              <a:rPr lang="es-PE" dirty="0"/>
              <a:t>4</a:t>
            </a:r>
          </a:p>
        </p:txBody>
      </p:sp>
      <p:pic>
        <p:nvPicPr>
          <p:cNvPr id="13" name="Picture 2" descr="Image result for technology 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4289383" y="2517007"/>
            <a:ext cx="1563848" cy="1434710"/>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a:extLst>
              <a:ext uri="{FF2B5EF4-FFF2-40B4-BE49-F238E27FC236}">
                <a16:creationId xmlns:a16="http://schemas.microsoft.com/office/drawing/2014/main" id="{D9606EDE-97BC-4B75-AD3B-4A785CE38469}"/>
              </a:ext>
            </a:extLst>
          </p:cNvPr>
          <p:cNvSpPr txBox="1">
            <a:spLocks/>
          </p:cNvSpPr>
          <p:nvPr/>
        </p:nvSpPr>
        <p:spPr>
          <a:xfrm>
            <a:off x="6487813" y="3434710"/>
            <a:ext cx="2452331" cy="133200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p>
            <a:pPr algn="ctr">
              <a:buClr>
                <a:srgbClr val="C00000"/>
              </a:buClr>
            </a:pPr>
            <a:r>
              <a:rPr lang="es-PE" sz="1600" b="1" dirty="0">
                <a:solidFill>
                  <a:schemeClr val="bg1"/>
                </a:solidFill>
              </a:rPr>
              <a:t>Cautelar la recaudación en el corto plazo y maximizarla en el mediano-largo plazo</a:t>
            </a:r>
          </a:p>
        </p:txBody>
      </p:sp>
      <p:sp>
        <p:nvSpPr>
          <p:cNvPr id="32" name="CuadroTexto 30">
            <a:extLst>
              <a:ext uri="{FF2B5EF4-FFF2-40B4-BE49-F238E27FC236}">
                <a16:creationId xmlns:a16="http://schemas.microsoft.com/office/drawing/2014/main" id="{DD6F7E8E-7F94-4472-993F-32B880442016}"/>
              </a:ext>
            </a:extLst>
          </p:cNvPr>
          <p:cNvSpPr txBox="1">
            <a:spLocks/>
          </p:cNvSpPr>
          <p:nvPr/>
        </p:nvSpPr>
        <p:spPr>
          <a:xfrm>
            <a:off x="5720560" y="3442619"/>
            <a:ext cx="625136" cy="1332000"/>
          </a:xfrm>
          <a:prstGeom prst="round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r="100000" b="100000"/>
            </a:path>
            <a:tileRect l="-100000" t="-100000"/>
          </a:gra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0">
            <a:scrgbClr r="0" g="0" b="0"/>
          </a:fillRef>
          <a:effectRef idx="0">
            <a:scrgbClr r="0" g="0" b="0"/>
          </a:effectRef>
          <a:fontRef idx="minor">
            <a:schemeClr val="accent3"/>
          </a:fontRef>
        </p:style>
        <p:txBody>
          <a:bodyPr wrap="square" rtlCol="0" anchor="ctr">
            <a:noAutofit/>
          </a:bodyPr>
          <a:lstStyle>
            <a:defPPr>
              <a:defRPr lang="es-ES"/>
            </a:defPPr>
            <a:lvl1pPr algn="ctr">
              <a:buClr>
                <a:srgbClr val="C00000"/>
              </a:buClr>
              <a:defRPr sz="1400" b="1">
                <a:solidFill>
                  <a:schemeClr val="bg1"/>
                </a:solidFill>
              </a:defRPr>
            </a:lvl1pPr>
          </a:lstStyle>
          <a:p>
            <a:r>
              <a:rPr lang="es-PE" sz="4400" dirty="0"/>
              <a:t>6</a:t>
            </a:r>
          </a:p>
        </p:txBody>
      </p:sp>
    </p:spTree>
    <p:extLst>
      <p:ext uri="{BB962C8B-B14F-4D97-AF65-F5344CB8AC3E}">
        <p14:creationId xmlns:p14="http://schemas.microsoft.com/office/powerpoint/2010/main" val="753054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31</a:t>
            </a:fld>
            <a:endParaRPr lang="es-ES" dirty="0"/>
          </a:p>
        </p:txBody>
      </p:sp>
      <p:sp>
        <p:nvSpPr>
          <p:cNvPr id="18"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b="1" dirty="0">
                <a:latin typeface="+mn-lt"/>
              </a:rPr>
              <a:t>Es necesario hacer las dos reformas juntas: IRPJ e IRPN</a:t>
            </a:r>
            <a:endParaRPr lang="es-PE" sz="2000" b="1" dirty="0">
              <a:latin typeface="+mn-lt"/>
            </a:endParaRPr>
          </a:p>
        </p:txBody>
      </p:sp>
      <p:cxnSp>
        <p:nvCxnSpPr>
          <p:cNvPr id="17" name="Conector recto 16"/>
          <p:cNvCxnSpPr/>
          <p:nvPr/>
        </p:nvCxnSpPr>
        <p:spPr>
          <a:xfrm flipV="1">
            <a:off x="211199" y="62449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pic>
        <p:nvPicPr>
          <p:cNvPr id="1026" name="Picture 2" descr="D:\Usuarios\cgallardot\Desktop\maxresdefault.jpg"/>
          <p:cNvPicPr>
            <a:picLocks noChangeAspect="1" noChangeArrowheads="1"/>
          </p:cNvPicPr>
          <p:nvPr/>
        </p:nvPicPr>
        <p:blipFill>
          <a:blip r:embed="rId3"/>
          <a:srcRect/>
          <a:stretch>
            <a:fillRect/>
          </a:stretch>
        </p:blipFill>
        <p:spPr bwMode="auto">
          <a:xfrm>
            <a:off x="309562" y="1182251"/>
            <a:ext cx="5293182" cy="3092451"/>
          </a:xfrm>
          <a:prstGeom prst="rect">
            <a:avLst/>
          </a:prstGeom>
          <a:noFill/>
        </p:spPr>
      </p:pic>
      <p:sp>
        <p:nvSpPr>
          <p:cNvPr id="9" name="3 Rectángulo redondeado"/>
          <p:cNvSpPr/>
          <p:nvPr/>
        </p:nvSpPr>
        <p:spPr>
          <a:xfrm>
            <a:off x="2039779" y="1312785"/>
            <a:ext cx="492730" cy="297690"/>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RG</a:t>
            </a:r>
          </a:p>
        </p:txBody>
      </p:sp>
      <p:sp>
        <p:nvSpPr>
          <p:cNvPr id="10" name="3 Rectángulo redondeado"/>
          <p:cNvSpPr/>
          <p:nvPr/>
        </p:nvSpPr>
        <p:spPr>
          <a:xfrm>
            <a:off x="2765297" y="1281818"/>
            <a:ext cx="532484" cy="297690"/>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1era</a:t>
            </a:r>
          </a:p>
        </p:txBody>
      </p:sp>
      <p:sp>
        <p:nvSpPr>
          <p:cNvPr id="11" name="3 Rectángulo redondeado"/>
          <p:cNvSpPr/>
          <p:nvPr/>
        </p:nvSpPr>
        <p:spPr>
          <a:xfrm>
            <a:off x="1960270" y="1756657"/>
            <a:ext cx="611993" cy="256399"/>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NRUS</a:t>
            </a:r>
          </a:p>
        </p:txBody>
      </p:sp>
      <p:sp>
        <p:nvSpPr>
          <p:cNvPr id="12" name="3 Rectángulo redondeado"/>
          <p:cNvSpPr/>
          <p:nvPr/>
        </p:nvSpPr>
        <p:spPr>
          <a:xfrm>
            <a:off x="3172781" y="1653431"/>
            <a:ext cx="492730" cy="297690"/>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4ta</a:t>
            </a:r>
          </a:p>
        </p:txBody>
      </p:sp>
      <p:sp>
        <p:nvSpPr>
          <p:cNvPr id="14" name="3 Rectángulo redondeado"/>
          <p:cNvSpPr/>
          <p:nvPr/>
        </p:nvSpPr>
        <p:spPr>
          <a:xfrm>
            <a:off x="2636096" y="1828916"/>
            <a:ext cx="492730" cy="297690"/>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2da</a:t>
            </a:r>
          </a:p>
        </p:txBody>
      </p:sp>
      <p:sp>
        <p:nvSpPr>
          <p:cNvPr id="15" name="3 Rectángulo redondeado"/>
          <p:cNvSpPr/>
          <p:nvPr/>
        </p:nvSpPr>
        <p:spPr>
          <a:xfrm>
            <a:off x="2556587" y="2644401"/>
            <a:ext cx="492730" cy="297690"/>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5ta</a:t>
            </a:r>
          </a:p>
        </p:txBody>
      </p:sp>
      <p:sp>
        <p:nvSpPr>
          <p:cNvPr id="16" name="3 Rectángulo redondeado"/>
          <p:cNvSpPr/>
          <p:nvPr/>
        </p:nvSpPr>
        <p:spPr>
          <a:xfrm>
            <a:off x="2159041" y="2241820"/>
            <a:ext cx="542423" cy="277045"/>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RER</a:t>
            </a:r>
          </a:p>
        </p:txBody>
      </p:sp>
      <p:sp>
        <p:nvSpPr>
          <p:cNvPr id="19" name="3 Rectángulo redondeado"/>
          <p:cNvSpPr/>
          <p:nvPr/>
        </p:nvSpPr>
        <p:spPr>
          <a:xfrm>
            <a:off x="2795113" y="2272788"/>
            <a:ext cx="552361" cy="266722"/>
          </a:xfrm>
          <a:prstGeom prst="roundRect">
            <a:avLst/>
          </a:prstGeom>
          <a:ln>
            <a:solidFill>
              <a:schemeClr val="accent5">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050" dirty="0">
                <a:solidFill>
                  <a:schemeClr val="tx1"/>
                </a:solidFill>
                <a:latin typeface="Arial" panose="020B0604020202020204" pitchFamily="34" charset="0"/>
                <a:cs typeface="Arial" panose="020B0604020202020204" pitchFamily="34" charset="0"/>
              </a:rPr>
              <a:t>RMT</a:t>
            </a:r>
          </a:p>
        </p:txBody>
      </p:sp>
      <p:sp>
        <p:nvSpPr>
          <p:cNvPr id="20" name="19 Rectángulo redondeado"/>
          <p:cNvSpPr/>
          <p:nvPr/>
        </p:nvSpPr>
        <p:spPr>
          <a:xfrm>
            <a:off x="5724525" y="1142805"/>
            <a:ext cx="3132000" cy="57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Es la forma en que los ciudadanos se aproximan a la tributación</a:t>
            </a:r>
          </a:p>
        </p:txBody>
      </p:sp>
      <p:sp>
        <p:nvSpPr>
          <p:cNvPr id="22" name="21 Rectángulo redondeado"/>
          <p:cNvSpPr/>
          <p:nvPr/>
        </p:nvSpPr>
        <p:spPr>
          <a:xfrm>
            <a:off x="5715000" y="1787866"/>
            <a:ext cx="3132000" cy="57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Reducir arbitrajes entre PPNN y PPJJ: 67% de las MYPE son PPNN con negocio</a:t>
            </a:r>
          </a:p>
        </p:txBody>
      </p:sp>
      <p:sp>
        <p:nvSpPr>
          <p:cNvPr id="23" name="22 Rectángulo redondeado"/>
          <p:cNvSpPr/>
          <p:nvPr/>
        </p:nvSpPr>
        <p:spPr>
          <a:xfrm>
            <a:off x="5705475" y="2422996"/>
            <a:ext cx="3132000" cy="57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Los incentivos para emitir y solicitar comprobantes de pago deben ser para ambos</a:t>
            </a:r>
          </a:p>
        </p:txBody>
      </p:sp>
      <p:sp>
        <p:nvSpPr>
          <p:cNvPr id="21" name="20 Rectángulo redondeado"/>
          <p:cNvSpPr/>
          <p:nvPr/>
        </p:nvSpPr>
        <p:spPr>
          <a:xfrm>
            <a:off x="5705475" y="3076973"/>
            <a:ext cx="3132000" cy="57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Se logran los mejores impactos estimados en recaudación</a:t>
            </a:r>
          </a:p>
        </p:txBody>
      </p:sp>
      <p:sp>
        <p:nvSpPr>
          <p:cNvPr id="24" name="23 Rectángulo redondeado"/>
          <p:cNvSpPr/>
          <p:nvPr/>
        </p:nvSpPr>
        <p:spPr>
          <a:xfrm>
            <a:off x="5721683" y="3725501"/>
            <a:ext cx="3132000" cy="57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De la experiencia: reformas incompletas no resuelven el problema</a:t>
            </a:r>
          </a:p>
        </p:txBody>
      </p:sp>
    </p:spTree>
    <p:extLst>
      <p:ext uri="{BB962C8B-B14F-4D97-AF65-F5344CB8AC3E}">
        <p14:creationId xmlns:p14="http://schemas.microsoft.com/office/powerpoint/2010/main" val="2854169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46184"/>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rPr>
              <a:t>Reforma tributaria 2018: Propuesta para IR de empresas y negocios</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8564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33</a:t>
            </a:fld>
            <a:endParaRPr lang="es-ES" dirty="0"/>
          </a:p>
        </p:txBody>
      </p:sp>
      <p:sp>
        <p:nvSpPr>
          <p:cNvPr id="18" name="Título 2"/>
          <p:cNvSpPr txBox="1">
            <a:spLocks/>
          </p:cNvSpPr>
          <p:nvPr/>
        </p:nvSpPr>
        <p:spPr>
          <a:xfrm>
            <a:off x="156904" y="147698"/>
            <a:ext cx="8072695"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Propuesta para un sistema tributario de empresas y negocios simple, justo y que incentive la formalización</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20" name="2 Rectángulo redondeado"/>
          <p:cNvSpPr/>
          <p:nvPr/>
        </p:nvSpPr>
        <p:spPr>
          <a:xfrm>
            <a:off x="2988359" y="946343"/>
            <a:ext cx="5240121" cy="409517"/>
          </a:xfrm>
          <a:prstGeom prst="roundRect">
            <a:avLst/>
          </a:prstGeom>
          <a:solidFill>
            <a:srgbClr val="0068AF"/>
          </a:solidFill>
          <a:ln>
            <a:noFill/>
          </a:ln>
        </p:spPr>
        <p:style>
          <a:lnRef idx="0">
            <a:scrgbClr r="0" g="0" b="0"/>
          </a:lnRef>
          <a:fillRef idx="0">
            <a:scrgbClr r="0" g="0" b="0"/>
          </a:fillRef>
          <a:effectRef idx="0">
            <a:scrgbClr r="0" g="0" b="0"/>
          </a:effectRef>
          <a:fontRef idx="minor">
            <a:schemeClr val="lt1"/>
          </a:fontRef>
        </p:style>
        <p:txBody>
          <a:bodyPr tIns="0" bIns="0" rtlCol="0" anchor="ctr" anchorCtr="1"/>
          <a:lstStyle/>
          <a:p>
            <a:pPr algn="ctr"/>
            <a:r>
              <a:rPr lang="es-PE" sz="1400" b="1" dirty="0">
                <a:solidFill>
                  <a:schemeClr val="bg1"/>
                </a:solidFill>
                <a:latin typeface="Arial" panose="020B0604020202020204" pitchFamily="34" charset="0"/>
                <a:cs typeface="Arial" panose="020B0604020202020204" pitchFamily="34" charset="0"/>
              </a:rPr>
              <a:t>Sistema propuesto</a:t>
            </a:r>
          </a:p>
        </p:txBody>
      </p:sp>
      <p:sp>
        <p:nvSpPr>
          <p:cNvPr id="22" name="17 Rectángulo redondeado"/>
          <p:cNvSpPr/>
          <p:nvPr/>
        </p:nvSpPr>
        <p:spPr>
          <a:xfrm>
            <a:off x="2997596" y="1427059"/>
            <a:ext cx="1611764" cy="792000"/>
          </a:xfrm>
          <a:prstGeom prst="roundRect">
            <a:avLst/>
          </a:prstGeom>
          <a:ln w="19050">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accent5"/>
                </a:solidFill>
                <a:latin typeface="Arial" panose="020B0604020202020204" pitchFamily="34" charset="0"/>
                <a:cs typeface="Arial" panose="020B0604020202020204" pitchFamily="34" charset="0"/>
              </a:rPr>
              <a:t>RG</a:t>
            </a:r>
          </a:p>
        </p:txBody>
      </p:sp>
      <p:sp>
        <p:nvSpPr>
          <p:cNvPr id="23" name="18 Rectángulo redondeado"/>
          <p:cNvSpPr/>
          <p:nvPr/>
        </p:nvSpPr>
        <p:spPr>
          <a:xfrm>
            <a:off x="4772482" y="1434682"/>
            <a:ext cx="3456000" cy="792000"/>
          </a:xfrm>
          <a:prstGeom prst="roundRect">
            <a:avLst/>
          </a:prstGeom>
          <a:ln w="19050">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accent5"/>
                </a:solidFill>
                <a:latin typeface="Arial" panose="020B0604020202020204" pitchFamily="34" charset="0"/>
                <a:cs typeface="Arial" panose="020B0604020202020204" pitchFamily="34" charset="0"/>
              </a:rPr>
              <a:t>Ingresos &gt; 150 UIT</a:t>
            </a:r>
          </a:p>
          <a:p>
            <a:pPr algn="ctr"/>
            <a:r>
              <a:rPr lang="es-PE" sz="1400" dirty="0">
                <a:solidFill>
                  <a:schemeClr val="accent5"/>
                </a:solidFill>
                <a:latin typeface="Arial" panose="020B0604020202020204" pitchFamily="34" charset="0"/>
                <a:cs typeface="Arial" panose="020B0604020202020204" pitchFamily="34" charset="0"/>
              </a:rPr>
              <a:t>Tasa: 29,5%</a:t>
            </a:r>
          </a:p>
          <a:p>
            <a:pPr algn="ctr"/>
            <a:r>
              <a:rPr lang="es-PE" sz="1400" dirty="0">
                <a:solidFill>
                  <a:schemeClr val="accent5"/>
                </a:solidFill>
                <a:latin typeface="Arial" panose="020B0604020202020204" pitchFamily="34" charset="0"/>
                <a:cs typeface="Arial" panose="020B0604020202020204" pitchFamily="34" charset="0"/>
              </a:rPr>
              <a:t>Reglas actuales (estudiar simplificación)</a:t>
            </a:r>
          </a:p>
        </p:txBody>
      </p:sp>
      <p:sp>
        <p:nvSpPr>
          <p:cNvPr id="26" name="17 Rectángulo redondeado"/>
          <p:cNvSpPr/>
          <p:nvPr/>
        </p:nvSpPr>
        <p:spPr>
          <a:xfrm>
            <a:off x="2997595" y="2326780"/>
            <a:ext cx="1608273" cy="936000"/>
          </a:xfrm>
          <a:prstGeom prst="roundRect">
            <a:avLst/>
          </a:prstGeom>
          <a:ln w="19050">
            <a:solidFill>
              <a:srgbClr val="C00000"/>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rgbClr val="C00000"/>
                </a:solidFill>
                <a:latin typeface="Arial" panose="020B0604020202020204" pitchFamily="34" charset="0"/>
                <a:cs typeface="Arial" panose="020B0604020202020204" pitchFamily="34" charset="0"/>
              </a:rPr>
              <a:t>Régimen Emprendedor (RE)</a:t>
            </a:r>
          </a:p>
        </p:txBody>
      </p:sp>
      <p:sp>
        <p:nvSpPr>
          <p:cNvPr id="27" name="18 Rectángulo redondeado"/>
          <p:cNvSpPr/>
          <p:nvPr/>
        </p:nvSpPr>
        <p:spPr>
          <a:xfrm>
            <a:off x="4801057" y="2325533"/>
            <a:ext cx="3456000" cy="936000"/>
          </a:xfrm>
          <a:prstGeom prst="roundRect">
            <a:avLst/>
          </a:prstGeom>
          <a:ln w="19050">
            <a:solidFill>
              <a:srgbClr val="C00000"/>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rgbClr val="C00000"/>
                </a:solidFill>
                <a:latin typeface="Arial" panose="020B0604020202020204" pitchFamily="34" charset="0"/>
                <a:cs typeface="Arial" panose="020B0604020202020204" pitchFamily="34" charset="0"/>
              </a:rPr>
              <a:t>15 UIT &lt; Ingresos &lt;= 150 UIT</a:t>
            </a:r>
          </a:p>
          <a:p>
            <a:pPr algn="ctr"/>
            <a:r>
              <a:rPr lang="es-PE" sz="1400" dirty="0">
                <a:solidFill>
                  <a:srgbClr val="C00000"/>
                </a:solidFill>
                <a:latin typeface="Arial" panose="020B0604020202020204" pitchFamily="34" charset="0"/>
                <a:cs typeface="Arial" panose="020B0604020202020204" pitchFamily="34" charset="0"/>
              </a:rPr>
              <a:t>Tasa: 29,5%</a:t>
            </a:r>
          </a:p>
          <a:p>
            <a:pPr algn="ctr"/>
            <a:r>
              <a:rPr lang="es-PE" sz="1400" dirty="0">
                <a:solidFill>
                  <a:srgbClr val="C00000"/>
                </a:solidFill>
                <a:latin typeface="Arial" panose="020B0604020202020204" pitchFamily="34" charset="0"/>
                <a:cs typeface="Arial" panose="020B0604020202020204" pitchFamily="34" charset="0"/>
              </a:rPr>
              <a:t>Base Imponible = Ingresos – Gastos</a:t>
            </a:r>
          </a:p>
          <a:p>
            <a:pPr algn="ctr"/>
            <a:r>
              <a:rPr lang="es-PE" sz="1400" dirty="0">
                <a:solidFill>
                  <a:srgbClr val="C00000"/>
                </a:solidFill>
                <a:latin typeface="Arial" panose="020B0604020202020204" pitchFamily="34" charset="0"/>
                <a:cs typeface="Arial" panose="020B0604020202020204" pitchFamily="34" charset="0"/>
              </a:rPr>
              <a:t>Personas naturales y jurídicas</a:t>
            </a:r>
          </a:p>
        </p:txBody>
      </p:sp>
      <p:sp>
        <p:nvSpPr>
          <p:cNvPr id="30" name="17 Rectángulo redondeado"/>
          <p:cNvSpPr/>
          <p:nvPr/>
        </p:nvSpPr>
        <p:spPr>
          <a:xfrm>
            <a:off x="3001087" y="3345224"/>
            <a:ext cx="1608273"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Régimen simplificado para negocios (RSN)</a:t>
            </a:r>
          </a:p>
        </p:txBody>
      </p:sp>
      <p:sp>
        <p:nvSpPr>
          <p:cNvPr id="31" name="18 Rectángulo redondeado"/>
          <p:cNvSpPr/>
          <p:nvPr/>
        </p:nvSpPr>
        <p:spPr>
          <a:xfrm>
            <a:off x="4791532" y="3347122"/>
            <a:ext cx="3456000"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Ingresos &lt;= 15 UIT</a:t>
            </a:r>
          </a:p>
          <a:p>
            <a:pPr algn="ctr"/>
            <a:r>
              <a:rPr lang="es-PE" sz="1400" dirty="0">
                <a:solidFill>
                  <a:schemeClr val="tx1"/>
                </a:solidFill>
                <a:latin typeface="Arial" panose="020B0604020202020204" pitchFamily="34" charset="0"/>
                <a:cs typeface="Arial" panose="020B0604020202020204" pitchFamily="34" charset="0"/>
              </a:rPr>
              <a:t>Incorporarlos a la cadena de valor</a:t>
            </a:r>
          </a:p>
          <a:p>
            <a:pPr algn="ctr"/>
            <a:r>
              <a:rPr lang="es-PE" sz="1400" dirty="0">
                <a:solidFill>
                  <a:schemeClr val="tx1"/>
                </a:solidFill>
                <a:latin typeface="Arial" panose="020B0604020202020204" pitchFamily="34" charset="0"/>
                <a:cs typeface="Arial" panose="020B0604020202020204" pitchFamily="34" charset="0"/>
              </a:rPr>
              <a:t>Solo personas naturales</a:t>
            </a:r>
          </a:p>
        </p:txBody>
      </p:sp>
      <p:sp>
        <p:nvSpPr>
          <p:cNvPr id="33" name="2 Rectángulo redondeado"/>
          <p:cNvSpPr/>
          <p:nvPr/>
        </p:nvSpPr>
        <p:spPr>
          <a:xfrm>
            <a:off x="431431" y="946343"/>
            <a:ext cx="1802788" cy="409517"/>
          </a:xfrm>
          <a:prstGeom prst="roundRect">
            <a:avLst/>
          </a:prstGeom>
          <a:solidFill>
            <a:srgbClr val="AB1440"/>
          </a:solidFill>
          <a:ln>
            <a:noFill/>
          </a:ln>
        </p:spPr>
        <p:style>
          <a:lnRef idx="0">
            <a:scrgbClr r="0" g="0" b="0"/>
          </a:lnRef>
          <a:fillRef idx="0">
            <a:scrgbClr r="0" g="0" b="0"/>
          </a:fillRef>
          <a:effectRef idx="0">
            <a:scrgbClr r="0" g="0" b="0"/>
          </a:effectRef>
          <a:fontRef idx="minor">
            <a:schemeClr val="lt1"/>
          </a:fontRef>
        </p:style>
        <p:txBody>
          <a:bodyPr tIns="0" bIns="0" rtlCol="0" anchor="ctr" anchorCtr="1"/>
          <a:lstStyle/>
          <a:p>
            <a:pPr algn="ctr"/>
            <a:r>
              <a:rPr lang="es-PE" sz="1400" b="1" dirty="0">
                <a:solidFill>
                  <a:schemeClr val="bg1"/>
                </a:solidFill>
                <a:latin typeface="Arial" panose="020B0604020202020204" pitchFamily="34" charset="0"/>
                <a:cs typeface="Arial" panose="020B0604020202020204" pitchFamily="34" charset="0"/>
              </a:rPr>
              <a:t>Sistema actual</a:t>
            </a:r>
          </a:p>
        </p:txBody>
      </p:sp>
      <p:sp>
        <p:nvSpPr>
          <p:cNvPr id="34" name="3 Rectángulo redondeado"/>
          <p:cNvSpPr/>
          <p:nvPr/>
        </p:nvSpPr>
        <p:spPr>
          <a:xfrm>
            <a:off x="727926" y="1569982"/>
            <a:ext cx="1140127" cy="690000"/>
          </a:xfrm>
          <a:prstGeom prst="roundRect">
            <a:avLst/>
          </a:prstGeom>
          <a:ln>
            <a:solidFill>
              <a:srgbClr val="AB144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RG</a:t>
            </a:r>
          </a:p>
        </p:txBody>
      </p:sp>
      <p:sp>
        <p:nvSpPr>
          <p:cNvPr id="35" name="3 Rectángulo redondeado"/>
          <p:cNvSpPr/>
          <p:nvPr/>
        </p:nvSpPr>
        <p:spPr>
          <a:xfrm>
            <a:off x="727926" y="2318399"/>
            <a:ext cx="1140127" cy="690000"/>
          </a:xfrm>
          <a:prstGeom prst="roundRect">
            <a:avLst/>
          </a:prstGeom>
          <a:ln>
            <a:solidFill>
              <a:srgbClr val="AB144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RMT</a:t>
            </a:r>
          </a:p>
        </p:txBody>
      </p:sp>
      <p:sp>
        <p:nvSpPr>
          <p:cNvPr id="36" name="3 Rectángulo redondeado"/>
          <p:cNvSpPr/>
          <p:nvPr/>
        </p:nvSpPr>
        <p:spPr>
          <a:xfrm>
            <a:off x="727926" y="3066817"/>
            <a:ext cx="1140127" cy="690000"/>
          </a:xfrm>
          <a:prstGeom prst="roundRect">
            <a:avLst/>
          </a:prstGeom>
          <a:ln>
            <a:solidFill>
              <a:srgbClr val="AB144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RER</a:t>
            </a:r>
          </a:p>
        </p:txBody>
      </p:sp>
      <p:sp>
        <p:nvSpPr>
          <p:cNvPr id="37" name="3 Rectángulo redondeado"/>
          <p:cNvSpPr/>
          <p:nvPr/>
        </p:nvSpPr>
        <p:spPr>
          <a:xfrm>
            <a:off x="727926" y="3815234"/>
            <a:ext cx="1140127" cy="690000"/>
          </a:xfrm>
          <a:prstGeom prst="roundRect">
            <a:avLst/>
          </a:prstGeom>
          <a:ln>
            <a:solidFill>
              <a:srgbClr val="AB144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NRUS</a:t>
            </a:r>
          </a:p>
        </p:txBody>
      </p:sp>
      <p:cxnSp>
        <p:nvCxnSpPr>
          <p:cNvPr id="38" name="Conector recto 30"/>
          <p:cNvCxnSpPr/>
          <p:nvPr/>
        </p:nvCxnSpPr>
        <p:spPr>
          <a:xfrm flipV="1">
            <a:off x="2525825" y="865927"/>
            <a:ext cx="0" cy="378000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18 Rectángulo redondeado"/>
          <p:cNvSpPr/>
          <p:nvPr/>
        </p:nvSpPr>
        <p:spPr>
          <a:xfrm>
            <a:off x="2995059" y="4322625"/>
            <a:ext cx="5240120" cy="324000"/>
          </a:xfrm>
          <a:prstGeom prst="roundRect">
            <a:avLst/>
          </a:prstGeom>
          <a:ln w="19050">
            <a:solidFill>
              <a:schemeClr val="accent6"/>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accent6"/>
                </a:solidFill>
                <a:latin typeface="Arial" panose="020B0604020202020204" pitchFamily="34" charset="0"/>
                <a:cs typeface="Arial" panose="020B0604020202020204" pitchFamily="34" charset="0"/>
              </a:rPr>
              <a:t>Ajustar tamaño MYPE para propósitos tributarios</a:t>
            </a:r>
          </a:p>
        </p:txBody>
      </p:sp>
    </p:spTree>
    <p:extLst>
      <p:ext uri="{BB962C8B-B14F-4D97-AF65-F5344CB8AC3E}">
        <p14:creationId xmlns:p14="http://schemas.microsoft.com/office/powerpoint/2010/main" val="21295646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34</a:t>
            </a:fld>
            <a:endParaRPr lang="es-ES" dirty="0"/>
          </a:p>
        </p:txBody>
      </p:sp>
      <p:sp>
        <p:nvSpPr>
          <p:cNvPr id="18" name="Título 2"/>
          <p:cNvSpPr txBox="1">
            <a:spLocks/>
          </p:cNvSpPr>
          <p:nvPr/>
        </p:nvSpPr>
        <p:spPr>
          <a:xfrm>
            <a:off x="156905" y="243497"/>
            <a:ext cx="7828854"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Ventajas del Régimen Emprendedor (RE)</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25" name="CuadroTexto 5"/>
          <p:cNvSpPr txBox="1"/>
          <p:nvPr/>
        </p:nvSpPr>
        <p:spPr>
          <a:xfrm>
            <a:off x="404307" y="2456094"/>
            <a:ext cx="6926679" cy="692818"/>
          </a:xfrm>
          <a:prstGeom prst="rect">
            <a:avLst/>
          </a:prstGeom>
          <a:noFill/>
        </p:spPr>
        <p:txBody>
          <a:bodyPr wrap="square" rtlCol="0">
            <a:spAutoFit/>
          </a:bodyPr>
          <a:lstStyle/>
          <a:p>
            <a:r>
              <a:rPr lang="es-PE" b="1" dirty="0"/>
              <a:t>RE</a:t>
            </a:r>
          </a:p>
          <a:p>
            <a:r>
              <a:rPr lang="es-PE" sz="2102" dirty="0"/>
              <a:t>Renta neta</a:t>
            </a:r>
            <a:r>
              <a:rPr lang="x-none" sz="2102" dirty="0"/>
              <a:t> = (Ingresos – </a:t>
            </a:r>
            <a:r>
              <a:rPr lang="es-PE" sz="2102" dirty="0">
                <a:solidFill>
                  <a:schemeClr val="accent1">
                    <a:lumMod val="75000"/>
                  </a:schemeClr>
                </a:solidFill>
              </a:rPr>
              <a:t>Egresos</a:t>
            </a:r>
            <a:r>
              <a:rPr lang="x-none" sz="2102" dirty="0"/>
              <a:t>) </a:t>
            </a:r>
            <a:r>
              <a:rPr lang="es-PE" sz="2102" dirty="0"/>
              <a:t>* </a:t>
            </a:r>
            <a:r>
              <a:rPr lang="x-none" sz="2102" dirty="0"/>
              <a:t>t</a:t>
            </a:r>
          </a:p>
        </p:txBody>
      </p:sp>
      <p:sp>
        <p:nvSpPr>
          <p:cNvPr id="29" name="CuadroTexto 7"/>
          <p:cNvSpPr txBox="1"/>
          <p:nvPr/>
        </p:nvSpPr>
        <p:spPr>
          <a:xfrm>
            <a:off x="404307" y="973518"/>
            <a:ext cx="8547188" cy="692818"/>
          </a:xfrm>
          <a:prstGeom prst="rect">
            <a:avLst/>
          </a:prstGeom>
          <a:noFill/>
        </p:spPr>
        <p:txBody>
          <a:bodyPr wrap="square" rtlCol="0">
            <a:spAutoFit/>
          </a:bodyPr>
          <a:lstStyle/>
          <a:p>
            <a:r>
              <a:rPr lang="es-PE" b="1" dirty="0"/>
              <a:t>RÉGIMEN GENERAL</a:t>
            </a:r>
          </a:p>
          <a:p>
            <a:r>
              <a:rPr lang="es-PE" sz="2102" dirty="0"/>
              <a:t>Renta neta</a:t>
            </a:r>
            <a:r>
              <a:rPr lang="x-none" sz="2102"/>
              <a:t> </a:t>
            </a:r>
            <a:r>
              <a:rPr lang="x-none" sz="2102" dirty="0"/>
              <a:t>= (Ingresos – </a:t>
            </a:r>
            <a:r>
              <a:rPr lang="x-none" sz="2102" dirty="0">
                <a:solidFill>
                  <a:schemeClr val="accent1">
                    <a:lumMod val="75000"/>
                  </a:schemeClr>
                </a:solidFill>
              </a:rPr>
              <a:t>Costo – Gasto – </a:t>
            </a:r>
            <a:r>
              <a:rPr lang="x-none" sz="2102">
                <a:solidFill>
                  <a:schemeClr val="accent1">
                    <a:lumMod val="75000"/>
                  </a:schemeClr>
                </a:solidFill>
              </a:rPr>
              <a:t>Depreciación – </a:t>
            </a:r>
            <a:r>
              <a:rPr lang="es-PE" sz="2102" dirty="0">
                <a:solidFill>
                  <a:schemeClr val="accent1">
                    <a:lumMod val="75000"/>
                  </a:schemeClr>
                </a:solidFill>
              </a:rPr>
              <a:t>Amortización</a:t>
            </a:r>
            <a:r>
              <a:rPr lang="x-none" sz="2102"/>
              <a:t>)</a:t>
            </a:r>
            <a:r>
              <a:rPr lang="es-PE" sz="2102" dirty="0"/>
              <a:t> </a:t>
            </a:r>
            <a:r>
              <a:rPr lang="x-none" sz="2102"/>
              <a:t>*</a:t>
            </a:r>
            <a:r>
              <a:rPr lang="es-PE" sz="2102" dirty="0"/>
              <a:t> </a:t>
            </a:r>
            <a:r>
              <a:rPr lang="x-none" sz="2102"/>
              <a:t>t</a:t>
            </a:r>
            <a:endParaRPr lang="x-none" sz="2102" dirty="0"/>
          </a:p>
        </p:txBody>
      </p:sp>
      <p:cxnSp>
        <p:nvCxnSpPr>
          <p:cNvPr id="39" name="Conector recto de flecha 8"/>
          <p:cNvCxnSpPr/>
          <p:nvPr/>
        </p:nvCxnSpPr>
        <p:spPr>
          <a:xfrm>
            <a:off x="2473940" y="1762531"/>
            <a:ext cx="0" cy="90637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9"/>
          <p:cNvCxnSpPr/>
          <p:nvPr/>
        </p:nvCxnSpPr>
        <p:spPr>
          <a:xfrm>
            <a:off x="3521241" y="1666334"/>
            <a:ext cx="288759" cy="1002576"/>
          </a:xfrm>
          <a:prstGeom prst="straightConnector1">
            <a:avLst/>
          </a:prstGeom>
          <a:ln>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10"/>
          <p:cNvCxnSpPr/>
          <p:nvPr/>
        </p:nvCxnSpPr>
        <p:spPr>
          <a:xfrm flipH="1">
            <a:off x="3867646" y="1647862"/>
            <a:ext cx="440358" cy="1021048"/>
          </a:xfrm>
          <a:prstGeom prst="straightConnector1">
            <a:avLst/>
          </a:prstGeom>
          <a:ln>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12"/>
          <p:cNvCxnSpPr/>
          <p:nvPr/>
        </p:nvCxnSpPr>
        <p:spPr>
          <a:xfrm flipH="1">
            <a:off x="4087825" y="1647862"/>
            <a:ext cx="3123102" cy="1021048"/>
          </a:xfrm>
          <a:prstGeom prst="straightConnector1">
            <a:avLst/>
          </a:prstGeom>
          <a:ln>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13"/>
          <p:cNvCxnSpPr/>
          <p:nvPr/>
        </p:nvCxnSpPr>
        <p:spPr>
          <a:xfrm flipH="1">
            <a:off x="4018547" y="1647862"/>
            <a:ext cx="1485746" cy="1021048"/>
          </a:xfrm>
          <a:prstGeom prst="straightConnector1">
            <a:avLst/>
          </a:prstGeom>
          <a:ln>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4" name="CuadroTexto 11"/>
          <p:cNvSpPr txBox="1"/>
          <p:nvPr/>
        </p:nvSpPr>
        <p:spPr>
          <a:xfrm>
            <a:off x="742950" y="3474913"/>
            <a:ext cx="7610475" cy="1200329"/>
          </a:xfrm>
          <a:prstGeom prst="rect">
            <a:avLst/>
          </a:prstGeom>
          <a:noFill/>
        </p:spPr>
        <p:txBody>
          <a:bodyPr wrap="square" rtlCol="0">
            <a:spAutoFit/>
          </a:bodyPr>
          <a:lstStyle/>
          <a:p>
            <a:pPr marL="214513" indent="-214513" algn="ctr">
              <a:buClr>
                <a:srgbClr val="C00000"/>
              </a:buClr>
              <a:buFont typeface="Wingdings" panose="05000000000000000000" pitchFamily="2" charset="2"/>
              <a:buChar char="ü"/>
            </a:pPr>
            <a:r>
              <a:rPr lang="x-none" dirty="0"/>
              <a:t>Basado en la utilidad</a:t>
            </a:r>
            <a:r>
              <a:rPr lang="es-PE" dirty="0"/>
              <a:t>, s</a:t>
            </a:r>
            <a:r>
              <a:rPr lang="x-none" dirty="0"/>
              <a:t>e </a:t>
            </a:r>
            <a:r>
              <a:rPr lang="es-PE" dirty="0"/>
              <a:t>aproxima </a:t>
            </a:r>
            <a:r>
              <a:rPr lang="x-none" dirty="0"/>
              <a:t>al Régimen General</a:t>
            </a:r>
          </a:p>
          <a:p>
            <a:pPr marL="214513" indent="-214513" algn="ctr">
              <a:buClr>
                <a:srgbClr val="C00000"/>
              </a:buClr>
              <a:buFont typeface="Wingdings" panose="05000000000000000000" pitchFamily="2" charset="2"/>
              <a:buChar char="ü"/>
            </a:pPr>
            <a:r>
              <a:rPr lang="x-none" dirty="0"/>
              <a:t>Simple: No hay necesidad de distinguir </a:t>
            </a:r>
            <a:r>
              <a:rPr lang="es-PE" dirty="0"/>
              <a:t>c</a:t>
            </a:r>
            <a:r>
              <a:rPr lang="x-none" dirty="0"/>
              <a:t>osto o </a:t>
            </a:r>
            <a:r>
              <a:rPr lang="es-PE" dirty="0"/>
              <a:t>g</a:t>
            </a:r>
            <a:r>
              <a:rPr lang="x-none" dirty="0"/>
              <a:t>asto</a:t>
            </a:r>
            <a:endParaRPr lang="es-PE" dirty="0"/>
          </a:p>
          <a:p>
            <a:pPr marL="214513" indent="-214513" algn="ctr">
              <a:buClr>
                <a:srgbClr val="C00000"/>
              </a:buClr>
              <a:buFont typeface="Wingdings" panose="05000000000000000000" pitchFamily="2" charset="2"/>
              <a:buChar char="ü"/>
            </a:pPr>
            <a:r>
              <a:rPr lang="x-none" dirty="0"/>
              <a:t>Favorece la inversión: Depreciación acelerada</a:t>
            </a:r>
            <a:r>
              <a:rPr lang="es-PE" dirty="0"/>
              <a:t>, se arrastran saldos</a:t>
            </a:r>
          </a:p>
          <a:p>
            <a:pPr marL="214513" indent="-214513" algn="ctr">
              <a:buClr>
                <a:srgbClr val="C00000"/>
              </a:buClr>
              <a:buFont typeface="Wingdings" panose="05000000000000000000" pitchFamily="2" charset="2"/>
              <a:buChar char="ü"/>
            </a:pPr>
            <a:r>
              <a:rPr lang="es-PE" dirty="0"/>
              <a:t>Favorece formalización de planilla y créditos</a:t>
            </a:r>
            <a:endParaRPr lang="x-none" dirty="0"/>
          </a:p>
        </p:txBody>
      </p:sp>
      <p:sp>
        <p:nvSpPr>
          <p:cNvPr id="14" name="13 Rectángulo redondeado"/>
          <p:cNvSpPr/>
          <p:nvPr/>
        </p:nvSpPr>
        <p:spPr>
          <a:xfrm>
            <a:off x="228600" y="904875"/>
            <a:ext cx="8543925" cy="2381250"/>
          </a:xfrm>
          <a:prstGeom prst="roundRect">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2175348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35</a:t>
            </a:fld>
            <a:endParaRPr lang="es-ES" dirty="0"/>
          </a:p>
        </p:txBody>
      </p:sp>
      <p:sp>
        <p:nvSpPr>
          <p:cNvPr id="18" name="Título 2"/>
          <p:cNvSpPr txBox="1">
            <a:spLocks/>
          </p:cNvSpPr>
          <p:nvPr/>
        </p:nvSpPr>
        <p:spPr>
          <a:xfrm>
            <a:off x="156905" y="262547"/>
            <a:ext cx="8310820"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Ventajas del Régimen simplificado para negocios (RSN)</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6" name="Rectángulo 5">
            <a:extLst>
              <a:ext uri="{FF2B5EF4-FFF2-40B4-BE49-F238E27FC236}">
                <a16:creationId xmlns:a16="http://schemas.microsoft.com/office/drawing/2014/main" id="{901F9341-1D0A-4BDF-9D31-2891613683B1}"/>
              </a:ext>
            </a:extLst>
          </p:cNvPr>
          <p:cNvSpPr/>
          <p:nvPr/>
        </p:nvSpPr>
        <p:spPr>
          <a:xfrm>
            <a:off x="242400" y="751775"/>
            <a:ext cx="4050023" cy="4078039"/>
          </a:xfrm>
          <a:prstGeom prst="rect">
            <a:avLst/>
          </a:prstGeom>
        </p:spPr>
        <p:txBody>
          <a:bodyPr wrap="square">
            <a:spAutoFit/>
          </a:bodyPr>
          <a:lstStyle/>
          <a:p>
            <a:pPr marL="0" lvl="1">
              <a:buClr>
                <a:srgbClr val="C00000"/>
              </a:buClr>
            </a:pPr>
            <a:r>
              <a:rPr lang="es-PE" b="1" dirty="0">
                <a:solidFill>
                  <a:srgbClr val="C00000"/>
                </a:solidFill>
              </a:rPr>
              <a:t>Esquema:</a:t>
            </a:r>
            <a:r>
              <a:rPr lang="es-PE" sz="1600" b="1" dirty="0">
                <a:solidFill>
                  <a:srgbClr val="C00000"/>
                </a:solidFill>
              </a:rPr>
              <a:t> </a:t>
            </a:r>
          </a:p>
          <a:p>
            <a:pPr marL="476250" lvl="2" indent="-211138">
              <a:buClr>
                <a:srgbClr val="C00000"/>
              </a:buClr>
              <a:buFont typeface="Calibri" panose="020F0502020204030204" pitchFamily="34" charset="0"/>
              <a:buChar char="–"/>
            </a:pPr>
            <a:endParaRPr lang="es-PE" sz="700" b="1" dirty="0"/>
          </a:p>
          <a:p>
            <a:pPr marL="285750" lvl="1" indent="-285750">
              <a:buClr>
                <a:srgbClr val="C00000"/>
              </a:buClr>
              <a:buFont typeface="Wingdings" panose="05000000000000000000" pitchFamily="2" charset="2"/>
              <a:buChar char="ü"/>
            </a:pPr>
            <a:r>
              <a:rPr lang="es-PE" sz="1400" b="1" dirty="0"/>
              <a:t>Cuota mensual: </a:t>
            </a:r>
            <a:r>
              <a:rPr lang="es-PE" sz="1400" dirty="0"/>
              <a:t>S/ 70 </a:t>
            </a:r>
          </a:p>
          <a:p>
            <a:pPr marL="265113" lvl="1">
              <a:buClr>
                <a:srgbClr val="C00000"/>
              </a:buClr>
            </a:pPr>
            <a:r>
              <a:rPr lang="es-PE" sz="1200" dirty="0"/>
              <a:t>(máximo de cuotas pagadas anual: S/ 840) </a:t>
            </a:r>
          </a:p>
          <a:p>
            <a:pPr marL="285750" lvl="1" indent="-285750">
              <a:buClr>
                <a:srgbClr val="C00000"/>
              </a:buClr>
              <a:buFont typeface="Wingdings" panose="05000000000000000000" pitchFamily="2" charset="2"/>
              <a:buChar char="ü"/>
            </a:pPr>
            <a:endParaRPr lang="es-PE" sz="700" dirty="0"/>
          </a:p>
          <a:p>
            <a:pPr marL="285750" lvl="1" indent="-285750">
              <a:buClr>
                <a:srgbClr val="C00000"/>
              </a:buClr>
              <a:buFont typeface="Wingdings" panose="05000000000000000000" pitchFamily="2" charset="2"/>
              <a:buChar char="ü"/>
            </a:pPr>
            <a:r>
              <a:rPr lang="es-PE" sz="1400" b="1" dirty="0"/>
              <a:t>Incentivo a compras con CPE: </a:t>
            </a:r>
          </a:p>
          <a:p>
            <a:pPr marL="542925" lvl="2" indent="-276225">
              <a:buClr>
                <a:srgbClr val="C00000"/>
              </a:buClr>
              <a:buFont typeface="Calibri" panose="020F0502020204030204" pitchFamily="34" charset="0"/>
              <a:buChar char="–"/>
            </a:pPr>
            <a:r>
              <a:rPr lang="es-PE" sz="1400" dirty="0"/>
              <a:t>En el mes en que el contribuyente sustente al menos S/ 200 de compras: Cuota baja a S/ 60 (</a:t>
            </a:r>
            <a:r>
              <a:rPr lang="es-PE" sz="1200" dirty="0"/>
              <a:t>SUNAT le calcula la cuota)</a:t>
            </a:r>
          </a:p>
          <a:p>
            <a:pPr marL="285750" lvl="1" indent="-285750">
              <a:buClr>
                <a:srgbClr val="C00000"/>
              </a:buClr>
              <a:buFont typeface="Wingdings" panose="05000000000000000000" pitchFamily="2" charset="2"/>
              <a:buChar char="ü"/>
            </a:pPr>
            <a:endParaRPr lang="es-PE" sz="700" dirty="0"/>
          </a:p>
          <a:p>
            <a:pPr marL="542925" lvl="2" indent="-276225">
              <a:buClr>
                <a:srgbClr val="C00000"/>
              </a:buClr>
              <a:buFont typeface="Calibri" panose="020F0502020204030204" pitchFamily="34" charset="0"/>
              <a:buChar char="–"/>
            </a:pPr>
            <a:r>
              <a:rPr lang="es-PE" sz="1400" dirty="0"/>
              <a:t>Devolución: Si el contribuyente sustenta más de S/ 2400 de compras anuales, la SUNAT le devuelve 10% del exceso:</a:t>
            </a:r>
          </a:p>
          <a:p>
            <a:pPr marL="266700" lvl="2">
              <a:buClr>
                <a:srgbClr val="C00000"/>
              </a:buClr>
            </a:pPr>
            <a:endParaRPr lang="es-PE" sz="700" dirty="0"/>
          </a:p>
          <a:p>
            <a:pPr marL="0" lvl="2" algn="ctr">
              <a:buClr>
                <a:srgbClr val="C00000"/>
              </a:buClr>
            </a:pPr>
            <a:r>
              <a:rPr lang="es-PE" sz="1400" dirty="0"/>
              <a:t>[total compras anual – S/ 2400] </a:t>
            </a:r>
          </a:p>
          <a:p>
            <a:pPr marL="0" lvl="1">
              <a:buClr>
                <a:srgbClr val="C00000"/>
              </a:buClr>
            </a:pPr>
            <a:endParaRPr lang="es-PE" sz="700" dirty="0"/>
          </a:p>
          <a:p>
            <a:pPr marL="539750" lvl="1">
              <a:buClr>
                <a:srgbClr val="C00000"/>
              </a:buClr>
            </a:pPr>
            <a:r>
              <a:rPr lang="es-PE" sz="1400" dirty="0"/>
              <a:t>con el siguiente límite anual: </a:t>
            </a:r>
          </a:p>
          <a:p>
            <a:pPr marL="0" lvl="1">
              <a:buClr>
                <a:srgbClr val="C00000"/>
              </a:buClr>
            </a:pPr>
            <a:endParaRPr lang="es-PE" sz="700" dirty="0"/>
          </a:p>
          <a:p>
            <a:pPr marL="0" lvl="1" algn="ctr">
              <a:buClr>
                <a:srgbClr val="C00000"/>
              </a:buClr>
            </a:pPr>
            <a:r>
              <a:rPr lang="es-PE" sz="1400" dirty="0"/>
              <a:t>[cuotas pagadas en el año – S/ 480]</a:t>
            </a:r>
          </a:p>
          <a:p>
            <a:pPr marL="0" lvl="1">
              <a:buClr>
                <a:srgbClr val="C00000"/>
              </a:buClr>
            </a:pPr>
            <a:endParaRPr lang="es-PE" sz="700" dirty="0"/>
          </a:p>
          <a:p>
            <a:pPr marL="0" lvl="1" algn="ctr">
              <a:buClr>
                <a:srgbClr val="C00000"/>
              </a:buClr>
            </a:pPr>
            <a:r>
              <a:rPr lang="es-PE" sz="1200" dirty="0"/>
              <a:t>(Se infiere cuota mínima de S/ 40 por mes y devolución máxima de S/ 360 por contribuyente)</a:t>
            </a:r>
          </a:p>
        </p:txBody>
      </p:sp>
      <p:sp>
        <p:nvSpPr>
          <p:cNvPr id="9" name="Globo: línea con barra de énfasis 8">
            <a:extLst>
              <a:ext uri="{FF2B5EF4-FFF2-40B4-BE49-F238E27FC236}">
                <a16:creationId xmlns:a16="http://schemas.microsoft.com/office/drawing/2014/main" id="{53CCEABC-07C7-40E3-849B-5458522334D0}"/>
              </a:ext>
            </a:extLst>
          </p:cNvPr>
          <p:cNvSpPr/>
          <p:nvPr/>
        </p:nvSpPr>
        <p:spPr>
          <a:xfrm>
            <a:off x="4734864" y="1400789"/>
            <a:ext cx="3885924" cy="3088015"/>
          </a:xfrm>
          <a:prstGeom prst="accentCallout1">
            <a:avLst>
              <a:gd name="adj1" fmla="val 51891"/>
              <a:gd name="adj2" fmla="val -5073"/>
              <a:gd name="adj3" fmla="val 51715"/>
              <a:gd name="adj4" fmla="val -1045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pPr marL="0" lvl="1">
              <a:buClr>
                <a:srgbClr val="C00000"/>
              </a:buClr>
            </a:pPr>
            <a:r>
              <a:rPr lang="es-PE" sz="1400" b="1" dirty="0">
                <a:solidFill>
                  <a:srgbClr val="C00000"/>
                </a:solidFill>
              </a:rPr>
              <a:t>Detalles</a:t>
            </a:r>
          </a:p>
          <a:p>
            <a:pPr marL="0" lvl="1">
              <a:buClr>
                <a:srgbClr val="C00000"/>
              </a:buClr>
            </a:pPr>
            <a:endParaRPr lang="es-PE" sz="700" dirty="0">
              <a:solidFill>
                <a:schemeClr val="tx1"/>
              </a:solidFill>
            </a:endParaRPr>
          </a:p>
          <a:p>
            <a:pPr marL="285750" lvl="1" indent="-285750">
              <a:buClr>
                <a:srgbClr val="C00000"/>
              </a:buClr>
              <a:buFont typeface="Wingdings" panose="05000000000000000000" pitchFamily="2" charset="2"/>
              <a:buChar char="ü"/>
            </a:pPr>
            <a:r>
              <a:rPr lang="es-PE" sz="1400" dirty="0">
                <a:solidFill>
                  <a:schemeClr val="tx1"/>
                </a:solidFill>
              </a:rPr>
              <a:t>Compras con CPE de cualquier tipo y de cualquier contribuyente</a:t>
            </a:r>
          </a:p>
          <a:p>
            <a:pPr marL="171450" indent="-171450">
              <a:buFont typeface="Wingdings" panose="05000000000000000000" pitchFamily="2" charset="2"/>
              <a:buChar char="ü"/>
            </a:pPr>
            <a:endParaRPr lang="es-PE" sz="1200" dirty="0">
              <a:solidFill>
                <a:schemeClr val="tx1"/>
              </a:solidFill>
            </a:endParaRPr>
          </a:p>
          <a:p>
            <a:pPr marL="285750" lvl="1" indent="-285750">
              <a:buClr>
                <a:srgbClr val="C00000"/>
              </a:buClr>
              <a:buFont typeface="Wingdings" panose="05000000000000000000" pitchFamily="2" charset="2"/>
              <a:buChar char="ü"/>
            </a:pPr>
            <a:r>
              <a:rPr lang="es-PE" sz="1400" dirty="0">
                <a:solidFill>
                  <a:schemeClr val="tx1"/>
                </a:solidFill>
              </a:rPr>
              <a:t>CPE que emitan:</a:t>
            </a:r>
          </a:p>
          <a:p>
            <a:pPr marL="542925" lvl="2" indent="-276225">
              <a:buClr>
                <a:srgbClr val="C00000"/>
              </a:buClr>
              <a:buFont typeface="Calibri" panose="020F0502020204030204" pitchFamily="34" charset="0"/>
              <a:buChar char="–"/>
            </a:pPr>
            <a:r>
              <a:rPr lang="es-PE" sz="1400" dirty="0">
                <a:solidFill>
                  <a:schemeClr val="tx1"/>
                </a:solidFill>
              </a:rPr>
              <a:t>Tienen derecho a costo-gasto, hasta un límite </a:t>
            </a:r>
          </a:p>
          <a:p>
            <a:pPr marL="542925" lvl="2" indent="-276225">
              <a:buClr>
                <a:srgbClr val="C00000"/>
              </a:buClr>
              <a:buFont typeface="Calibri" panose="020F0502020204030204" pitchFamily="34" charset="0"/>
              <a:buChar char="–"/>
            </a:pPr>
            <a:r>
              <a:rPr lang="es-PE" sz="1400" dirty="0">
                <a:solidFill>
                  <a:schemeClr val="tx1"/>
                </a:solidFill>
              </a:rPr>
              <a:t>Servirá para que PPNN los deduzcan de su IR</a:t>
            </a:r>
          </a:p>
          <a:p>
            <a:pPr marL="542925" lvl="2" indent="-276225">
              <a:buClr>
                <a:srgbClr val="C00000"/>
              </a:buClr>
              <a:buFont typeface="Calibri" panose="020F0502020204030204" pitchFamily="34" charset="0"/>
              <a:buChar char="–"/>
            </a:pPr>
            <a:r>
              <a:rPr lang="es-PE" sz="1400" dirty="0">
                <a:solidFill>
                  <a:schemeClr val="tx1"/>
                </a:solidFill>
              </a:rPr>
              <a:t>No da derecho a crédito fiscal</a:t>
            </a:r>
          </a:p>
          <a:p>
            <a:pPr marL="171450" indent="-171450">
              <a:buFont typeface="Wingdings" panose="05000000000000000000" pitchFamily="2" charset="2"/>
              <a:buChar char="ü"/>
            </a:pPr>
            <a:endParaRPr lang="es-PE" sz="1200" dirty="0">
              <a:solidFill>
                <a:schemeClr val="tx1"/>
              </a:solidFill>
            </a:endParaRPr>
          </a:p>
          <a:p>
            <a:pPr marL="285750" lvl="1" indent="-285750">
              <a:buClr>
                <a:srgbClr val="C00000"/>
              </a:buClr>
              <a:buFont typeface="Wingdings" panose="05000000000000000000" pitchFamily="2" charset="2"/>
              <a:buChar char="ü"/>
            </a:pPr>
            <a:r>
              <a:rPr lang="es-PE" sz="1400" dirty="0">
                <a:solidFill>
                  <a:schemeClr val="tx1"/>
                </a:solidFill>
              </a:rPr>
              <a:t>Norma debe establecer mecanismos de actualización de las cuotas del esquema</a:t>
            </a:r>
          </a:p>
          <a:p>
            <a:pPr marL="171450" indent="-171450">
              <a:buFont typeface="Wingdings" panose="05000000000000000000" pitchFamily="2" charset="2"/>
              <a:buChar char="ü"/>
            </a:pPr>
            <a:endParaRPr lang="es-PE" sz="1200" dirty="0">
              <a:solidFill>
                <a:schemeClr val="tx1"/>
              </a:solidFill>
            </a:endParaRPr>
          </a:p>
          <a:p>
            <a:pPr marL="285750" lvl="1" indent="-285750">
              <a:buClr>
                <a:srgbClr val="C00000"/>
              </a:buClr>
              <a:buFont typeface="Wingdings" panose="05000000000000000000" pitchFamily="2" charset="2"/>
              <a:buChar char="ü"/>
            </a:pPr>
            <a:r>
              <a:rPr lang="es-PE" sz="1400" dirty="0">
                <a:solidFill>
                  <a:schemeClr val="tx1"/>
                </a:solidFill>
              </a:rPr>
              <a:t>Categoría especial del NRUS no está obligado a presentar declaración</a:t>
            </a:r>
          </a:p>
          <a:p>
            <a:pPr marL="171450" indent="-171450">
              <a:buFont typeface="Wingdings" panose="05000000000000000000" pitchFamily="2" charset="2"/>
              <a:buChar char="ü"/>
            </a:pPr>
            <a:endParaRPr lang="es-PE" sz="1200" dirty="0">
              <a:solidFill>
                <a:schemeClr val="tx1"/>
              </a:solidFill>
            </a:endParaRPr>
          </a:p>
          <a:p>
            <a:pPr marL="285750" lvl="1" indent="-285750">
              <a:buClr>
                <a:srgbClr val="C00000"/>
              </a:buClr>
              <a:buFont typeface="Wingdings" panose="05000000000000000000" pitchFamily="2" charset="2"/>
              <a:buChar char="ü"/>
            </a:pPr>
            <a:r>
              <a:rPr lang="es-PE" sz="1400" dirty="0">
                <a:solidFill>
                  <a:schemeClr val="tx1"/>
                </a:solidFill>
              </a:rPr>
              <a:t>SIS emprendedor =&gt; Universalización SIS</a:t>
            </a:r>
          </a:p>
        </p:txBody>
      </p:sp>
    </p:spTree>
    <p:extLst>
      <p:ext uri="{BB962C8B-B14F-4D97-AF65-F5344CB8AC3E}">
        <p14:creationId xmlns:p14="http://schemas.microsoft.com/office/powerpoint/2010/main" val="20502698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36</a:t>
            </a:fld>
            <a:endParaRPr lang="es-ES" dirty="0"/>
          </a:p>
        </p:txBody>
      </p:sp>
      <p:sp>
        <p:nvSpPr>
          <p:cNvPr id="18" name="Título 2"/>
          <p:cNvSpPr txBox="1">
            <a:spLocks/>
          </p:cNvSpPr>
          <p:nvPr/>
        </p:nvSpPr>
        <p:spPr>
          <a:xfrm>
            <a:off x="156904" y="262547"/>
            <a:ext cx="8606095"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Ventaja de la propuesta: se suaviza la transición, reduciendo el impuesto al crecimiento</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4" name="33 Rectángulo redondeado"/>
          <p:cNvSpPr/>
          <p:nvPr/>
        </p:nvSpPr>
        <p:spPr>
          <a:xfrm>
            <a:off x="1200944" y="1954978"/>
            <a:ext cx="1152128" cy="720080"/>
          </a:xfrm>
          <a:prstGeom prst="round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2000" dirty="0">
                <a:solidFill>
                  <a:schemeClr val="tx1"/>
                </a:solidFill>
                <a:cs typeface="Arial" panose="020B0604020202020204" pitchFamily="34" charset="0"/>
              </a:rPr>
              <a:t>RSN</a:t>
            </a:r>
          </a:p>
        </p:txBody>
      </p:sp>
      <p:sp>
        <p:nvSpPr>
          <p:cNvPr id="35" name="34 Rectángulo redondeado"/>
          <p:cNvSpPr/>
          <p:nvPr/>
        </p:nvSpPr>
        <p:spPr>
          <a:xfrm>
            <a:off x="2425080" y="1954978"/>
            <a:ext cx="1440160" cy="720080"/>
          </a:xfrm>
          <a:prstGeom prst="round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2000" dirty="0"/>
              <a:t>RE</a:t>
            </a:r>
          </a:p>
        </p:txBody>
      </p:sp>
      <p:sp>
        <p:nvSpPr>
          <p:cNvPr id="36" name="35 Rectángulo redondeado"/>
          <p:cNvSpPr/>
          <p:nvPr/>
        </p:nvSpPr>
        <p:spPr>
          <a:xfrm>
            <a:off x="3937248" y="1954978"/>
            <a:ext cx="3672408" cy="72008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PE" sz="2000" dirty="0"/>
              <a:t>Régimen General</a:t>
            </a:r>
          </a:p>
        </p:txBody>
      </p:sp>
      <p:sp>
        <p:nvSpPr>
          <p:cNvPr id="37" name="36 CuadroTexto"/>
          <p:cNvSpPr txBox="1"/>
          <p:nvPr/>
        </p:nvSpPr>
        <p:spPr>
          <a:xfrm>
            <a:off x="2046704" y="1590912"/>
            <a:ext cx="821811" cy="307777"/>
          </a:xfrm>
          <a:prstGeom prst="rect">
            <a:avLst/>
          </a:prstGeom>
          <a:noFill/>
          <a:ln>
            <a:noFill/>
          </a:ln>
        </p:spPr>
        <p:txBody>
          <a:bodyPr wrap="square" rtlCol="0">
            <a:spAutoFit/>
          </a:bodyPr>
          <a:lstStyle/>
          <a:p>
            <a:r>
              <a:rPr lang="es-PE" sz="1400" dirty="0"/>
              <a:t>15 UIT</a:t>
            </a:r>
          </a:p>
        </p:txBody>
      </p:sp>
      <p:sp>
        <p:nvSpPr>
          <p:cNvPr id="38" name="37 CuadroTexto"/>
          <p:cNvSpPr txBox="1"/>
          <p:nvPr/>
        </p:nvSpPr>
        <p:spPr>
          <a:xfrm>
            <a:off x="3543740" y="1574237"/>
            <a:ext cx="1070329" cy="307777"/>
          </a:xfrm>
          <a:prstGeom prst="rect">
            <a:avLst/>
          </a:prstGeom>
          <a:noFill/>
          <a:ln>
            <a:noFill/>
          </a:ln>
        </p:spPr>
        <p:txBody>
          <a:bodyPr wrap="square" rtlCol="0">
            <a:spAutoFit/>
          </a:bodyPr>
          <a:lstStyle/>
          <a:p>
            <a:r>
              <a:rPr lang="es-PE" sz="1400" dirty="0"/>
              <a:t>150 UIT</a:t>
            </a:r>
          </a:p>
        </p:txBody>
      </p:sp>
      <p:sp>
        <p:nvSpPr>
          <p:cNvPr id="50" name="49 Llamada rectangular redondeada"/>
          <p:cNvSpPr/>
          <p:nvPr/>
        </p:nvSpPr>
        <p:spPr>
          <a:xfrm>
            <a:off x="448414" y="921414"/>
            <a:ext cx="1790106" cy="566303"/>
          </a:xfrm>
          <a:prstGeom prst="wedgeRoundRectCallout">
            <a:avLst>
              <a:gd name="adj1" fmla="val 25492"/>
              <a:gd name="adj2" fmla="val 98810"/>
              <a:gd name="adj3" fmla="val 16667"/>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200" dirty="0"/>
              <a:t>Cuota más alta pero paga menos si informa compras</a:t>
            </a:r>
          </a:p>
        </p:txBody>
      </p:sp>
      <p:sp>
        <p:nvSpPr>
          <p:cNvPr id="54" name="53 Llamada rectangular redondeada"/>
          <p:cNvSpPr/>
          <p:nvPr/>
        </p:nvSpPr>
        <p:spPr>
          <a:xfrm>
            <a:off x="2983167" y="915873"/>
            <a:ext cx="1764146" cy="554723"/>
          </a:xfrm>
          <a:prstGeom prst="wedgeRoundRectCallout">
            <a:avLst>
              <a:gd name="adj1" fmla="val -43675"/>
              <a:gd name="adj2" fmla="val 107651"/>
              <a:gd name="adj3" fmla="val 16667"/>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200" dirty="0"/>
              <a:t>Pagos a cuenta, determinación en diciembre</a:t>
            </a:r>
          </a:p>
        </p:txBody>
      </p:sp>
      <p:sp>
        <p:nvSpPr>
          <p:cNvPr id="24" name="23 Llamada rectangular redondeada"/>
          <p:cNvSpPr/>
          <p:nvPr/>
        </p:nvSpPr>
        <p:spPr>
          <a:xfrm>
            <a:off x="5039181" y="1169561"/>
            <a:ext cx="1237672" cy="618837"/>
          </a:xfrm>
          <a:prstGeom prst="wedgeRoundRectCallout">
            <a:avLst>
              <a:gd name="adj1" fmla="val -83835"/>
              <a:gd name="adj2" fmla="val 60940"/>
              <a:gd name="adj3" fmla="val 16667"/>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200" dirty="0"/>
              <a:t>Aumentan deducciones permitidas</a:t>
            </a:r>
          </a:p>
        </p:txBody>
      </p:sp>
      <p:sp>
        <p:nvSpPr>
          <p:cNvPr id="28" name="27 Llamada rectangular redondeada"/>
          <p:cNvSpPr/>
          <p:nvPr/>
        </p:nvSpPr>
        <p:spPr>
          <a:xfrm>
            <a:off x="3774294" y="3159440"/>
            <a:ext cx="2197881" cy="646331"/>
          </a:xfrm>
          <a:prstGeom prst="wedgeRoundRectCallout">
            <a:avLst>
              <a:gd name="adj1" fmla="val -16439"/>
              <a:gd name="adj2" fmla="val -99006"/>
              <a:gd name="adj3" fmla="val 16667"/>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PE" sz="1200" dirty="0"/>
              <a:t>Arrastre de saldos a favor, depreciación acelerada del RE se extingue paulatinamente</a:t>
            </a:r>
          </a:p>
        </p:txBody>
      </p:sp>
      <p:sp>
        <p:nvSpPr>
          <p:cNvPr id="3" name="Flecha: a la derecha 2">
            <a:extLst>
              <a:ext uri="{FF2B5EF4-FFF2-40B4-BE49-F238E27FC236}">
                <a16:creationId xmlns:a16="http://schemas.microsoft.com/office/drawing/2014/main" id="{73575A7E-636A-4DBF-A2C9-ACDA6E76DA62}"/>
              </a:ext>
            </a:extLst>
          </p:cNvPr>
          <p:cNvSpPr/>
          <p:nvPr/>
        </p:nvSpPr>
        <p:spPr>
          <a:xfrm>
            <a:off x="7673149" y="1611345"/>
            <a:ext cx="698988" cy="14040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 name="Cerrar llave 3">
            <a:extLst>
              <a:ext uri="{FF2B5EF4-FFF2-40B4-BE49-F238E27FC236}">
                <a16:creationId xmlns:a16="http://schemas.microsoft.com/office/drawing/2014/main" id="{25A0EEB0-3B2A-4152-8E42-7AAE38749740}"/>
              </a:ext>
            </a:extLst>
          </p:cNvPr>
          <p:cNvSpPr/>
          <p:nvPr/>
        </p:nvSpPr>
        <p:spPr>
          <a:xfrm rot="5400000">
            <a:off x="2420702" y="1554672"/>
            <a:ext cx="229945" cy="266252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5" name="Rectángulo 4">
            <a:extLst>
              <a:ext uri="{FF2B5EF4-FFF2-40B4-BE49-F238E27FC236}">
                <a16:creationId xmlns:a16="http://schemas.microsoft.com/office/drawing/2014/main" id="{22CDBD49-4B57-4DD7-B309-D8123ADB5A6E}"/>
              </a:ext>
            </a:extLst>
          </p:cNvPr>
          <p:cNvSpPr/>
          <p:nvPr/>
        </p:nvSpPr>
        <p:spPr>
          <a:xfrm>
            <a:off x="1566998" y="3093188"/>
            <a:ext cx="1937352" cy="523220"/>
          </a:xfrm>
          <a:prstGeom prst="rect">
            <a:avLst/>
          </a:prstGeom>
          <a:ln>
            <a:solidFill>
              <a:schemeClr val="tx1"/>
            </a:solidFill>
          </a:ln>
        </p:spPr>
        <p:txBody>
          <a:bodyPr wrap="square">
            <a:spAutoFit/>
          </a:bodyPr>
          <a:lstStyle/>
          <a:p>
            <a:pPr algn="ctr"/>
            <a:r>
              <a:rPr lang="es-PE" sz="1400" dirty="0"/>
              <a:t>SUNAT propone declaración de IR</a:t>
            </a:r>
          </a:p>
        </p:txBody>
      </p:sp>
      <p:sp>
        <p:nvSpPr>
          <p:cNvPr id="19" name="CuadroTexto 11">
            <a:extLst>
              <a:ext uri="{FF2B5EF4-FFF2-40B4-BE49-F238E27FC236}">
                <a16:creationId xmlns:a16="http://schemas.microsoft.com/office/drawing/2014/main" id="{90AAB58A-A29C-475E-BA91-E7BC10E9A137}"/>
              </a:ext>
            </a:extLst>
          </p:cNvPr>
          <p:cNvSpPr txBox="1"/>
          <p:nvPr/>
        </p:nvSpPr>
        <p:spPr>
          <a:xfrm>
            <a:off x="226799" y="3964305"/>
            <a:ext cx="8698339" cy="523220"/>
          </a:xfrm>
          <a:prstGeom prst="rect">
            <a:avLst/>
          </a:prstGeom>
          <a:noFill/>
        </p:spPr>
        <p:txBody>
          <a:bodyPr wrap="square" rtlCol="0">
            <a:spAutoFit/>
          </a:bodyPr>
          <a:lstStyle/>
          <a:p>
            <a:pPr marL="214513" indent="-214513" algn="ctr">
              <a:buClr>
                <a:srgbClr val="C00000"/>
              </a:buClr>
              <a:buFont typeface="Wingdings" panose="05000000000000000000" pitchFamily="2" charset="2"/>
              <a:buChar char="ü"/>
            </a:pPr>
            <a:r>
              <a:rPr lang="es-PE" sz="1400" dirty="0"/>
              <a:t>Regímenes basados en la determinación de un margen de utilidad, más simple según el tamaño del contribuyente</a:t>
            </a:r>
          </a:p>
          <a:p>
            <a:pPr marL="214513" indent="-214513" algn="ctr">
              <a:buClr>
                <a:srgbClr val="C00000"/>
              </a:buClr>
              <a:buFont typeface="Wingdings" panose="05000000000000000000" pitchFamily="2" charset="2"/>
              <a:buChar char="ü"/>
            </a:pPr>
            <a:r>
              <a:rPr lang="es-PE" sz="1400" dirty="0"/>
              <a:t>Se elimina la boleta: facturas se emiten con DNI, RUC o son anónimas (factor de riesgo para la Administración)</a:t>
            </a:r>
            <a:endParaRPr lang="x-none" sz="1400" dirty="0"/>
          </a:p>
        </p:txBody>
      </p:sp>
    </p:spTree>
    <p:extLst>
      <p:ext uri="{BB962C8B-B14F-4D97-AF65-F5344CB8AC3E}">
        <p14:creationId xmlns:p14="http://schemas.microsoft.com/office/powerpoint/2010/main" val="2129564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a:xfrm>
            <a:off x="7137635" y="4874166"/>
            <a:ext cx="2059186" cy="274097"/>
          </a:xfrm>
        </p:spPr>
        <p:txBody>
          <a:bodyPr/>
          <a:lstStyle/>
          <a:p>
            <a:fld id="{3A10AC81-0BCF-4A88-91DD-6D952CB3253A}" type="slidenum">
              <a:rPr lang="es-ES" smtClean="0"/>
              <a:pPr/>
              <a:t>37</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La reforma del IGV: del mundo físico al electrónico</a:t>
            </a:r>
          </a:p>
        </p:txBody>
      </p:sp>
      <p:cxnSp>
        <p:nvCxnSpPr>
          <p:cNvPr id="17" name="Conector recto 16"/>
          <p:cNvCxnSpPr/>
          <p:nvPr/>
        </p:nvCxnSpPr>
        <p:spPr>
          <a:xfrm flipV="1">
            <a:off x="211199" y="672122"/>
            <a:ext cx="8698339" cy="1"/>
          </a:xfrm>
          <a:prstGeom prst="line">
            <a:avLst/>
          </a:prstGeom>
          <a:ln>
            <a:solidFill>
              <a:schemeClr val="tx1"/>
            </a:solidFill>
          </a:ln>
        </p:spPr>
        <p:style>
          <a:lnRef idx="1">
            <a:schemeClr val="accent2"/>
          </a:lnRef>
          <a:fillRef idx="0">
            <a:schemeClr val="accent2"/>
          </a:fillRef>
          <a:effectRef idx="0">
            <a:schemeClr val="accent2"/>
          </a:effectRef>
          <a:fontRef idx="minor">
            <a:schemeClr val="tx1"/>
          </a:fontRef>
        </p:style>
      </p:cxnSp>
      <p:sp>
        <p:nvSpPr>
          <p:cNvPr id="6" name="17 Rectángulo redondeado">
            <a:extLst>
              <a:ext uri="{FF2B5EF4-FFF2-40B4-BE49-F238E27FC236}">
                <a16:creationId xmlns:a16="http://schemas.microsoft.com/office/drawing/2014/main" id="{9999DA3A-AC80-4533-BAE7-86063B5CBF33}"/>
              </a:ext>
            </a:extLst>
          </p:cNvPr>
          <p:cNvSpPr/>
          <p:nvPr/>
        </p:nvSpPr>
        <p:spPr>
          <a:xfrm>
            <a:off x="1571625" y="826105"/>
            <a:ext cx="2122285" cy="50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«Consolidado» de IR</a:t>
            </a:r>
          </a:p>
        </p:txBody>
      </p:sp>
      <p:sp>
        <p:nvSpPr>
          <p:cNvPr id="8" name="17 Rectángulo redondeado">
            <a:extLst>
              <a:ext uri="{FF2B5EF4-FFF2-40B4-BE49-F238E27FC236}">
                <a16:creationId xmlns:a16="http://schemas.microsoft.com/office/drawing/2014/main" id="{BE52D26F-0C19-4970-9765-EC187CEFCB27}"/>
              </a:ext>
            </a:extLst>
          </p:cNvPr>
          <p:cNvSpPr/>
          <p:nvPr/>
        </p:nvSpPr>
        <p:spPr>
          <a:xfrm>
            <a:off x="1571624" y="1384054"/>
            <a:ext cx="2122285" cy="503388"/>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«Propuesta» de determinación del IGV</a:t>
            </a:r>
          </a:p>
        </p:txBody>
      </p:sp>
      <p:sp>
        <p:nvSpPr>
          <p:cNvPr id="9" name="18 Rectángulo redondeado">
            <a:extLst>
              <a:ext uri="{FF2B5EF4-FFF2-40B4-BE49-F238E27FC236}">
                <a16:creationId xmlns:a16="http://schemas.microsoft.com/office/drawing/2014/main" id="{376CB8A0-2774-46D7-A7BA-67EE727C8FE2}"/>
              </a:ext>
            </a:extLst>
          </p:cNvPr>
          <p:cNvSpPr/>
          <p:nvPr/>
        </p:nvSpPr>
        <p:spPr>
          <a:xfrm>
            <a:off x="3798007" y="828075"/>
            <a:ext cx="5012141" cy="1059364"/>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Elaborados por la SUNAT</a:t>
            </a:r>
          </a:p>
          <a:p>
            <a:pPr algn="ctr"/>
            <a:r>
              <a:rPr lang="es-PE" sz="1400" dirty="0">
                <a:solidFill>
                  <a:schemeClr val="tx1"/>
                </a:solidFill>
                <a:latin typeface="Arial" panose="020B0604020202020204" pitchFamily="34" charset="0"/>
                <a:cs typeface="Arial" panose="020B0604020202020204" pitchFamily="34" charset="0"/>
              </a:rPr>
              <a:t>Se eliminan registros de compras y ventas</a:t>
            </a:r>
          </a:p>
        </p:txBody>
      </p:sp>
      <p:sp>
        <p:nvSpPr>
          <p:cNvPr id="10" name="17 Rectángulo redondeado">
            <a:extLst>
              <a:ext uri="{FF2B5EF4-FFF2-40B4-BE49-F238E27FC236}">
                <a16:creationId xmlns:a16="http://schemas.microsoft.com/office/drawing/2014/main" id="{BE1D6553-3337-4C94-A5D9-194E8903A794}"/>
              </a:ext>
            </a:extLst>
          </p:cNvPr>
          <p:cNvSpPr/>
          <p:nvPr/>
        </p:nvSpPr>
        <p:spPr>
          <a:xfrm>
            <a:off x="1571625" y="2769024"/>
            <a:ext cx="2122285"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Cambiar oportunidad del ejercicio del crédito fiscal</a:t>
            </a:r>
          </a:p>
        </p:txBody>
      </p:sp>
      <p:sp>
        <p:nvSpPr>
          <p:cNvPr id="11" name="18 Rectángulo redondeado">
            <a:extLst>
              <a:ext uri="{FF2B5EF4-FFF2-40B4-BE49-F238E27FC236}">
                <a16:creationId xmlns:a16="http://schemas.microsoft.com/office/drawing/2014/main" id="{6F4CF16E-9FD0-40D7-8F5B-C72357BBED10}"/>
              </a:ext>
            </a:extLst>
          </p:cNvPr>
          <p:cNvSpPr/>
          <p:nvPr/>
        </p:nvSpPr>
        <p:spPr>
          <a:xfrm>
            <a:off x="3784990" y="2770922"/>
            <a:ext cx="5012141"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Vincularla a la emisión del CPE (hoy es 12 meses) </a:t>
            </a:r>
          </a:p>
          <a:p>
            <a:pPr algn="ctr"/>
            <a:r>
              <a:rPr lang="es-PE" sz="1400" dirty="0">
                <a:solidFill>
                  <a:schemeClr val="tx1"/>
                </a:solidFill>
                <a:latin typeface="Arial" panose="020B0604020202020204" pitchFamily="34" charset="0"/>
                <a:cs typeface="Arial" panose="020B0604020202020204" pitchFamily="34" charset="0"/>
              </a:rPr>
              <a:t>Enorme impacto en la FACTURA NEGOCIABLE (x40)</a:t>
            </a:r>
          </a:p>
        </p:txBody>
      </p:sp>
      <p:sp>
        <p:nvSpPr>
          <p:cNvPr id="12" name="17 Rectángulo redondeado">
            <a:extLst>
              <a:ext uri="{FF2B5EF4-FFF2-40B4-BE49-F238E27FC236}">
                <a16:creationId xmlns:a16="http://schemas.microsoft.com/office/drawing/2014/main" id="{CE535979-7724-48C1-B8A8-51A759875FAC}"/>
              </a:ext>
            </a:extLst>
          </p:cNvPr>
          <p:cNvSpPr/>
          <p:nvPr/>
        </p:nvSpPr>
        <p:spPr>
          <a:xfrm>
            <a:off x="1571625" y="3759991"/>
            <a:ext cx="2122285"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«Órdenes de pago» </a:t>
            </a:r>
          </a:p>
        </p:txBody>
      </p:sp>
      <p:sp>
        <p:nvSpPr>
          <p:cNvPr id="13" name="18 Rectángulo redondeado">
            <a:extLst>
              <a:ext uri="{FF2B5EF4-FFF2-40B4-BE49-F238E27FC236}">
                <a16:creationId xmlns:a16="http://schemas.microsoft.com/office/drawing/2014/main" id="{041353C1-B5F3-4F9E-AA9C-7EA2841A513F}"/>
              </a:ext>
            </a:extLst>
          </p:cNvPr>
          <p:cNvSpPr/>
          <p:nvPr/>
        </p:nvSpPr>
        <p:spPr>
          <a:xfrm>
            <a:off x="3784990" y="3761889"/>
            <a:ext cx="5012141"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Por inconsistencias entre emisión de CPE y declaración (temporal)</a:t>
            </a:r>
          </a:p>
        </p:txBody>
      </p:sp>
      <p:sp>
        <p:nvSpPr>
          <p:cNvPr id="14" name="17 Rectángulo redondeado">
            <a:extLst>
              <a:ext uri="{FF2B5EF4-FFF2-40B4-BE49-F238E27FC236}">
                <a16:creationId xmlns:a16="http://schemas.microsoft.com/office/drawing/2014/main" id="{AAB17104-51BD-4CFE-BF32-F28C7BF31849}"/>
              </a:ext>
            </a:extLst>
          </p:cNvPr>
          <p:cNvSpPr/>
          <p:nvPr/>
        </p:nvSpPr>
        <p:spPr>
          <a:xfrm>
            <a:off x="612228" y="808721"/>
            <a:ext cx="755910" cy="1078715"/>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1</a:t>
            </a:r>
          </a:p>
        </p:txBody>
      </p:sp>
      <p:sp>
        <p:nvSpPr>
          <p:cNvPr id="15" name="17 Rectángulo redondeado">
            <a:extLst>
              <a:ext uri="{FF2B5EF4-FFF2-40B4-BE49-F238E27FC236}">
                <a16:creationId xmlns:a16="http://schemas.microsoft.com/office/drawing/2014/main" id="{6D9ABED4-2070-4AE1-B748-487E9E3CA806}"/>
              </a:ext>
            </a:extLst>
          </p:cNvPr>
          <p:cNvSpPr/>
          <p:nvPr/>
        </p:nvSpPr>
        <p:spPr>
          <a:xfrm>
            <a:off x="588475" y="2769024"/>
            <a:ext cx="792679"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3</a:t>
            </a:r>
          </a:p>
        </p:txBody>
      </p:sp>
      <p:sp>
        <p:nvSpPr>
          <p:cNvPr id="16" name="17 Rectángulo redondeado">
            <a:extLst>
              <a:ext uri="{FF2B5EF4-FFF2-40B4-BE49-F238E27FC236}">
                <a16:creationId xmlns:a16="http://schemas.microsoft.com/office/drawing/2014/main" id="{2E600658-DE6A-4A9B-9CCA-C371D587E467}"/>
              </a:ext>
            </a:extLst>
          </p:cNvPr>
          <p:cNvSpPr/>
          <p:nvPr/>
        </p:nvSpPr>
        <p:spPr>
          <a:xfrm>
            <a:off x="588475" y="3759991"/>
            <a:ext cx="792679" cy="900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4</a:t>
            </a:r>
          </a:p>
        </p:txBody>
      </p:sp>
      <p:sp>
        <p:nvSpPr>
          <p:cNvPr id="19" name="18 Rectángulo redondeado">
            <a:extLst>
              <a:ext uri="{FF2B5EF4-FFF2-40B4-BE49-F238E27FC236}">
                <a16:creationId xmlns:a16="http://schemas.microsoft.com/office/drawing/2014/main" id="{D8091D4F-D47B-4E4D-AD11-A4B35B271EF4}"/>
              </a:ext>
            </a:extLst>
          </p:cNvPr>
          <p:cNvSpPr/>
          <p:nvPr/>
        </p:nvSpPr>
        <p:spPr>
          <a:xfrm>
            <a:off x="3784990" y="1987510"/>
            <a:ext cx="5012141" cy="701548"/>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highlight>
                  <a:srgbClr val="FFFFFF"/>
                </a:highlight>
                <a:latin typeface="Arial" panose="020B0604020202020204" pitchFamily="34" charset="0"/>
                <a:cs typeface="Arial" panose="020B0604020202020204" pitchFamily="34" charset="0"/>
              </a:rPr>
              <a:t>Que se pueda verificar el medio de pago electrónico del CPE</a:t>
            </a:r>
          </a:p>
        </p:txBody>
      </p:sp>
      <p:sp>
        <p:nvSpPr>
          <p:cNvPr id="20" name="17 Rectángulo redondeado">
            <a:extLst>
              <a:ext uri="{FF2B5EF4-FFF2-40B4-BE49-F238E27FC236}">
                <a16:creationId xmlns:a16="http://schemas.microsoft.com/office/drawing/2014/main" id="{E399D3F3-F5D9-4C91-B170-EA4CC56588A0}"/>
              </a:ext>
            </a:extLst>
          </p:cNvPr>
          <p:cNvSpPr/>
          <p:nvPr/>
        </p:nvSpPr>
        <p:spPr>
          <a:xfrm>
            <a:off x="588475" y="1961752"/>
            <a:ext cx="755910" cy="716306"/>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2</a:t>
            </a:r>
          </a:p>
        </p:txBody>
      </p:sp>
      <p:sp>
        <p:nvSpPr>
          <p:cNvPr id="21" name="17 Rectángulo redondeado">
            <a:extLst>
              <a:ext uri="{FF2B5EF4-FFF2-40B4-BE49-F238E27FC236}">
                <a16:creationId xmlns:a16="http://schemas.microsoft.com/office/drawing/2014/main" id="{8510F038-4C12-46BA-829B-AB15254E41AE}"/>
              </a:ext>
            </a:extLst>
          </p:cNvPr>
          <p:cNvSpPr/>
          <p:nvPr/>
        </p:nvSpPr>
        <p:spPr>
          <a:xfrm>
            <a:off x="1571624" y="1969593"/>
            <a:ext cx="2122285" cy="701548"/>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Trazabilidad del pago electrónico del CPE</a:t>
            </a:r>
          </a:p>
        </p:txBody>
      </p:sp>
    </p:spTree>
    <p:extLst>
      <p:ext uri="{BB962C8B-B14F-4D97-AF65-F5344CB8AC3E}">
        <p14:creationId xmlns:p14="http://schemas.microsoft.com/office/powerpoint/2010/main" val="710886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Globo: línea con barra de énfasis 28">
            <a:extLst>
              <a:ext uri="{FF2B5EF4-FFF2-40B4-BE49-F238E27FC236}">
                <a16:creationId xmlns:a16="http://schemas.microsoft.com/office/drawing/2014/main" id="{2681F5D9-B5C4-45AA-B8F5-36DA7DF3470F}"/>
              </a:ext>
            </a:extLst>
          </p:cNvPr>
          <p:cNvSpPr/>
          <p:nvPr/>
        </p:nvSpPr>
        <p:spPr>
          <a:xfrm>
            <a:off x="3346111" y="1003689"/>
            <a:ext cx="3885924" cy="1586702"/>
          </a:xfrm>
          <a:prstGeom prst="accentCallout1">
            <a:avLst>
              <a:gd name="adj1" fmla="val 51891"/>
              <a:gd name="adj2" fmla="val -2805"/>
              <a:gd name="adj3" fmla="val 51715"/>
              <a:gd name="adj4" fmla="val -988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pPr marL="171450" indent="-171450">
              <a:buFont typeface="Wingdings" panose="05000000000000000000" pitchFamily="2" charset="2"/>
              <a:buChar char="ü"/>
            </a:pPr>
            <a:r>
              <a:rPr lang="es-PE" sz="1200" dirty="0">
                <a:solidFill>
                  <a:schemeClr val="tx1"/>
                </a:solidFill>
              </a:rPr>
              <a:t>Ingresos (todas las rentas propias y vinculados) anuales: &lt;150 UIT</a:t>
            </a:r>
          </a:p>
          <a:p>
            <a:pPr marL="171450" indent="-171450">
              <a:buFont typeface="Wingdings" panose="05000000000000000000" pitchFamily="2" charset="2"/>
              <a:buChar char="ü"/>
            </a:pPr>
            <a:r>
              <a:rPr lang="es-PE" sz="1200" dirty="0">
                <a:solidFill>
                  <a:schemeClr val="tx1"/>
                </a:solidFill>
              </a:rPr>
              <a:t>Compras Egresos (todas las rentas propias y vinculados) anuales: &lt;180 UIT</a:t>
            </a:r>
          </a:p>
          <a:p>
            <a:pPr marL="171450" indent="-171450">
              <a:buFont typeface="Wingdings" panose="05000000000000000000" pitchFamily="2" charset="2"/>
              <a:buChar char="ü"/>
            </a:pPr>
            <a:r>
              <a:rPr lang="es-PE" sz="1200" dirty="0">
                <a:solidFill>
                  <a:schemeClr val="tx1"/>
                </a:solidFill>
              </a:rPr>
              <a:t>Promedio mensual de cuentas bancarias &lt; 30 UIT</a:t>
            </a:r>
          </a:p>
          <a:p>
            <a:pPr marL="171450" indent="-171450">
              <a:buFont typeface="Wingdings" panose="05000000000000000000" pitchFamily="2" charset="2"/>
              <a:buChar char="ü"/>
            </a:pPr>
            <a:r>
              <a:rPr lang="es-PE" sz="1200" dirty="0">
                <a:solidFill>
                  <a:schemeClr val="tx1"/>
                </a:solidFill>
              </a:rPr>
              <a:t>No ser declarado como Beneficiario Final</a:t>
            </a:r>
          </a:p>
        </p:txBody>
      </p:sp>
      <p:cxnSp>
        <p:nvCxnSpPr>
          <p:cNvPr id="25" name="Conector recto 24">
            <a:extLst>
              <a:ext uri="{FF2B5EF4-FFF2-40B4-BE49-F238E27FC236}">
                <a16:creationId xmlns:a16="http://schemas.microsoft.com/office/drawing/2014/main" id="{2FA30A0E-A0C0-49E9-A6C9-CED8E40499FC}"/>
              </a:ext>
            </a:extLst>
          </p:cNvPr>
          <p:cNvCxnSpPr/>
          <p:nvPr/>
        </p:nvCxnSpPr>
        <p:spPr>
          <a:xfrm>
            <a:off x="2116780" y="991981"/>
            <a:ext cx="0" cy="34639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Marcador de número de diapositiva 1"/>
          <p:cNvSpPr>
            <a:spLocks noGrp="1"/>
          </p:cNvSpPr>
          <p:nvPr>
            <p:ph type="sldNum" sz="quarter" idx="12"/>
          </p:nvPr>
        </p:nvSpPr>
        <p:spPr>
          <a:xfrm>
            <a:off x="7117290" y="4825617"/>
            <a:ext cx="2059186" cy="274097"/>
          </a:xfrm>
        </p:spPr>
        <p:txBody>
          <a:bodyPr/>
          <a:lstStyle/>
          <a:p>
            <a:fld id="{3A10AC81-0BCF-4A88-91DD-6D952CB3253A}" type="slidenum">
              <a:rPr lang="es-ES" smtClean="0"/>
              <a:pPr/>
              <a:t>38</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¿Cómo evitar la atomización?: 3 componentes</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6" name="17 Rectángulo redondeado">
            <a:extLst>
              <a:ext uri="{FF2B5EF4-FFF2-40B4-BE49-F238E27FC236}">
                <a16:creationId xmlns:a16="http://schemas.microsoft.com/office/drawing/2014/main" id="{9999DA3A-AC80-4533-BAE7-86063B5CBF33}"/>
              </a:ext>
            </a:extLst>
          </p:cNvPr>
          <p:cNvSpPr/>
          <p:nvPr/>
        </p:nvSpPr>
        <p:spPr>
          <a:xfrm>
            <a:off x="279775" y="3149609"/>
            <a:ext cx="1540993" cy="1353111"/>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3. Fortalecer facultad de SUNAT para excluir de un régimen, basado en variables objetivas</a:t>
            </a:r>
          </a:p>
        </p:txBody>
      </p:sp>
      <p:sp>
        <p:nvSpPr>
          <p:cNvPr id="21" name="17 Rectángulo redondeado">
            <a:extLst>
              <a:ext uri="{FF2B5EF4-FFF2-40B4-BE49-F238E27FC236}">
                <a16:creationId xmlns:a16="http://schemas.microsoft.com/office/drawing/2014/main" id="{EA2DDED1-E327-4AA7-8753-9537425D65A4}"/>
              </a:ext>
            </a:extLst>
          </p:cNvPr>
          <p:cNvSpPr/>
          <p:nvPr/>
        </p:nvSpPr>
        <p:spPr>
          <a:xfrm>
            <a:off x="2232309" y="931875"/>
            <a:ext cx="738066" cy="1763997"/>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RE</a:t>
            </a:r>
          </a:p>
        </p:txBody>
      </p:sp>
      <p:sp>
        <p:nvSpPr>
          <p:cNvPr id="22" name="17 Rectángulo redondeado">
            <a:extLst>
              <a:ext uri="{FF2B5EF4-FFF2-40B4-BE49-F238E27FC236}">
                <a16:creationId xmlns:a16="http://schemas.microsoft.com/office/drawing/2014/main" id="{8504F37F-F655-4413-8093-763083E1C83D}"/>
              </a:ext>
            </a:extLst>
          </p:cNvPr>
          <p:cNvSpPr/>
          <p:nvPr/>
        </p:nvSpPr>
        <p:spPr>
          <a:xfrm>
            <a:off x="2232308" y="2738720"/>
            <a:ext cx="738066" cy="176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RSN</a:t>
            </a:r>
          </a:p>
        </p:txBody>
      </p:sp>
      <p:sp>
        <p:nvSpPr>
          <p:cNvPr id="24" name="17 Rectángulo redondeado">
            <a:extLst>
              <a:ext uri="{FF2B5EF4-FFF2-40B4-BE49-F238E27FC236}">
                <a16:creationId xmlns:a16="http://schemas.microsoft.com/office/drawing/2014/main" id="{E400D578-433A-4EEF-8424-45F7A1173895}"/>
              </a:ext>
            </a:extLst>
          </p:cNvPr>
          <p:cNvSpPr/>
          <p:nvPr/>
        </p:nvSpPr>
        <p:spPr>
          <a:xfrm>
            <a:off x="7544206" y="1546773"/>
            <a:ext cx="1440000" cy="2909148"/>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r>
              <a:rPr lang="es-PE" sz="1200" dirty="0">
                <a:solidFill>
                  <a:schemeClr val="tx1"/>
                </a:solidFill>
                <a:latin typeface="Arial" panose="020B0604020202020204" pitchFamily="34" charset="0"/>
                <a:cs typeface="Arial" panose="020B0604020202020204" pitchFamily="34" charset="0"/>
              </a:rPr>
              <a:t>1. Contribuyente identificado  </a:t>
            </a:r>
          </a:p>
          <a:p>
            <a:r>
              <a:rPr lang="es-PE" sz="1200" dirty="0">
                <a:solidFill>
                  <a:schemeClr val="tx1"/>
                </a:solidFill>
                <a:latin typeface="Arial" panose="020B0604020202020204" pitchFamily="34" charset="0"/>
                <a:cs typeface="Arial" panose="020B0604020202020204" pitchFamily="34" charset="0"/>
              </a:rPr>
              <a:t>es enviado al RE o RG, según parámetros</a:t>
            </a:r>
          </a:p>
          <a:p>
            <a:endParaRPr lang="es-PE" sz="1200" dirty="0">
              <a:solidFill>
                <a:schemeClr val="tx1"/>
              </a:solidFill>
              <a:latin typeface="Arial" panose="020B0604020202020204" pitchFamily="34" charset="0"/>
              <a:cs typeface="Arial" panose="020B0604020202020204" pitchFamily="34" charset="0"/>
            </a:endParaRPr>
          </a:p>
          <a:p>
            <a:r>
              <a:rPr lang="es-PE" sz="1200" dirty="0">
                <a:solidFill>
                  <a:schemeClr val="tx1"/>
                </a:solidFill>
                <a:latin typeface="Arial" panose="020B0604020202020204" pitchFamily="34" charset="0"/>
                <a:cs typeface="Arial" panose="020B0604020202020204" pitchFamily="34" charset="0"/>
              </a:rPr>
              <a:t>2. Hasta el 1 de enero próximo año</a:t>
            </a:r>
          </a:p>
          <a:p>
            <a:endParaRPr lang="es-PE" sz="1200" dirty="0">
              <a:solidFill>
                <a:schemeClr val="tx1"/>
              </a:solidFill>
              <a:latin typeface="Arial" panose="020B0604020202020204" pitchFamily="34" charset="0"/>
              <a:cs typeface="Arial" panose="020B0604020202020204" pitchFamily="34" charset="0"/>
            </a:endParaRPr>
          </a:p>
          <a:p>
            <a:r>
              <a:rPr lang="es-PE" sz="1200" dirty="0">
                <a:solidFill>
                  <a:schemeClr val="tx1"/>
                </a:solidFill>
                <a:latin typeface="Arial" panose="020B0604020202020204" pitchFamily="34" charset="0"/>
                <a:cs typeface="Arial" panose="020B0604020202020204" pitchFamily="34" charset="0"/>
              </a:rPr>
              <a:t>3. En esa fecha puede solicitar su reingreso</a:t>
            </a:r>
          </a:p>
        </p:txBody>
      </p:sp>
      <p:sp>
        <p:nvSpPr>
          <p:cNvPr id="26" name="17 Rectángulo redondeado">
            <a:extLst>
              <a:ext uri="{FF2B5EF4-FFF2-40B4-BE49-F238E27FC236}">
                <a16:creationId xmlns:a16="http://schemas.microsoft.com/office/drawing/2014/main" id="{C7ED577A-9846-4968-8091-0AE43F9B7B15}"/>
              </a:ext>
            </a:extLst>
          </p:cNvPr>
          <p:cNvSpPr/>
          <p:nvPr/>
        </p:nvSpPr>
        <p:spPr>
          <a:xfrm>
            <a:off x="7544206" y="895757"/>
            <a:ext cx="1440000" cy="606558"/>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Consecuencias</a:t>
            </a:r>
          </a:p>
        </p:txBody>
      </p:sp>
      <p:cxnSp>
        <p:nvCxnSpPr>
          <p:cNvPr id="7" name="Conector recto 6">
            <a:extLst>
              <a:ext uri="{FF2B5EF4-FFF2-40B4-BE49-F238E27FC236}">
                <a16:creationId xmlns:a16="http://schemas.microsoft.com/office/drawing/2014/main" id="{E044D0F9-6CC0-4F17-86D6-B955CD9E140F}"/>
              </a:ext>
            </a:extLst>
          </p:cNvPr>
          <p:cNvCxnSpPr/>
          <p:nvPr/>
        </p:nvCxnSpPr>
        <p:spPr>
          <a:xfrm>
            <a:off x="7338543" y="931875"/>
            <a:ext cx="0" cy="34639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CC468FB2-EE01-491F-A274-E638C5BD49C1}"/>
              </a:ext>
            </a:extLst>
          </p:cNvPr>
          <p:cNvCxnSpPr/>
          <p:nvPr/>
        </p:nvCxnSpPr>
        <p:spPr>
          <a:xfrm>
            <a:off x="7283458" y="1189625"/>
            <a:ext cx="2607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ángulo 13">
            <a:extLst>
              <a:ext uri="{FF2B5EF4-FFF2-40B4-BE49-F238E27FC236}">
                <a16:creationId xmlns:a16="http://schemas.microsoft.com/office/drawing/2014/main" id="{4DCD7D48-DE08-41C6-AA19-CBD656BC66D8}"/>
              </a:ext>
            </a:extLst>
          </p:cNvPr>
          <p:cNvSpPr/>
          <p:nvPr/>
        </p:nvSpPr>
        <p:spPr>
          <a:xfrm>
            <a:off x="131505" y="4622322"/>
            <a:ext cx="4575175" cy="246221"/>
          </a:xfrm>
          <a:prstGeom prst="rect">
            <a:avLst/>
          </a:prstGeom>
        </p:spPr>
        <p:txBody>
          <a:bodyPr>
            <a:spAutoFit/>
          </a:bodyPr>
          <a:lstStyle/>
          <a:p>
            <a:r>
              <a:rPr lang="es-PE" sz="1000" dirty="0"/>
              <a:t>* Vinculación al 30%: accionistas y operaciones vinculadas</a:t>
            </a:r>
          </a:p>
        </p:txBody>
      </p:sp>
      <p:cxnSp>
        <p:nvCxnSpPr>
          <p:cNvPr id="16" name="Conector recto 15">
            <a:extLst>
              <a:ext uri="{FF2B5EF4-FFF2-40B4-BE49-F238E27FC236}">
                <a16:creationId xmlns:a16="http://schemas.microsoft.com/office/drawing/2014/main" id="{FA7B89AD-7184-43A5-90CD-7BBC65064618}"/>
              </a:ext>
            </a:extLst>
          </p:cNvPr>
          <p:cNvCxnSpPr>
            <a:cxnSpLocks/>
          </p:cNvCxnSpPr>
          <p:nvPr/>
        </p:nvCxnSpPr>
        <p:spPr>
          <a:xfrm>
            <a:off x="1820767" y="3788657"/>
            <a:ext cx="2984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17 Rectángulo redondeado">
            <a:extLst>
              <a:ext uri="{FF2B5EF4-FFF2-40B4-BE49-F238E27FC236}">
                <a16:creationId xmlns:a16="http://schemas.microsoft.com/office/drawing/2014/main" id="{E3A186C6-FFF3-4668-BE0C-D27039E98DB9}"/>
              </a:ext>
            </a:extLst>
          </p:cNvPr>
          <p:cNvSpPr/>
          <p:nvPr/>
        </p:nvSpPr>
        <p:spPr>
          <a:xfrm>
            <a:off x="279774" y="912243"/>
            <a:ext cx="1540993" cy="1100532"/>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1. Tasas sin grandes diferencias entre regímenes</a:t>
            </a:r>
          </a:p>
        </p:txBody>
      </p:sp>
      <p:sp>
        <p:nvSpPr>
          <p:cNvPr id="20" name="17 Rectángulo redondeado">
            <a:extLst>
              <a:ext uri="{FF2B5EF4-FFF2-40B4-BE49-F238E27FC236}">
                <a16:creationId xmlns:a16="http://schemas.microsoft.com/office/drawing/2014/main" id="{3BBF09F6-65E2-40DA-900B-E1F429AD12A6}"/>
              </a:ext>
            </a:extLst>
          </p:cNvPr>
          <p:cNvSpPr/>
          <p:nvPr/>
        </p:nvSpPr>
        <p:spPr>
          <a:xfrm>
            <a:off x="281977" y="2081577"/>
            <a:ext cx="1540993" cy="999231"/>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2. Información: eliminando opacidad que hoy tienen RER y NRUS</a:t>
            </a:r>
          </a:p>
        </p:txBody>
      </p:sp>
      <p:sp>
        <p:nvSpPr>
          <p:cNvPr id="30" name="Globo: línea con barra de énfasis 29">
            <a:extLst>
              <a:ext uri="{FF2B5EF4-FFF2-40B4-BE49-F238E27FC236}">
                <a16:creationId xmlns:a16="http://schemas.microsoft.com/office/drawing/2014/main" id="{0AFECBEC-BF45-41B9-A609-B2B2BA8F5CC4}"/>
              </a:ext>
            </a:extLst>
          </p:cNvPr>
          <p:cNvSpPr/>
          <p:nvPr/>
        </p:nvSpPr>
        <p:spPr>
          <a:xfrm>
            <a:off x="3333411" y="2779330"/>
            <a:ext cx="3835633" cy="1586702"/>
          </a:xfrm>
          <a:prstGeom prst="accentCallout1">
            <a:avLst>
              <a:gd name="adj1" fmla="val 52585"/>
              <a:gd name="adj2" fmla="val -2638"/>
              <a:gd name="adj3" fmla="val 52435"/>
              <a:gd name="adj4" fmla="val -962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pPr marL="171450" indent="-171450">
              <a:buFont typeface="Wingdings" panose="05000000000000000000" pitchFamily="2" charset="2"/>
              <a:buChar char="ü"/>
            </a:pPr>
            <a:r>
              <a:rPr lang="es-PE" sz="1200" dirty="0">
                <a:solidFill>
                  <a:schemeClr val="tx1"/>
                </a:solidFill>
              </a:rPr>
              <a:t>Ingresos (todas las rentas propias y vinculados) anuales: &lt;15 UIT</a:t>
            </a:r>
          </a:p>
          <a:p>
            <a:pPr marL="171450" indent="-171450">
              <a:buFont typeface="Wingdings" panose="05000000000000000000" pitchFamily="2" charset="2"/>
              <a:buChar char="ü"/>
            </a:pPr>
            <a:r>
              <a:rPr lang="es-PE" sz="1200" dirty="0">
                <a:solidFill>
                  <a:schemeClr val="tx1"/>
                </a:solidFill>
              </a:rPr>
              <a:t>Compras Egresos (todas las rentas propias y vinculados) anuales: &lt;18 UIT</a:t>
            </a:r>
          </a:p>
          <a:p>
            <a:pPr marL="171450" indent="-171450">
              <a:buFont typeface="Wingdings" panose="05000000000000000000" pitchFamily="2" charset="2"/>
              <a:buChar char="ü"/>
            </a:pPr>
            <a:r>
              <a:rPr lang="es-PE" sz="1200" dirty="0">
                <a:solidFill>
                  <a:schemeClr val="tx1"/>
                </a:solidFill>
              </a:rPr>
              <a:t>Activos propios: 1 inmueble y 1 vehículo, con valor &lt;  150 UIT</a:t>
            </a:r>
          </a:p>
          <a:p>
            <a:pPr marL="171450" indent="-171450">
              <a:buFont typeface="Wingdings" panose="05000000000000000000" pitchFamily="2" charset="2"/>
              <a:buChar char="ü"/>
            </a:pPr>
            <a:r>
              <a:rPr lang="es-PE" sz="1200" dirty="0">
                <a:solidFill>
                  <a:schemeClr val="tx1"/>
                </a:solidFill>
              </a:rPr>
              <a:t>Oficios y profesiones van por IRPN</a:t>
            </a:r>
          </a:p>
          <a:p>
            <a:pPr marL="171450" indent="-171450">
              <a:buFont typeface="Wingdings" panose="05000000000000000000" pitchFamily="2" charset="2"/>
              <a:buChar char="ü"/>
            </a:pPr>
            <a:r>
              <a:rPr lang="es-PE" sz="1200" dirty="0">
                <a:solidFill>
                  <a:schemeClr val="tx1"/>
                </a:solidFill>
              </a:rPr>
              <a:t>Promedio mensual de cuentas bancarias &lt; 15 UIT</a:t>
            </a:r>
          </a:p>
          <a:p>
            <a:pPr marL="171450" indent="-171450">
              <a:buFont typeface="Wingdings" panose="05000000000000000000" pitchFamily="2" charset="2"/>
              <a:buChar char="ü"/>
            </a:pPr>
            <a:r>
              <a:rPr lang="es-PE" sz="1200" dirty="0">
                <a:solidFill>
                  <a:schemeClr val="tx1"/>
                </a:solidFill>
              </a:rPr>
              <a:t>No ser declarado como Beneficiario Final</a:t>
            </a:r>
          </a:p>
        </p:txBody>
      </p:sp>
    </p:spTree>
    <p:extLst>
      <p:ext uri="{BB962C8B-B14F-4D97-AF65-F5344CB8AC3E}">
        <p14:creationId xmlns:p14="http://schemas.microsoft.com/office/powerpoint/2010/main" val="38081404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a:xfrm>
            <a:off x="7117290" y="4825617"/>
            <a:ext cx="2059186" cy="274097"/>
          </a:xfrm>
        </p:spPr>
        <p:txBody>
          <a:bodyPr/>
          <a:lstStyle/>
          <a:p>
            <a:fld id="{3A10AC81-0BCF-4A88-91DD-6D952CB3253A}" type="slidenum">
              <a:rPr lang="es-ES" smtClean="0"/>
              <a:pPr/>
              <a:t>39</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¿Cómo regular el cumplimiento de obligaciones en estos casos?</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0" name="17 Rectángulo redondeado">
            <a:extLst>
              <a:ext uri="{FF2B5EF4-FFF2-40B4-BE49-F238E27FC236}">
                <a16:creationId xmlns:a16="http://schemas.microsoft.com/office/drawing/2014/main" id="{EDB361E3-79D4-4C53-85D9-9F2B1264BAFF}"/>
              </a:ext>
            </a:extLst>
          </p:cNvPr>
          <p:cNvSpPr/>
          <p:nvPr/>
        </p:nvSpPr>
        <p:spPr>
          <a:xfrm>
            <a:off x="1520851" y="1007689"/>
            <a:ext cx="2016000" cy="158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Ajustar normativa de liquidaciones de compra</a:t>
            </a:r>
          </a:p>
        </p:txBody>
      </p:sp>
      <p:sp>
        <p:nvSpPr>
          <p:cNvPr id="31" name="17 Rectángulo redondeado">
            <a:extLst>
              <a:ext uri="{FF2B5EF4-FFF2-40B4-BE49-F238E27FC236}">
                <a16:creationId xmlns:a16="http://schemas.microsoft.com/office/drawing/2014/main" id="{FC5E046A-0F97-4A43-8748-62FBBC6F816A}"/>
              </a:ext>
            </a:extLst>
          </p:cNvPr>
          <p:cNvSpPr/>
          <p:nvPr/>
        </p:nvSpPr>
        <p:spPr>
          <a:xfrm>
            <a:off x="1527034" y="2901576"/>
            <a:ext cx="2016000" cy="158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Ajustar normativa del régimen tributario de cooperativas agrarias y de otro tipo de cooperativas productivas</a:t>
            </a:r>
          </a:p>
        </p:txBody>
      </p:sp>
      <p:sp>
        <p:nvSpPr>
          <p:cNvPr id="33" name="17 Rectángulo redondeado">
            <a:extLst>
              <a:ext uri="{FF2B5EF4-FFF2-40B4-BE49-F238E27FC236}">
                <a16:creationId xmlns:a16="http://schemas.microsoft.com/office/drawing/2014/main" id="{F2F0FA09-22E2-44A9-AC9D-83243BBCCF5B}"/>
              </a:ext>
            </a:extLst>
          </p:cNvPr>
          <p:cNvSpPr/>
          <p:nvPr/>
        </p:nvSpPr>
        <p:spPr>
          <a:xfrm>
            <a:off x="656706" y="997863"/>
            <a:ext cx="792000" cy="158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1</a:t>
            </a:r>
          </a:p>
        </p:txBody>
      </p:sp>
      <p:sp>
        <p:nvSpPr>
          <p:cNvPr id="35" name="17 Rectángulo redondeado">
            <a:extLst>
              <a:ext uri="{FF2B5EF4-FFF2-40B4-BE49-F238E27FC236}">
                <a16:creationId xmlns:a16="http://schemas.microsoft.com/office/drawing/2014/main" id="{FFA41F9D-A715-42E8-A6B2-179C365CD073}"/>
              </a:ext>
            </a:extLst>
          </p:cNvPr>
          <p:cNvSpPr/>
          <p:nvPr/>
        </p:nvSpPr>
        <p:spPr>
          <a:xfrm>
            <a:off x="643557" y="2914275"/>
            <a:ext cx="792000" cy="1548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5400" b="1" dirty="0">
                <a:solidFill>
                  <a:schemeClr val="tx1"/>
                </a:solidFill>
                <a:latin typeface="Arial" panose="020B0604020202020204" pitchFamily="34" charset="0"/>
                <a:cs typeface="Arial" panose="020B0604020202020204" pitchFamily="34" charset="0"/>
              </a:rPr>
              <a:t>2</a:t>
            </a:r>
          </a:p>
        </p:txBody>
      </p:sp>
      <p:sp>
        <p:nvSpPr>
          <p:cNvPr id="21" name="Globo: línea con barra de énfasis 20">
            <a:extLst>
              <a:ext uri="{FF2B5EF4-FFF2-40B4-BE49-F238E27FC236}">
                <a16:creationId xmlns:a16="http://schemas.microsoft.com/office/drawing/2014/main" id="{19282F6C-1F13-4D12-AAD0-CC20CBEFDD01}"/>
              </a:ext>
            </a:extLst>
          </p:cNvPr>
          <p:cNvSpPr/>
          <p:nvPr/>
        </p:nvSpPr>
        <p:spPr>
          <a:xfrm>
            <a:off x="4324923" y="1028699"/>
            <a:ext cx="4493252" cy="1471825"/>
          </a:xfrm>
          <a:prstGeom prst="accentCallout1">
            <a:avLst>
              <a:gd name="adj1" fmla="val 51142"/>
              <a:gd name="adj2" fmla="val -9370"/>
              <a:gd name="adj3" fmla="val 51715"/>
              <a:gd name="adj4" fmla="val -1830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ü"/>
            </a:pPr>
            <a:r>
              <a:rPr lang="es-PE" sz="1400" dirty="0">
                <a:solidFill>
                  <a:schemeClr val="tx1"/>
                </a:solidFill>
              </a:rPr>
              <a:t>Electrónica desde 01.10.2018, debe calcular y aplicar la retención (hoy suspendida) con un mínimo no imponible</a:t>
            </a:r>
          </a:p>
          <a:p>
            <a:pPr marL="171450" indent="-171450">
              <a:buFont typeface="Wingdings" panose="05000000000000000000" pitchFamily="2" charset="2"/>
              <a:buChar char="ü"/>
            </a:pPr>
            <a:r>
              <a:rPr lang="es-PE" sz="1400" dirty="0">
                <a:solidFill>
                  <a:schemeClr val="tx1"/>
                </a:solidFill>
              </a:rPr>
              <a:t>Fortalecer la capacidad legal de restringir emisión de liquidación a un vendedor por operaciones no reales</a:t>
            </a:r>
          </a:p>
          <a:p>
            <a:pPr marL="171450" indent="-171450">
              <a:buFont typeface="Wingdings" panose="05000000000000000000" pitchFamily="2" charset="2"/>
              <a:buChar char="ü"/>
            </a:pPr>
            <a:r>
              <a:rPr lang="es-PE" sz="1400" dirty="0">
                <a:solidFill>
                  <a:schemeClr val="tx1"/>
                </a:solidFill>
              </a:rPr>
              <a:t>Definir umbrales conforme a la propuesta final de negocios y PPNN</a:t>
            </a:r>
            <a:endParaRPr lang="es-PE" sz="2000" dirty="0">
              <a:solidFill>
                <a:schemeClr val="tx1"/>
              </a:solidFill>
            </a:endParaRPr>
          </a:p>
        </p:txBody>
      </p:sp>
      <p:sp>
        <p:nvSpPr>
          <p:cNvPr id="22" name="Globo: línea con barra de énfasis 21">
            <a:extLst>
              <a:ext uri="{FF2B5EF4-FFF2-40B4-BE49-F238E27FC236}">
                <a16:creationId xmlns:a16="http://schemas.microsoft.com/office/drawing/2014/main" id="{9B2304A1-850F-493D-BEE0-0D7DE68C60A1}"/>
              </a:ext>
            </a:extLst>
          </p:cNvPr>
          <p:cNvSpPr/>
          <p:nvPr/>
        </p:nvSpPr>
        <p:spPr>
          <a:xfrm>
            <a:off x="4360834" y="2950972"/>
            <a:ext cx="4457341" cy="1436899"/>
          </a:xfrm>
          <a:prstGeom prst="accentCallout1">
            <a:avLst>
              <a:gd name="adj1" fmla="val 51891"/>
              <a:gd name="adj2" fmla="val -10106"/>
              <a:gd name="adj3" fmla="val 51635"/>
              <a:gd name="adj4" fmla="val -1804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PE" sz="1400" dirty="0">
              <a:solidFill>
                <a:schemeClr val="tx1"/>
              </a:solidFill>
            </a:endParaRPr>
          </a:p>
          <a:p>
            <a:pPr marL="171450" indent="-171450">
              <a:buFont typeface="Wingdings" panose="05000000000000000000" pitchFamily="2" charset="2"/>
              <a:buChar char="ü"/>
            </a:pPr>
            <a:r>
              <a:rPr lang="es-PE" sz="1400" dirty="0">
                <a:solidFill>
                  <a:schemeClr val="tx1"/>
                </a:solidFill>
              </a:rPr>
              <a:t>Fortalecer esquema como vehículo de formalización</a:t>
            </a:r>
          </a:p>
          <a:p>
            <a:pPr marL="171450" indent="-171450">
              <a:buFont typeface="Wingdings" panose="05000000000000000000" pitchFamily="2" charset="2"/>
              <a:buChar char="ü"/>
            </a:pPr>
            <a:r>
              <a:rPr lang="es-PE" sz="1400" dirty="0">
                <a:solidFill>
                  <a:schemeClr val="tx1"/>
                </a:solidFill>
              </a:rPr>
              <a:t>Ampliar régimen a todas las cooperativas productivas</a:t>
            </a:r>
          </a:p>
          <a:p>
            <a:pPr marL="171450" indent="-171450">
              <a:buFont typeface="Wingdings" panose="05000000000000000000" pitchFamily="2" charset="2"/>
              <a:buChar char="ü"/>
            </a:pPr>
            <a:r>
              <a:rPr lang="es-PE" sz="1400" dirty="0">
                <a:solidFill>
                  <a:schemeClr val="tx1"/>
                </a:solidFill>
              </a:rPr>
              <a:t>Definir umbrales conforme a la propuesta final de negocios y PPNN</a:t>
            </a:r>
            <a:endParaRPr lang="es-PE" sz="2000" dirty="0">
              <a:solidFill>
                <a:schemeClr val="tx1"/>
              </a:solidFill>
            </a:endParaRPr>
          </a:p>
        </p:txBody>
      </p:sp>
    </p:spTree>
    <p:extLst>
      <p:ext uri="{BB962C8B-B14F-4D97-AF65-F5344CB8AC3E}">
        <p14:creationId xmlns:p14="http://schemas.microsoft.com/office/powerpoint/2010/main" val="3028045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1 Gráfico">
            <a:extLst>
              <a:ext uri="{FF2B5EF4-FFF2-40B4-BE49-F238E27FC236}">
                <a16:creationId xmlns:a16="http://schemas.microsoft.com/office/drawing/2014/main" id="{11CB924B-2F33-404B-9A8C-BF19571B55EB}"/>
              </a:ext>
            </a:extLst>
          </p:cNvPr>
          <p:cNvGraphicFramePr>
            <a:graphicFrameLocks noGrp="1"/>
          </p:cNvGraphicFramePr>
          <p:nvPr>
            <p:extLst/>
          </p:nvPr>
        </p:nvGraphicFramePr>
        <p:xfrm>
          <a:off x="-28265" y="1094960"/>
          <a:ext cx="4873668" cy="31325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Gráfico 25">
            <a:extLst>
              <a:ext uri="{FF2B5EF4-FFF2-40B4-BE49-F238E27FC236}">
                <a16:creationId xmlns:a16="http://schemas.microsoft.com/office/drawing/2014/main" id="{06BA1AF2-FDB3-4894-B737-D2F85F7B5248}"/>
              </a:ext>
            </a:extLst>
          </p:cNvPr>
          <p:cNvGraphicFramePr>
            <a:graphicFrameLocks/>
          </p:cNvGraphicFramePr>
          <p:nvPr>
            <p:extLst/>
          </p:nvPr>
        </p:nvGraphicFramePr>
        <p:xfrm>
          <a:off x="4702851" y="800920"/>
          <a:ext cx="4289204" cy="2912299"/>
        </p:xfrm>
        <a:graphic>
          <a:graphicData uri="http://schemas.openxmlformats.org/drawingml/2006/chart">
            <c:chart xmlns:c="http://schemas.openxmlformats.org/drawingml/2006/chart" xmlns:r="http://schemas.openxmlformats.org/officeDocument/2006/relationships" r:id="rId4"/>
          </a:graphicData>
        </a:graphic>
      </p:graphicFrame>
      <p:sp>
        <p:nvSpPr>
          <p:cNvPr id="2" name="Marcador de número de diapositiva 1"/>
          <p:cNvSpPr>
            <a:spLocks noGrp="1"/>
          </p:cNvSpPr>
          <p:nvPr>
            <p:ph type="sldNum" sz="quarter" idx="4294967295"/>
          </p:nvPr>
        </p:nvSpPr>
        <p:spPr>
          <a:xfrm>
            <a:off x="7123468" y="4901348"/>
            <a:ext cx="2060974" cy="246916"/>
          </a:xfrm>
          <a:prstGeom prst="rect">
            <a:avLst/>
          </a:prstGeom>
        </p:spPr>
        <p:txBody>
          <a:bodyPr/>
          <a:lstStyle/>
          <a:p>
            <a:fld id="{3A10AC81-0BCF-4A88-91DD-6D952CB3253A}" type="slidenum">
              <a:rPr lang="es-ES" smtClean="0"/>
              <a:pPr/>
              <a:t>4</a:t>
            </a:fld>
            <a:endParaRPr lang="es-ES" dirty="0"/>
          </a:p>
        </p:txBody>
      </p:sp>
      <p:cxnSp>
        <p:nvCxnSpPr>
          <p:cNvPr id="17" name="Conector recto 16"/>
          <p:cNvCxnSpPr/>
          <p:nvPr/>
        </p:nvCxnSpPr>
        <p:spPr>
          <a:xfrm flipV="1">
            <a:off x="211200" y="624498"/>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1" name="1 Título"/>
          <p:cNvSpPr txBox="1">
            <a:spLocks/>
          </p:cNvSpPr>
          <p:nvPr/>
        </p:nvSpPr>
        <p:spPr>
          <a:xfrm>
            <a:off x="161925" y="260351"/>
            <a:ext cx="8319580" cy="396875"/>
          </a:xfrm>
          <a:prstGeom prst="rect">
            <a:avLst/>
          </a:prstGeom>
        </p:spPr>
        <p:txBody>
          <a:bodyPr/>
          <a:lstStyle/>
          <a:p>
            <a:pPr marL="0" marR="0" lvl="0" indent="0" algn="just" defTabSz="686440" rtl="0" eaLnBrk="1" fontAlgn="auto" latinLnBrk="0" hangingPunct="1">
              <a:lnSpc>
                <a:spcPct val="90000"/>
              </a:lnSpc>
              <a:spcBef>
                <a:spcPct val="0"/>
              </a:spcBef>
              <a:spcAft>
                <a:spcPts val="0"/>
              </a:spcAft>
              <a:buClrTx/>
              <a:buSzTx/>
              <a:buFontTx/>
              <a:buNone/>
              <a:tabLst/>
              <a:defRPr/>
            </a:pPr>
            <a:r>
              <a:rPr kumimoji="0" lang="es-PE" sz="1800" b="1" i="0" u="none" strike="noStrike" kern="1200" cap="none" spc="0" normalizeH="0" baseline="0" noProof="0" dirty="0">
                <a:ln>
                  <a:noFill/>
                </a:ln>
                <a:solidFill>
                  <a:schemeClr val="tx1"/>
                </a:solidFill>
                <a:effectLst/>
                <a:uLnTx/>
                <a:uFillTx/>
                <a:ea typeface="+mj-ea"/>
                <a:cs typeface="Arial" pitchFamily="34" charset="0"/>
              </a:rPr>
              <a:t>Reforma permitirá enfrentar niveles de incumplimiento crecientes</a:t>
            </a:r>
          </a:p>
        </p:txBody>
      </p:sp>
      <p:sp>
        <p:nvSpPr>
          <p:cNvPr id="14" name="Rectángulo 21"/>
          <p:cNvSpPr/>
          <p:nvPr/>
        </p:nvSpPr>
        <p:spPr>
          <a:xfrm>
            <a:off x="278151" y="714487"/>
            <a:ext cx="4130939" cy="492443"/>
          </a:xfrm>
          <a:prstGeom prst="rect">
            <a:avLst/>
          </a:prstGeom>
        </p:spPr>
        <p:txBody>
          <a:bodyPr wrap="square">
            <a:spAutoFit/>
          </a:bodyPr>
          <a:lstStyle/>
          <a:p>
            <a:pPr algn="ctr"/>
            <a:r>
              <a:rPr lang="es-PE" sz="1400" b="1" dirty="0"/>
              <a:t>Incumplimiento del IGV</a:t>
            </a:r>
            <a:r>
              <a:rPr lang="es-PE" sz="1400" b="1" baseline="30000" dirty="0"/>
              <a:t>1/</a:t>
            </a:r>
          </a:p>
          <a:p>
            <a:pPr algn="ctr"/>
            <a:r>
              <a:rPr lang="es-PE" sz="1200" dirty="0">
                <a:cs typeface="Arial" panose="020B0604020202020204" pitchFamily="34" charset="0"/>
              </a:rPr>
              <a:t>(% de la recaudación potencial)</a:t>
            </a:r>
            <a:endParaRPr lang="es-PE" sz="1200" dirty="0"/>
          </a:p>
        </p:txBody>
      </p:sp>
      <p:sp>
        <p:nvSpPr>
          <p:cNvPr id="16" name="Llamada rectangular 23"/>
          <p:cNvSpPr/>
          <p:nvPr/>
        </p:nvSpPr>
        <p:spPr>
          <a:xfrm>
            <a:off x="2725317" y="1392862"/>
            <a:ext cx="1496067" cy="400110"/>
          </a:xfrm>
          <a:prstGeom prst="wedgeRectCallout">
            <a:avLst>
              <a:gd name="adj1" fmla="val 48891"/>
              <a:gd name="adj2" fmla="val 84616"/>
            </a:avLst>
          </a:prstGeom>
          <a:solidFill>
            <a:schemeClr val="bg1"/>
          </a:solidFill>
          <a:ln>
            <a:solidFill>
              <a:schemeClr val="dk1"/>
            </a:solidFill>
            <a:prstDash val="dash"/>
          </a:ln>
        </p:spPr>
        <p:txBody>
          <a:bodyPr wrap="square">
            <a:spAutoFit/>
          </a:bodyPr>
          <a:lstStyle/>
          <a:p>
            <a:pPr algn="ctr"/>
            <a:r>
              <a:rPr lang="es-PE" sz="1000" b="1" dirty="0">
                <a:solidFill>
                  <a:schemeClr val="tx2">
                    <a:lumMod val="50000"/>
                  </a:schemeClr>
                </a:solidFill>
                <a:cs typeface="Arial" panose="020B0604020202020204" pitchFamily="34" charset="0"/>
              </a:rPr>
              <a:t>Chile:</a:t>
            </a:r>
            <a:r>
              <a:rPr lang="es-PE" sz="1000" dirty="0">
                <a:solidFill>
                  <a:schemeClr val="tx2">
                    <a:lumMod val="50000"/>
                  </a:schemeClr>
                </a:solidFill>
                <a:cs typeface="Arial" panose="020B0604020202020204" pitchFamily="34" charset="0"/>
              </a:rPr>
              <a:t> 19.9%</a:t>
            </a:r>
          </a:p>
          <a:p>
            <a:pPr algn="ctr"/>
            <a:r>
              <a:rPr lang="es-PE" sz="1000" b="1" dirty="0">
                <a:solidFill>
                  <a:schemeClr val="tx2">
                    <a:lumMod val="50000"/>
                  </a:schemeClr>
                </a:solidFill>
                <a:cs typeface="Arial" panose="020B0604020202020204" pitchFamily="34" charset="0"/>
              </a:rPr>
              <a:t>Promedio Europa:</a:t>
            </a:r>
            <a:r>
              <a:rPr lang="es-PE" sz="1000" dirty="0">
                <a:solidFill>
                  <a:schemeClr val="tx2">
                    <a:lumMod val="50000"/>
                  </a:schemeClr>
                </a:solidFill>
                <a:cs typeface="Arial" panose="020B0604020202020204" pitchFamily="34" charset="0"/>
              </a:rPr>
              <a:t> 15,2%</a:t>
            </a:r>
            <a:endParaRPr lang="es-PE" sz="1000" dirty="0">
              <a:solidFill>
                <a:schemeClr val="tx2">
                  <a:lumMod val="50000"/>
                </a:schemeClr>
              </a:solidFill>
            </a:endParaRPr>
          </a:p>
        </p:txBody>
      </p:sp>
      <p:sp>
        <p:nvSpPr>
          <p:cNvPr id="18" name="Rectángulo 24"/>
          <p:cNvSpPr/>
          <p:nvPr/>
        </p:nvSpPr>
        <p:spPr>
          <a:xfrm>
            <a:off x="4861116" y="672140"/>
            <a:ext cx="4130939" cy="492443"/>
          </a:xfrm>
          <a:prstGeom prst="rect">
            <a:avLst/>
          </a:prstGeom>
        </p:spPr>
        <p:txBody>
          <a:bodyPr wrap="square">
            <a:spAutoFit/>
          </a:bodyPr>
          <a:lstStyle/>
          <a:p>
            <a:pPr algn="ctr"/>
            <a:r>
              <a:rPr lang="es-PE" sz="1400" b="1" dirty="0"/>
              <a:t>Incumplimiento del IR de 3ra categoría</a:t>
            </a:r>
            <a:r>
              <a:rPr lang="es-PE" sz="1400" b="1" baseline="30000" dirty="0"/>
              <a:t>1/</a:t>
            </a:r>
          </a:p>
          <a:p>
            <a:pPr algn="ctr"/>
            <a:r>
              <a:rPr lang="es-PE" sz="1200" dirty="0">
                <a:cs typeface="Arial" panose="020B0604020202020204" pitchFamily="34" charset="0"/>
              </a:rPr>
              <a:t>(% de la recaudación potencial)</a:t>
            </a:r>
            <a:endParaRPr lang="es-PE" sz="1200" dirty="0"/>
          </a:p>
        </p:txBody>
      </p:sp>
      <p:sp>
        <p:nvSpPr>
          <p:cNvPr id="20" name="Llamada rectangular 26"/>
          <p:cNvSpPr/>
          <p:nvPr/>
        </p:nvSpPr>
        <p:spPr>
          <a:xfrm>
            <a:off x="6712182" y="1184611"/>
            <a:ext cx="1687846" cy="400110"/>
          </a:xfrm>
          <a:prstGeom prst="wedgeRectCallout">
            <a:avLst>
              <a:gd name="adj1" fmla="val 63125"/>
              <a:gd name="adj2" fmla="val 45298"/>
            </a:avLst>
          </a:prstGeom>
          <a:solidFill>
            <a:schemeClr val="bg1"/>
          </a:solidFill>
          <a:ln>
            <a:solidFill>
              <a:schemeClr val="dk1"/>
            </a:solidFill>
            <a:prstDash val="dash"/>
          </a:ln>
        </p:spPr>
        <p:txBody>
          <a:bodyPr wrap="square">
            <a:spAutoFit/>
          </a:bodyPr>
          <a:lstStyle/>
          <a:p>
            <a:pPr algn="ctr"/>
            <a:r>
              <a:rPr lang="es-PE" sz="1000" b="1" dirty="0">
                <a:solidFill>
                  <a:schemeClr val="tx2">
                    <a:lumMod val="50000"/>
                  </a:schemeClr>
                </a:solidFill>
                <a:cs typeface="Arial" panose="020B0604020202020204" pitchFamily="34" charset="0"/>
              </a:rPr>
              <a:t>Chile:</a:t>
            </a:r>
            <a:r>
              <a:rPr lang="es-PE" sz="1000" dirty="0">
                <a:solidFill>
                  <a:schemeClr val="tx2">
                    <a:lumMod val="50000"/>
                  </a:schemeClr>
                </a:solidFill>
                <a:cs typeface="Arial" panose="020B0604020202020204" pitchFamily="34" charset="0"/>
              </a:rPr>
              <a:t> 39,2%</a:t>
            </a:r>
          </a:p>
          <a:p>
            <a:pPr algn="ctr"/>
            <a:r>
              <a:rPr lang="es-PE" sz="1000" b="1" dirty="0">
                <a:solidFill>
                  <a:schemeClr val="tx2">
                    <a:lumMod val="50000"/>
                  </a:schemeClr>
                </a:solidFill>
                <a:cs typeface="Arial" panose="020B0604020202020204" pitchFamily="34" charset="0"/>
              </a:rPr>
              <a:t>Promedio Am. Latina:</a:t>
            </a:r>
            <a:r>
              <a:rPr lang="es-PE" sz="1000" dirty="0">
                <a:solidFill>
                  <a:schemeClr val="tx2">
                    <a:lumMod val="50000"/>
                  </a:schemeClr>
                </a:solidFill>
                <a:cs typeface="Arial" panose="020B0604020202020204" pitchFamily="34" charset="0"/>
              </a:rPr>
              <a:t> 56,1%</a:t>
            </a:r>
            <a:endParaRPr lang="es-PE" sz="1000" dirty="0">
              <a:solidFill>
                <a:schemeClr val="tx2">
                  <a:lumMod val="50000"/>
                </a:schemeClr>
              </a:solidFill>
            </a:endParaRPr>
          </a:p>
        </p:txBody>
      </p:sp>
      <p:sp>
        <p:nvSpPr>
          <p:cNvPr id="21" name="Text Box 4"/>
          <p:cNvSpPr txBox="1">
            <a:spLocks noChangeArrowheads="1"/>
          </p:cNvSpPr>
          <p:nvPr/>
        </p:nvSpPr>
        <p:spPr bwMode="auto">
          <a:xfrm>
            <a:off x="53212" y="4890720"/>
            <a:ext cx="8888082" cy="230832"/>
          </a:xfrm>
          <a:prstGeom prst="rect">
            <a:avLst/>
          </a:prstGeom>
          <a:noFill/>
          <a:ln w="9525">
            <a:noFill/>
            <a:miter lim="800000"/>
            <a:headEnd/>
            <a:tailEnd/>
          </a:ln>
        </p:spPr>
        <p:txBody>
          <a:bodyPr wrap="square">
            <a:spAutoFit/>
          </a:bodyPr>
          <a:lstStyle/>
          <a:p>
            <a:r>
              <a:rPr lang="es-ES" sz="900" dirty="0">
                <a:cs typeface="Arial" panose="020B0604020202020204" pitchFamily="34" charset="0"/>
              </a:rPr>
              <a:t>1/ Ratio entre el incumplimiento estimado y el impuesto determinado potencial neto (neto del efecto de los gastos tributarios). Fuente: SUNAT.</a:t>
            </a:r>
          </a:p>
        </p:txBody>
      </p:sp>
      <p:sp>
        <p:nvSpPr>
          <p:cNvPr id="22" name="Rectángulo 13"/>
          <p:cNvSpPr/>
          <p:nvPr/>
        </p:nvSpPr>
        <p:spPr>
          <a:xfrm>
            <a:off x="2907470" y="3713483"/>
            <a:ext cx="2672654" cy="468000"/>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chemeClr val="tx2">
                    <a:lumMod val="50000"/>
                  </a:schemeClr>
                </a:solidFill>
              </a:rPr>
              <a:t>IR: S/ 32,935 millones </a:t>
            </a:r>
          </a:p>
          <a:p>
            <a:pPr algn="ctr"/>
            <a:r>
              <a:rPr lang="es-ES" sz="1200" dirty="0">
                <a:solidFill>
                  <a:schemeClr val="tx2">
                    <a:lumMod val="50000"/>
                  </a:schemeClr>
                </a:solidFill>
              </a:rPr>
              <a:t>(4.8% del PBI)</a:t>
            </a:r>
          </a:p>
        </p:txBody>
      </p:sp>
      <p:sp>
        <p:nvSpPr>
          <p:cNvPr id="23" name="Rectángulo 14"/>
          <p:cNvSpPr/>
          <p:nvPr/>
        </p:nvSpPr>
        <p:spPr>
          <a:xfrm>
            <a:off x="161925" y="3715114"/>
            <a:ext cx="2442760" cy="468000"/>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a:solidFill>
                  <a:schemeClr val="tx2">
                    <a:lumMod val="50000"/>
                  </a:schemeClr>
                </a:solidFill>
              </a:rPr>
              <a:t>IGV: S/ 23,306 millones </a:t>
            </a:r>
          </a:p>
          <a:p>
            <a:pPr algn="ctr"/>
            <a:r>
              <a:rPr lang="es-ES" sz="1200" dirty="0">
                <a:solidFill>
                  <a:schemeClr val="tx2">
                    <a:lumMod val="50000"/>
                  </a:schemeClr>
                </a:solidFill>
              </a:rPr>
              <a:t>(3.4% del PBI)</a:t>
            </a:r>
          </a:p>
        </p:txBody>
      </p:sp>
      <p:sp>
        <p:nvSpPr>
          <p:cNvPr id="24" name="23 Rectángulo redondeado"/>
          <p:cNvSpPr/>
          <p:nvPr/>
        </p:nvSpPr>
        <p:spPr>
          <a:xfrm>
            <a:off x="454167" y="4287553"/>
            <a:ext cx="8388486" cy="52071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buNone/>
            </a:pPr>
            <a:r>
              <a:rPr lang="es-PE" sz="1200" dirty="0">
                <a:solidFill>
                  <a:schemeClr val="tx1">
                    <a:lumMod val="75000"/>
                    <a:lumOff val="25000"/>
                  </a:schemeClr>
                </a:solidFill>
                <a:latin typeface="Arial" panose="020B0604020202020204" pitchFamily="34" charset="0"/>
                <a:cs typeface="Arial" panose="020B0604020202020204" pitchFamily="34" charset="0"/>
              </a:rPr>
              <a:t>Alcanzar los mejores niveles de cumplimiento (2014 para IGV y 2007 para IR) con el sistema tributario actual, nos aportaría S/ 9,597 millones (1.4% del PBI). </a:t>
            </a:r>
            <a:r>
              <a:rPr lang="es-PE" sz="1200" b="1" dirty="0">
                <a:solidFill>
                  <a:schemeClr val="tx1">
                    <a:lumMod val="75000"/>
                    <a:lumOff val="25000"/>
                  </a:schemeClr>
                </a:solidFill>
                <a:latin typeface="Arial" panose="020B0604020202020204" pitchFamily="34" charset="0"/>
                <a:cs typeface="Arial" panose="020B0604020202020204" pitchFamily="34" charset="0"/>
              </a:rPr>
              <a:t>No es suficiente</a:t>
            </a:r>
          </a:p>
        </p:txBody>
      </p:sp>
      <p:sp>
        <p:nvSpPr>
          <p:cNvPr id="15" name="Rectángulo 14">
            <a:extLst>
              <a:ext uri="{FF2B5EF4-FFF2-40B4-BE49-F238E27FC236}">
                <a16:creationId xmlns:a16="http://schemas.microsoft.com/office/drawing/2014/main" id="{7B17F8E0-4DF7-445D-9C2F-DC6D4E585088}"/>
              </a:ext>
            </a:extLst>
          </p:cNvPr>
          <p:cNvSpPr/>
          <p:nvPr/>
        </p:nvSpPr>
        <p:spPr>
          <a:xfrm>
            <a:off x="6061591" y="3720448"/>
            <a:ext cx="2916000" cy="468000"/>
          </a:xfrm>
          <a:prstGeom prst="rect">
            <a:avLst/>
          </a:prstGeom>
          <a:solidFill>
            <a:schemeClr val="tx2"/>
          </a:solid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b="1" dirty="0">
                <a:solidFill>
                  <a:schemeClr val="bg1"/>
                </a:solidFill>
              </a:rPr>
              <a:t>Total: S/ 56,241 millones </a:t>
            </a:r>
          </a:p>
          <a:p>
            <a:pPr algn="ctr"/>
            <a:r>
              <a:rPr lang="es-ES" sz="1600" b="1" dirty="0">
                <a:solidFill>
                  <a:schemeClr val="bg1"/>
                </a:solidFill>
              </a:rPr>
              <a:t>(8.2% del PBI)</a:t>
            </a:r>
          </a:p>
        </p:txBody>
      </p:sp>
      <p:sp>
        <p:nvSpPr>
          <p:cNvPr id="3" name="Signo más 2">
            <a:extLst>
              <a:ext uri="{FF2B5EF4-FFF2-40B4-BE49-F238E27FC236}">
                <a16:creationId xmlns:a16="http://schemas.microsoft.com/office/drawing/2014/main" id="{30CA0EE8-6B90-45F4-9AF5-4A5328DC826E}"/>
              </a:ext>
            </a:extLst>
          </p:cNvPr>
          <p:cNvSpPr/>
          <p:nvPr/>
        </p:nvSpPr>
        <p:spPr>
          <a:xfrm>
            <a:off x="2638382" y="3809554"/>
            <a:ext cx="217284" cy="222688"/>
          </a:xfrm>
          <a:prstGeom prst="mathPlus">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4" name="Es igual a 3">
            <a:extLst>
              <a:ext uri="{FF2B5EF4-FFF2-40B4-BE49-F238E27FC236}">
                <a16:creationId xmlns:a16="http://schemas.microsoft.com/office/drawing/2014/main" id="{B6AB8316-558F-4834-A2C9-2DB2339FE2D4}"/>
              </a:ext>
            </a:extLst>
          </p:cNvPr>
          <p:cNvSpPr/>
          <p:nvPr/>
        </p:nvSpPr>
        <p:spPr>
          <a:xfrm>
            <a:off x="5685131" y="3763444"/>
            <a:ext cx="221722" cy="268798"/>
          </a:xfrm>
          <a:prstGeom prst="mathEqual">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chemeClr val="tx1"/>
              </a:solidFill>
            </a:endParaRPr>
          </a:p>
        </p:txBody>
      </p:sp>
    </p:spTree>
    <p:extLst>
      <p:ext uri="{BB962C8B-B14F-4D97-AF65-F5344CB8AC3E}">
        <p14:creationId xmlns:p14="http://schemas.microsoft.com/office/powerpoint/2010/main" val="1102927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46184"/>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rPr>
              <a:t>Reforma tributaria 2018: Propuesta para IR de personas naturales</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7928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306" rtl="0" eaLnBrk="1" fontAlgn="auto" latinLnBrk="0" hangingPunct="1">
                <a:lnSpc>
                  <a:spcPct val="100000"/>
                </a:lnSpc>
                <a:spcBef>
                  <a:spcPts val="0"/>
                </a:spcBef>
                <a:spcAft>
                  <a:spcPts val="0"/>
                </a:spcAft>
                <a:buClrTx/>
                <a:buSzTx/>
                <a:buFontTx/>
                <a:buNone/>
                <a:tabLst/>
                <a:defRPr/>
              </a:pPr>
              <a:t>41</a:t>
            </a:fld>
            <a:endParaRPr kumimoji="0" lang="es-ES"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5" name="Título 2"/>
          <p:cNvSpPr txBox="1">
            <a:spLocks/>
          </p:cNvSpPr>
          <p:nvPr/>
        </p:nvSpPr>
        <p:spPr>
          <a:xfrm>
            <a:off x="121254" y="117187"/>
            <a:ext cx="8527446"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90000"/>
              </a:lnSpc>
              <a:spcBef>
                <a:spcPct val="0"/>
              </a:spcBef>
              <a:spcAft>
                <a:spcPts val="0"/>
              </a:spcAft>
              <a:buClrTx/>
              <a:buSzTx/>
              <a:buFontTx/>
              <a:buNone/>
              <a:tabLst/>
              <a:defRPr/>
            </a:pPr>
            <a:r>
              <a:rPr kumimoji="0" lang="es-PE" sz="1800" b="1" i="0" u="none" strike="noStrike" kern="1200" cap="none" spc="0" normalizeH="0" baseline="0" noProof="0" dirty="0">
                <a:ln>
                  <a:noFill/>
                </a:ln>
                <a:solidFill>
                  <a:prstClr val="black"/>
                </a:solidFill>
                <a:effectLst/>
                <a:uLnTx/>
                <a:uFillTx/>
                <a:latin typeface="+mn-lt"/>
                <a:cs typeface="Arial" panose="020B0604020202020204" pitchFamily="34" charset="0"/>
              </a:rPr>
              <a:t>Propuesta para </a:t>
            </a:r>
            <a:r>
              <a:rPr kumimoji="0" lang="es-PE" sz="1800" b="1" i="0" u="none" strike="noStrike" kern="1200" cap="none" spc="0" normalizeH="0" noProof="0" dirty="0">
                <a:ln>
                  <a:noFill/>
                </a:ln>
                <a:solidFill>
                  <a:prstClr val="black"/>
                </a:solidFill>
                <a:effectLst/>
                <a:uLnTx/>
                <a:uFillTx/>
                <a:latin typeface="+mn-lt"/>
                <a:cs typeface="Arial" panose="020B0604020202020204" pitchFamily="34" charset="0"/>
              </a:rPr>
              <a:t>un sistema tributario de PPNN simple, equitativo y que incentive la formalización</a:t>
            </a:r>
            <a:endParaRPr kumimoji="0" lang="es-PE" sz="1800" b="1" i="0" u="none" strike="noStrike" kern="1200" cap="none" spc="0" normalizeH="0" baseline="0" noProof="0" dirty="0">
              <a:ln>
                <a:noFill/>
              </a:ln>
              <a:solidFill>
                <a:prstClr val="black"/>
              </a:solidFill>
              <a:effectLst/>
              <a:uLnTx/>
              <a:uFillTx/>
              <a:latin typeface="+mn-lt"/>
              <a:cs typeface="Arial" panose="020B0604020202020204" pitchFamily="34" charset="0"/>
            </a:endParaRPr>
          </a:p>
        </p:txBody>
      </p:sp>
      <p:sp>
        <p:nvSpPr>
          <p:cNvPr id="7" name="6 Rectángulo redondeado"/>
          <p:cNvSpPr/>
          <p:nvPr/>
        </p:nvSpPr>
        <p:spPr>
          <a:xfrm>
            <a:off x="959160" y="2344706"/>
            <a:ext cx="2946926" cy="45769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1ra categoría (alquileres)</a:t>
            </a:r>
          </a:p>
        </p:txBody>
      </p:sp>
      <p:sp>
        <p:nvSpPr>
          <p:cNvPr id="8" name="3 Rectángulo redondeado"/>
          <p:cNvSpPr/>
          <p:nvPr/>
        </p:nvSpPr>
        <p:spPr>
          <a:xfrm>
            <a:off x="945060" y="1116778"/>
            <a:ext cx="2926192" cy="54464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2da categoría:</a:t>
            </a:r>
          </a:p>
          <a:p>
            <a:pPr algn="ctr"/>
            <a:r>
              <a:rPr lang="es-PE" sz="1100" dirty="0">
                <a:latin typeface="Arial" panose="020B0604020202020204" pitchFamily="34" charset="0"/>
                <a:cs typeface="Arial" panose="020B0604020202020204" pitchFamily="34" charset="0"/>
              </a:rPr>
              <a:t>Ganancias por venta de valores mobiliarios</a:t>
            </a:r>
          </a:p>
        </p:txBody>
      </p:sp>
      <p:sp>
        <p:nvSpPr>
          <p:cNvPr id="9" name="3 Rectángulo redondeado"/>
          <p:cNvSpPr/>
          <p:nvPr/>
        </p:nvSpPr>
        <p:spPr>
          <a:xfrm>
            <a:off x="927149" y="3362498"/>
            <a:ext cx="2946926" cy="42120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4ta categoría</a:t>
            </a:r>
          </a:p>
        </p:txBody>
      </p:sp>
      <p:sp>
        <p:nvSpPr>
          <p:cNvPr id="10" name="3 Rectángulo redondeado"/>
          <p:cNvSpPr/>
          <p:nvPr/>
        </p:nvSpPr>
        <p:spPr>
          <a:xfrm>
            <a:off x="927149" y="3836502"/>
            <a:ext cx="2946926" cy="42631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5ta categoría</a:t>
            </a:r>
          </a:p>
        </p:txBody>
      </p:sp>
      <p:sp>
        <p:nvSpPr>
          <p:cNvPr id="11" name="3 Rectángulo redondeado"/>
          <p:cNvSpPr/>
          <p:nvPr/>
        </p:nvSpPr>
        <p:spPr>
          <a:xfrm>
            <a:off x="918440" y="4305595"/>
            <a:ext cx="2946926" cy="427156"/>
          </a:xfrm>
          <a:prstGeom prst="roundRect">
            <a:avLst/>
          </a:prstGeom>
          <a:ln>
            <a:solidFill>
              <a:srgbClr val="A8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 neta de fuente extranjera</a:t>
            </a:r>
          </a:p>
        </p:txBody>
      </p:sp>
      <p:sp>
        <p:nvSpPr>
          <p:cNvPr id="14" name="Cerrar llave 10"/>
          <p:cNvSpPr/>
          <p:nvPr/>
        </p:nvSpPr>
        <p:spPr>
          <a:xfrm>
            <a:off x="4055672" y="2266325"/>
            <a:ext cx="300294" cy="2514696"/>
          </a:xfrm>
          <a:prstGeom prst="rightBrace">
            <a:avLst/>
          </a:prstGeom>
          <a:ln w="12700">
            <a:solidFill>
              <a:srgbClr val="AB144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sz="1500"/>
          </a:p>
        </p:txBody>
      </p:sp>
      <p:sp>
        <p:nvSpPr>
          <p:cNvPr id="19" name="3 Rectángulo redondeado"/>
          <p:cNvSpPr/>
          <p:nvPr/>
        </p:nvSpPr>
        <p:spPr>
          <a:xfrm>
            <a:off x="947883" y="2870181"/>
            <a:ext cx="2926192" cy="433803"/>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Rentas de 2da categoría:</a:t>
            </a:r>
          </a:p>
          <a:p>
            <a:pPr algn="ctr"/>
            <a:r>
              <a:rPr lang="es-PE" sz="1100" dirty="0">
                <a:latin typeface="Arial" panose="020B0604020202020204" pitchFamily="34" charset="0"/>
                <a:cs typeface="Arial" panose="020B0604020202020204" pitchFamily="34" charset="0"/>
              </a:rPr>
              <a:t>Otras rentas (intereses, regalías, etc.)</a:t>
            </a:r>
          </a:p>
        </p:txBody>
      </p:sp>
      <p:sp>
        <p:nvSpPr>
          <p:cNvPr id="20" name="3 Rectángulo redondeado"/>
          <p:cNvSpPr/>
          <p:nvPr/>
        </p:nvSpPr>
        <p:spPr>
          <a:xfrm>
            <a:off x="949738" y="1719003"/>
            <a:ext cx="2926192" cy="433803"/>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PE" sz="1100" dirty="0">
                <a:latin typeface="Arial" panose="020B0604020202020204" pitchFamily="34" charset="0"/>
                <a:cs typeface="Arial" panose="020B0604020202020204" pitchFamily="34" charset="0"/>
              </a:rPr>
              <a:t>Renta neta de fuente extranjera por venta de valores mobiliarios en el MILA</a:t>
            </a:r>
          </a:p>
        </p:txBody>
      </p:sp>
      <p:cxnSp>
        <p:nvCxnSpPr>
          <p:cNvPr id="3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25" name="2 Rectángulo redondeado"/>
          <p:cNvSpPr/>
          <p:nvPr/>
        </p:nvSpPr>
        <p:spPr>
          <a:xfrm>
            <a:off x="4910796" y="736891"/>
            <a:ext cx="3979203" cy="329540"/>
          </a:xfrm>
          <a:prstGeom prst="roundRect">
            <a:avLst/>
          </a:prstGeom>
          <a:solidFill>
            <a:srgbClr val="0068AF"/>
          </a:solidFill>
          <a:ln>
            <a:solidFill>
              <a:srgbClr val="0068AF"/>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chemeClr val="bg1"/>
                </a:solidFill>
                <a:latin typeface="Arial" panose="020B0604020202020204" pitchFamily="34" charset="0"/>
                <a:cs typeface="Arial" panose="020B0604020202020204" pitchFamily="34" charset="0"/>
              </a:rPr>
              <a:t>Sistema propuesto</a:t>
            </a:r>
          </a:p>
        </p:txBody>
      </p:sp>
      <p:sp>
        <p:nvSpPr>
          <p:cNvPr id="26" name="25 Rectángulo redondeado"/>
          <p:cNvSpPr/>
          <p:nvPr/>
        </p:nvSpPr>
        <p:spPr>
          <a:xfrm>
            <a:off x="843152" y="736891"/>
            <a:ext cx="3310867" cy="329540"/>
          </a:xfrm>
          <a:prstGeom prst="roundRect">
            <a:avLst/>
          </a:prstGeom>
          <a:solidFill>
            <a:srgbClr val="AB1440"/>
          </a:solidFill>
          <a:ln>
            <a:solidFill>
              <a:srgbClr val="AB144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chemeClr val="bg1"/>
                </a:solidFill>
                <a:latin typeface="Arial" panose="020B0604020202020204" pitchFamily="34" charset="0"/>
                <a:cs typeface="Arial" panose="020B0604020202020204" pitchFamily="34" charset="0"/>
              </a:rPr>
              <a:t>Sistema actual</a:t>
            </a:r>
          </a:p>
        </p:txBody>
      </p:sp>
      <p:sp>
        <p:nvSpPr>
          <p:cNvPr id="27" name="3 Rectángulo redondeado"/>
          <p:cNvSpPr/>
          <p:nvPr/>
        </p:nvSpPr>
        <p:spPr>
          <a:xfrm>
            <a:off x="4928254" y="2986472"/>
            <a:ext cx="1404000" cy="1764000"/>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PE" sz="1200" b="1" dirty="0">
                <a:latin typeface="Arial" panose="020B0604020202020204" pitchFamily="34" charset="0"/>
                <a:cs typeface="Arial" panose="020B0604020202020204" pitchFamily="34" charset="0"/>
              </a:rPr>
              <a:t>Renta bruta global</a:t>
            </a:r>
          </a:p>
          <a:p>
            <a:pPr algn="ctr"/>
            <a:r>
              <a:rPr lang="es-PE" sz="1000" i="1" dirty="0">
                <a:latin typeface="Arial" panose="020B0604020202020204" pitchFamily="34" charset="0"/>
                <a:cs typeface="Arial" panose="020B0604020202020204" pitchFamily="34" charset="0"/>
              </a:rPr>
              <a:t>Sumatoria de todas las rentas del capital y del trabajo</a:t>
            </a:r>
          </a:p>
        </p:txBody>
      </p:sp>
      <p:sp>
        <p:nvSpPr>
          <p:cNvPr id="28" name="3 Rectángulo redondeado"/>
          <p:cNvSpPr/>
          <p:nvPr/>
        </p:nvSpPr>
        <p:spPr>
          <a:xfrm>
            <a:off x="4942246" y="1101499"/>
            <a:ext cx="1404000" cy="1800000"/>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b="1" dirty="0">
                <a:latin typeface="Arial" panose="020B0604020202020204" pitchFamily="34" charset="0"/>
                <a:cs typeface="Arial" panose="020B0604020202020204" pitchFamily="34" charset="0"/>
              </a:rPr>
              <a:t>Renta cedular del capital</a:t>
            </a:r>
          </a:p>
          <a:p>
            <a:pPr algn="ctr"/>
            <a:r>
              <a:rPr lang="es-PE" sz="1000" i="1" dirty="0">
                <a:latin typeface="Arial" panose="020B0604020202020204" pitchFamily="34" charset="0"/>
                <a:cs typeface="Arial" panose="020B0604020202020204" pitchFamily="34" charset="0"/>
              </a:rPr>
              <a:t>Dividendos y ganancias de capital por venta de acciones y otros valores mobiliarios </a:t>
            </a:r>
          </a:p>
          <a:p>
            <a:pPr algn="ctr"/>
            <a:r>
              <a:rPr lang="es-PE" sz="1000" i="1" dirty="0">
                <a:latin typeface="Arial" panose="020B0604020202020204" pitchFamily="34" charset="0"/>
                <a:cs typeface="Arial" panose="020B0604020202020204" pitchFamily="34" charset="0"/>
              </a:rPr>
              <a:t>(por definir incorporación de otros)</a:t>
            </a:r>
            <a:endParaRPr lang="es-PE" sz="1200" b="1" dirty="0">
              <a:latin typeface="Arial" panose="020B0604020202020204" pitchFamily="34" charset="0"/>
              <a:cs typeface="Arial" panose="020B0604020202020204" pitchFamily="34" charset="0"/>
            </a:endParaRPr>
          </a:p>
        </p:txBody>
      </p:sp>
      <p:sp>
        <p:nvSpPr>
          <p:cNvPr id="29" name="28 Rectángulo redondeado"/>
          <p:cNvSpPr/>
          <p:nvPr/>
        </p:nvSpPr>
        <p:spPr>
          <a:xfrm>
            <a:off x="6404154" y="2967735"/>
            <a:ext cx="2484000" cy="504000"/>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Eliminar deducciones fijas de 20%</a:t>
            </a:r>
          </a:p>
        </p:txBody>
      </p:sp>
      <p:sp>
        <p:nvSpPr>
          <p:cNvPr id="30" name="29 Rectángulo redondeado"/>
          <p:cNvSpPr/>
          <p:nvPr/>
        </p:nvSpPr>
        <p:spPr>
          <a:xfrm>
            <a:off x="6393806" y="3516947"/>
            <a:ext cx="2484000" cy="612000"/>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Mínimo no imponible: </a:t>
            </a:r>
          </a:p>
          <a:p>
            <a:pPr algn="ctr"/>
            <a:r>
              <a:rPr lang="es-PE" sz="1100" dirty="0">
                <a:solidFill>
                  <a:schemeClr val="tx1"/>
                </a:solidFill>
                <a:latin typeface="Arial" panose="020B0604020202020204" pitchFamily="34" charset="0"/>
                <a:cs typeface="Arial" panose="020B0604020202020204" pitchFamily="34" charset="0"/>
              </a:rPr>
              <a:t>rango fijo + </a:t>
            </a:r>
          </a:p>
          <a:p>
            <a:pPr algn="ctr"/>
            <a:r>
              <a:rPr lang="es-PE" sz="1100" dirty="0">
                <a:solidFill>
                  <a:schemeClr val="tx1"/>
                </a:solidFill>
                <a:latin typeface="Arial" panose="020B0604020202020204" pitchFamily="34" charset="0"/>
                <a:cs typeface="Arial" panose="020B0604020202020204" pitchFamily="34" charset="0"/>
              </a:rPr>
              <a:t>rango sustentado con CPE</a:t>
            </a:r>
          </a:p>
        </p:txBody>
      </p:sp>
      <p:sp>
        <p:nvSpPr>
          <p:cNvPr id="31" name="30 Rectángulo redondeado"/>
          <p:cNvSpPr/>
          <p:nvPr/>
        </p:nvSpPr>
        <p:spPr>
          <a:xfrm>
            <a:off x="6385335" y="4179171"/>
            <a:ext cx="2484000" cy="572174"/>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dirty="0">
                <a:solidFill>
                  <a:schemeClr val="tx1"/>
                </a:solidFill>
                <a:latin typeface="Arial" panose="020B0604020202020204" pitchFamily="34" charset="0"/>
                <a:cs typeface="Arial" panose="020B0604020202020204" pitchFamily="34" charset="0"/>
              </a:rPr>
              <a:t>Se mantiene escala progresiva acumulativa</a:t>
            </a:r>
          </a:p>
        </p:txBody>
      </p:sp>
      <p:sp>
        <p:nvSpPr>
          <p:cNvPr id="44" name="Cerrar llave 15"/>
          <p:cNvSpPr/>
          <p:nvPr/>
        </p:nvSpPr>
        <p:spPr>
          <a:xfrm>
            <a:off x="4055641" y="1167922"/>
            <a:ext cx="300293" cy="952941"/>
          </a:xfrm>
          <a:prstGeom prst="rightBrace">
            <a:avLst/>
          </a:prstGeom>
          <a:ln w="12700">
            <a:solidFill>
              <a:srgbClr val="AB144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sz="1500"/>
          </a:p>
        </p:txBody>
      </p:sp>
      <p:sp>
        <p:nvSpPr>
          <p:cNvPr id="46" name="45 Rectángulo redondeado"/>
          <p:cNvSpPr/>
          <p:nvPr/>
        </p:nvSpPr>
        <p:spPr>
          <a:xfrm>
            <a:off x="6409506" y="1192350"/>
            <a:ext cx="2484000" cy="828000"/>
          </a:xfrm>
          <a:prstGeom prst="roundRect">
            <a:avLst/>
          </a:prstGeom>
          <a:noFill/>
          <a:ln w="19050">
            <a:solidFill>
              <a:schemeClr val="accent1">
                <a:lumMod val="7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b="1" dirty="0">
                <a:solidFill>
                  <a:schemeClr val="tx1"/>
                </a:solidFill>
                <a:latin typeface="Arial" panose="020B0604020202020204" pitchFamily="34" charset="0"/>
                <a:cs typeface="Arial" panose="020B0604020202020204" pitchFamily="34" charset="0"/>
              </a:rPr>
              <a:t>Dividendos</a:t>
            </a:r>
          </a:p>
          <a:p>
            <a:pPr algn="ctr"/>
            <a:r>
              <a:rPr lang="es-PE" sz="1100" dirty="0">
                <a:solidFill>
                  <a:schemeClr val="tx1"/>
                </a:solidFill>
                <a:latin typeface="Arial" panose="020B0604020202020204" pitchFamily="34" charset="0"/>
                <a:cs typeface="Arial" panose="020B0604020202020204" pitchFamily="34" charset="0"/>
              </a:rPr>
              <a:t>Tasa: 5% de renta bruta</a:t>
            </a:r>
          </a:p>
          <a:p>
            <a:pPr algn="ctr"/>
            <a:r>
              <a:rPr lang="es-PE" sz="1100" dirty="0">
                <a:solidFill>
                  <a:schemeClr val="tx1"/>
                </a:solidFill>
                <a:latin typeface="Arial" panose="020B0604020202020204" pitchFamily="34" charset="0"/>
                <a:cs typeface="Arial" panose="020B0604020202020204" pitchFamily="34" charset="0"/>
              </a:rPr>
              <a:t>Realización inmediata</a:t>
            </a:r>
          </a:p>
        </p:txBody>
      </p:sp>
      <p:sp>
        <p:nvSpPr>
          <p:cNvPr id="47" name="46 Rectángulo redondeado"/>
          <p:cNvSpPr/>
          <p:nvPr/>
        </p:nvSpPr>
        <p:spPr>
          <a:xfrm>
            <a:off x="6405152" y="2063630"/>
            <a:ext cx="2484000" cy="828000"/>
          </a:xfrm>
          <a:prstGeom prst="roundRect">
            <a:avLst/>
          </a:prstGeom>
          <a:noFill/>
          <a:ln w="19050">
            <a:solidFill>
              <a:schemeClr val="accent1">
                <a:lumMod val="7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100" b="1" dirty="0">
                <a:solidFill>
                  <a:schemeClr val="tx1"/>
                </a:solidFill>
                <a:latin typeface="Arial" panose="020B0604020202020204" pitchFamily="34" charset="0"/>
                <a:cs typeface="Arial" panose="020B0604020202020204" pitchFamily="34" charset="0"/>
              </a:rPr>
              <a:t>Ganancias de capital</a:t>
            </a:r>
          </a:p>
          <a:p>
            <a:pPr algn="ctr"/>
            <a:r>
              <a:rPr lang="es-PE" sz="1100" dirty="0">
                <a:solidFill>
                  <a:schemeClr val="tx1"/>
                </a:solidFill>
                <a:latin typeface="Arial" panose="020B0604020202020204" pitchFamily="34" charset="0"/>
                <a:cs typeface="Arial" panose="020B0604020202020204" pitchFamily="34" charset="0"/>
              </a:rPr>
              <a:t>Tasa: 5% de renta bruta</a:t>
            </a:r>
          </a:p>
          <a:p>
            <a:pPr algn="ctr"/>
            <a:r>
              <a:rPr lang="es-PE" sz="1100" dirty="0">
                <a:solidFill>
                  <a:schemeClr val="tx1"/>
                </a:solidFill>
                <a:latin typeface="Arial" panose="020B0604020202020204" pitchFamily="34" charset="0"/>
                <a:cs typeface="Arial" panose="020B0604020202020204" pitchFamily="34" charset="0"/>
              </a:rPr>
              <a:t>Anual, ganancias-pérdidas</a:t>
            </a:r>
          </a:p>
        </p:txBody>
      </p:sp>
    </p:spTree>
    <p:extLst>
      <p:ext uri="{BB962C8B-B14F-4D97-AF65-F5344CB8AC3E}">
        <p14:creationId xmlns:p14="http://schemas.microsoft.com/office/powerpoint/2010/main" val="14961056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áfico 6">
            <a:extLst>
              <a:ext uri="{FF2B5EF4-FFF2-40B4-BE49-F238E27FC236}">
                <a16:creationId xmlns:a16="http://schemas.microsoft.com/office/drawing/2014/main" id="{D8A323BD-74EA-4961-874E-9AD8619D7D65}"/>
              </a:ext>
            </a:extLst>
          </p:cNvPr>
          <p:cNvGraphicFramePr/>
          <p:nvPr>
            <p:extLst/>
          </p:nvPr>
        </p:nvGraphicFramePr>
        <p:xfrm>
          <a:off x="212780" y="1818942"/>
          <a:ext cx="4665847" cy="2537158"/>
        </p:xfrm>
        <a:graphic>
          <a:graphicData uri="http://schemas.openxmlformats.org/drawingml/2006/chart">
            <c:chart xmlns:c="http://schemas.openxmlformats.org/drawingml/2006/chart" xmlns:r="http://schemas.openxmlformats.org/officeDocument/2006/relationships" r:id="rId3"/>
          </a:graphicData>
        </a:graphic>
      </p:graphicFrame>
      <p:sp>
        <p:nvSpPr>
          <p:cNvPr id="2" name="Marcador de número de diapositiva 1"/>
          <p:cNvSpPr>
            <a:spLocks noGrp="1"/>
          </p:cNvSpPr>
          <p:nvPr>
            <p:ph type="sldNum" sz="quarter" idx="12"/>
          </p:nvPr>
        </p:nvSpPr>
        <p:spPr/>
        <p:txBody>
          <a:bodyPr/>
          <a:lstStyle/>
          <a:p>
            <a:fld id="{3A10AC81-0BCF-4A88-91DD-6D952CB3253A}" type="slidenum">
              <a:rPr lang="es-ES" smtClean="0"/>
              <a:pPr/>
              <a:t>42</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Detalles de la propuesta de reforma de IRPN</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0" name="CuadroTexto 11">
            <a:extLst>
              <a:ext uri="{FF2B5EF4-FFF2-40B4-BE49-F238E27FC236}">
                <a16:creationId xmlns:a16="http://schemas.microsoft.com/office/drawing/2014/main" id="{149F7DAD-AD9F-4402-BA9C-AFBA7680C8C5}"/>
              </a:ext>
            </a:extLst>
          </p:cNvPr>
          <p:cNvSpPr txBox="1"/>
          <p:nvPr/>
        </p:nvSpPr>
        <p:spPr>
          <a:xfrm>
            <a:off x="4850476" y="817572"/>
            <a:ext cx="3885900" cy="3647152"/>
          </a:xfrm>
          <a:prstGeom prst="rect">
            <a:avLst/>
          </a:prstGeom>
          <a:noFill/>
        </p:spPr>
        <p:txBody>
          <a:bodyPr wrap="square" numCol="1" rtlCol="0">
            <a:spAutoFit/>
          </a:bodyPr>
          <a:lstStyle/>
          <a:p>
            <a:pPr marL="361950" indent="-361950">
              <a:buClr>
                <a:srgbClr val="C00000"/>
              </a:buClr>
              <a:buFont typeface="Wingdings" panose="05000000000000000000" pitchFamily="2" charset="2"/>
              <a:buChar char="ü"/>
            </a:pPr>
            <a:r>
              <a:rPr lang="es-PE" sz="1400" dirty="0"/>
              <a:t>Paulatinamente, todas las deducción deben ser sustentadas</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400" dirty="0"/>
              <a:t>A partir de cierto umbral de ingresos (S/ 150 mil), sustento con CPE de todas las UIT</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400" dirty="0"/>
              <a:t>Deducción sustentada de todo tipo de gastos con CPE, con topes para deducción de activos de alto valor </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400" dirty="0"/>
              <a:t>Se eliminan recibos por honorarios y otros comprobantes: factura se emite con DNI, RUC o son anónimas (se toma como factor de riesgo para la Administración)</a:t>
            </a:r>
          </a:p>
          <a:p>
            <a:pPr marL="361950" indent="-361950">
              <a:buClr>
                <a:srgbClr val="C00000"/>
              </a:buClr>
              <a:buFont typeface="Wingdings" panose="05000000000000000000" pitchFamily="2" charset="2"/>
              <a:buChar char="ü"/>
            </a:pPr>
            <a:endParaRPr lang="es-PE" sz="1400" dirty="0"/>
          </a:p>
          <a:p>
            <a:pPr marL="361950" indent="-361950">
              <a:buClr>
                <a:srgbClr val="C00000"/>
              </a:buClr>
              <a:buFont typeface="Wingdings" panose="05000000000000000000" pitchFamily="2" charset="2"/>
              <a:buChar char="ü"/>
            </a:pPr>
            <a:r>
              <a:rPr lang="es-PE" sz="1400" dirty="0"/>
              <a:t>IGV de compras con CPE pagado por medios electrónicos: 1% Devolución, 2% salud, 4% pensiones </a:t>
            </a:r>
          </a:p>
        </p:txBody>
      </p:sp>
      <p:sp>
        <p:nvSpPr>
          <p:cNvPr id="13" name="Rectángulo 12">
            <a:extLst>
              <a:ext uri="{FF2B5EF4-FFF2-40B4-BE49-F238E27FC236}">
                <a16:creationId xmlns:a16="http://schemas.microsoft.com/office/drawing/2014/main" id="{8EFEB5CD-4237-48C5-B7B1-BB9081AF8910}"/>
              </a:ext>
            </a:extLst>
          </p:cNvPr>
          <p:cNvSpPr/>
          <p:nvPr/>
        </p:nvSpPr>
        <p:spPr>
          <a:xfrm>
            <a:off x="770732" y="1778599"/>
            <a:ext cx="1197875" cy="415498"/>
          </a:xfrm>
          <a:prstGeom prst="rect">
            <a:avLst/>
          </a:prstGeom>
          <a:noFill/>
        </p:spPr>
        <p:txBody>
          <a:bodyPr wrap="square">
            <a:spAutoFit/>
          </a:bodyPr>
          <a:lstStyle/>
          <a:p>
            <a:pPr algn="ctr"/>
            <a:r>
              <a:rPr lang="es-PE" sz="1050" b="1" dirty="0">
                <a:solidFill>
                  <a:schemeClr val="tx1">
                    <a:lumMod val="75000"/>
                    <a:lumOff val="25000"/>
                  </a:schemeClr>
                </a:solidFill>
              </a:rPr>
              <a:t>Si quieres 8UIT, sustentas 2</a:t>
            </a:r>
          </a:p>
        </p:txBody>
      </p:sp>
      <p:sp>
        <p:nvSpPr>
          <p:cNvPr id="14" name="Rectángulo 13">
            <a:extLst>
              <a:ext uri="{FF2B5EF4-FFF2-40B4-BE49-F238E27FC236}">
                <a16:creationId xmlns:a16="http://schemas.microsoft.com/office/drawing/2014/main" id="{FE2D09F2-77B1-4E21-8D7F-055073010A2A}"/>
              </a:ext>
            </a:extLst>
          </p:cNvPr>
          <p:cNvSpPr/>
          <p:nvPr/>
        </p:nvSpPr>
        <p:spPr>
          <a:xfrm>
            <a:off x="1321725" y="1387158"/>
            <a:ext cx="1083726" cy="415498"/>
          </a:xfrm>
          <a:prstGeom prst="rect">
            <a:avLst/>
          </a:prstGeom>
          <a:noFill/>
        </p:spPr>
        <p:txBody>
          <a:bodyPr wrap="square">
            <a:spAutoFit/>
          </a:bodyPr>
          <a:lstStyle/>
          <a:p>
            <a:pPr algn="ctr"/>
            <a:r>
              <a:rPr lang="es-PE" sz="1050" b="1" dirty="0">
                <a:solidFill>
                  <a:schemeClr val="tx1">
                    <a:lumMod val="75000"/>
                    <a:lumOff val="25000"/>
                  </a:schemeClr>
                </a:solidFill>
              </a:rPr>
              <a:t>Si quieres 9UIT, sustentas 4</a:t>
            </a:r>
            <a:endParaRPr lang="es-PE" sz="1000" b="1" dirty="0">
              <a:solidFill>
                <a:schemeClr val="tx1">
                  <a:lumMod val="75000"/>
                  <a:lumOff val="25000"/>
                </a:schemeClr>
              </a:solidFill>
            </a:endParaRPr>
          </a:p>
        </p:txBody>
      </p:sp>
      <p:sp>
        <p:nvSpPr>
          <p:cNvPr id="15" name="Rectángulo 14">
            <a:extLst>
              <a:ext uri="{FF2B5EF4-FFF2-40B4-BE49-F238E27FC236}">
                <a16:creationId xmlns:a16="http://schemas.microsoft.com/office/drawing/2014/main" id="{D0C17F22-6246-4906-AC15-05BD35ECF0AA}"/>
              </a:ext>
            </a:extLst>
          </p:cNvPr>
          <p:cNvSpPr/>
          <p:nvPr/>
        </p:nvSpPr>
        <p:spPr>
          <a:xfrm>
            <a:off x="1793062" y="997060"/>
            <a:ext cx="1224777" cy="415498"/>
          </a:xfrm>
          <a:prstGeom prst="rect">
            <a:avLst/>
          </a:prstGeom>
          <a:noFill/>
        </p:spPr>
        <p:txBody>
          <a:bodyPr wrap="square">
            <a:spAutoFit/>
          </a:bodyPr>
          <a:lstStyle/>
          <a:p>
            <a:pPr algn="ctr"/>
            <a:r>
              <a:rPr lang="es-PE" sz="1050" b="1" dirty="0">
                <a:solidFill>
                  <a:schemeClr val="tx1">
                    <a:lumMod val="75000"/>
                    <a:lumOff val="25000"/>
                  </a:schemeClr>
                </a:solidFill>
              </a:rPr>
              <a:t>Si quieres 10UIT, sustentas 6</a:t>
            </a:r>
            <a:endParaRPr lang="es-PE" sz="1000" b="1" dirty="0">
              <a:solidFill>
                <a:schemeClr val="tx1">
                  <a:lumMod val="75000"/>
                  <a:lumOff val="25000"/>
                </a:schemeClr>
              </a:solidFill>
            </a:endParaRPr>
          </a:p>
        </p:txBody>
      </p:sp>
      <p:sp>
        <p:nvSpPr>
          <p:cNvPr id="19" name="Rectángulo 18">
            <a:extLst>
              <a:ext uri="{FF2B5EF4-FFF2-40B4-BE49-F238E27FC236}">
                <a16:creationId xmlns:a16="http://schemas.microsoft.com/office/drawing/2014/main" id="{28986FB9-BBEB-4FD0-8D99-4A6F515169E3}"/>
              </a:ext>
            </a:extLst>
          </p:cNvPr>
          <p:cNvSpPr/>
          <p:nvPr/>
        </p:nvSpPr>
        <p:spPr>
          <a:xfrm>
            <a:off x="712268" y="3600188"/>
            <a:ext cx="3666870" cy="261610"/>
          </a:xfrm>
          <a:prstGeom prst="rect">
            <a:avLst/>
          </a:prstGeom>
          <a:noFill/>
        </p:spPr>
        <p:txBody>
          <a:bodyPr wrap="square">
            <a:spAutoFit/>
          </a:bodyPr>
          <a:lstStyle/>
          <a:p>
            <a:pPr algn="ctr"/>
            <a:r>
              <a:rPr lang="es-PE" sz="1100" dirty="0">
                <a:solidFill>
                  <a:schemeClr val="tx1">
                    <a:lumMod val="75000"/>
                    <a:lumOff val="25000"/>
                  </a:schemeClr>
                </a:solidFill>
              </a:rPr>
              <a:t>       Año 1		            Año 2</a:t>
            </a:r>
            <a:endParaRPr lang="es-PE" sz="1050" dirty="0">
              <a:solidFill>
                <a:schemeClr val="tx1">
                  <a:lumMod val="75000"/>
                  <a:lumOff val="25000"/>
                </a:schemeClr>
              </a:solidFill>
            </a:endParaRPr>
          </a:p>
        </p:txBody>
      </p:sp>
      <p:sp>
        <p:nvSpPr>
          <p:cNvPr id="21" name="Rectángulo 20">
            <a:extLst>
              <a:ext uri="{FF2B5EF4-FFF2-40B4-BE49-F238E27FC236}">
                <a16:creationId xmlns:a16="http://schemas.microsoft.com/office/drawing/2014/main" id="{622FB0EB-A524-45D0-9009-F8A436B6E54D}"/>
              </a:ext>
            </a:extLst>
          </p:cNvPr>
          <p:cNvSpPr/>
          <p:nvPr/>
        </p:nvSpPr>
        <p:spPr>
          <a:xfrm>
            <a:off x="333192" y="2228637"/>
            <a:ext cx="1010064" cy="253916"/>
          </a:xfrm>
          <a:prstGeom prst="rect">
            <a:avLst/>
          </a:prstGeom>
          <a:noFill/>
        </p:spPr>
        <p:txBody>
          <a:bodyPr wrap="square">
            <a:spAutoFit/>
          </a:bodyPr>
          <a:lstStyle/>
          <a:p>
            <a:pPr algn="ctr"/>
            <a:r>
              <a:rPr lang="es-PE" sz="1050" b="1" dirty="0">
                <a:solidFill>
                  <a:schemeClr val="tx1">
                    <a:lumMod val="75000"/>
                    <a:lumOff val="25000"/>
                  </a:schemeClr>
                </a:solidFill>
              </a:rPr>
              <a:t>Garantizado</a:t>
            </a:r>
          </a:p>
        </p:txBody>
      </p:sp>
      <p:cxnSp>
        <p:nvCxnSpPr>
          <p:cNvPr id="23" name="Conector recto 22">
            <a:extLst>
              <a:ext uri="{FF2B5EF4-FFF2-40B4-BE49-F238E27FC236}">
                <a16:creationId xmlns:a16="http://schemas.microsoft.com/office/drawing/2014/main" id="{16471501-0953-4B7E-921F-405B15C91461}"/>
              </a:ext>
            </a:extLst>
          </p:cNvPr>
          <p:cNvCxnSpPr/>
          <p:nvPr/>
        </p:nvCxnSpPr>
        <p:spPr>
          <a:xfrm>
            <a:off x="1343256" y="219409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1F5F24B1-5021-4A7D-A47B-D119531E6D43}"/>
              </a:ext>
            </a:extLst>
          </p:cNvPr>
          <p:cNvCxnSpPr>
            <a:cxnSpLocks/>
            <a:endCxn id="14" idx="2"/>
          </p:cNvCxnSpPr>
          <p:nvPr/>
        </p:nvCxnSpPr>
        <p:spPr>
          <a:xfrm flipV="1">
            <a:off x="1863588" y="1802656"/>
            <a:ext cx="0" cy="39144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87AED462-5442-46B7-B1B8-8842E9373CDC}"/>
              </a:ext>
            </a:extLst>
          </p:cNvPr>
          <p:cNvCxnSpPr>
            <a:cxnSpLocks/>
            <a:endCxn id="15" idx="2"/>
          </p:cNvCxnSpPr>
          <p:nvPr/>
        </p:nvCxnSpPr>
        <p:spPr>
          <a:xfrm flipV="1">
            <a:off x="2405451" y="1412558"/>
            <a:ext cx="0" cy="55578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F043A1A9-E004-4BB2-BC94-5142D368DE4A}"/>
              </a:ext>
            </a:extLst>
          </p:cNvPr>
          <p:cNvCxnSpPr>
            <a:cxnSpLocks/>
          </p:cNvCxnSpPr>
          <p:nvPr/>
        </p:nvCxnSpPr>
        <p:spPr>
          <a:xfrm flipV="1">
            <a:off x="1343256" y="2131890"/>
            <a:ext cx="0" cy="180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Rectángulo 15">
            <a:extLst>
              <a:ext uri="{FF2B5EF4-FFF2-40B4-BE49-F238E27FC236}">
                <a16:creationId xmlns:a16="http://schemas.microsoft.com/office/drawing/2014/main" id="{772948EF-63DB-4283-8667-0818D702A9A5}"/>
              </a:ext>
            </a:extLst>
          </p:cNvPr>
          <p:cNvSpPr/>
          <p:nvPr/>
        </p:nvSpPr>
        <p:spPr>
          <a:xfrm>
            <a:off x="2876788" y="1175902"/>
            <a:ext cx="1558125" cy="553998"/>
          </a:xfrm>
          <a:prstGeom prst="rect">
            <a:avLst/>
          </a:prstGeom>
          <a:noFill/>
        </p:spPr>
        <p:txBody>
          <a:bodyPr wrap="square">
            <a:spAutoFit/>
          </a:bodyPr>
          <a:lstStyle/>
          <a:p>
            <a:pPr algn="ctr"/>
            <a:r>
              <a:rPr lang="es-PE" sz="1000" dirty="0">
                <a:solidFill>
                  <a:schemeClr val="tx1">
                    <a:lumMod val="75000"/>
                    <a:lumOff val="25000"/>
                  </a:schemeClr>
                </a:solidFill>
              </a:rPr>
              <a:t>En año 2, tramo sustentado se incrementa. 7 UIT garantizado</a:t>
            </a:r>
            <a:endParaRPr lang="es-PE" sz="900" dirty="0">
              <a:solidFill>
                <a:schemeClr val="tx1">
                  <a:lumMod val="75000"/>
                  <a:lumOff val="25000"/>
                </a:schemeClr>
              </a:solidFill>
            </a:endParaRPr>
          </a:p>
        </p:txBody>
      </p:sp>
      <p:sp>
        <p:nvSpPr>
          <p:cNvPr id="5" name="Abrir llave 4">
            <a:extLst>
              <a:ext uri="{FF2B5EF4-FFF2-40B4-BE49-F238E27FC236}">
                <a16:creationId xmlns:a16="http://schemas.microsoft.com/office/drawing/2014/main" id="{2C1AEE0E-6D91-46D9-9DBD-526FC26FE2C6}"/>
              </a:ext>
            </a:extLst>
          </p:cNvPr>
          <p:cNvSpPr/>
          <p:nvPr/>
        </p:nvSpPr>
        <p:spPr>
          <a:xfrm rot="5400000">
            <a:off x="3611025" y="877885"/>
            <a:ext cx="108000" cy="19080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cxnSp>
        <p:nvCxnSpPr>
          <p:cNvPr id="4" name="Conector recto 3">
            <a:extLst>
              <a:ext uri="{FF2B5EF4-FFF2-40B4-BE49-F238E27FC236}">
                <a16:creationId xmlns:a16="http://schemas.microsoft.com/office/drawing/2014/main" id="{B3C6C967-FCE0-4D50-B8C1-1C485E06CF47}"/>
              </a:ext>
            </a:extLst>
          </p:cNvPr>
          <p:cNvCxnSpPr/>
          <p:nvPr/>
        </p:nvCxnSpPr>
        <p:spPr>
          <a:xfrm>
            <a:off x="2633205" y="1605513"/>
            <a:ext cx="0" cy="223200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19699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46184"/>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rPr>
              <a:t>Reforma tributaria 2018: aspectos transversales</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5771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44</a:t>
            </a:fld>
            <a:endParaRPr lang="es-ES" dirty="0"/>
          </a:p>
        </p:txBody>
      </p:sp>
      <p:sp>
        <p:nvSpPr>
          <p:cNvPr id="18" name="Título 2"/>
          <p:cNvSpPr txBox="1">
            <a:spLocks/>
          </p:cNvSpPr>
          <p:nvPr/>
        </p:nvSpPr>
        <p:spPr>
          <a:xfrm>
            <a:off x="156905" y="262547"/>
            <a:ext cx="8539420"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Aspectos transversales de la reforma del IR de empresas, negocios y personas naturales</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0" name="CuadroTexto 11">
            <a:extLst>
              <a:ext uri="{FF2B5EF4-FFF2-40B4-BE49-F238E27FC236}">
                <a16:creationId xmlns:a16="http://schemas.microsoft.com/office/drawing/2014/main" id="{149F7DAD-AD9F-4402-BA9C-AFBA7680C8C5}"/>
              </a:ext>
            </a:extLst>
          </p:cNvPr>
          <p:cNvSpPr txBox="1"/>
          <p:nvPr/>
        </p:nvSpPr>
        <p:spPr>
          <a:xfrm>
            <a:off x="353428" y="806181"/>
            <a:ext cx="8318090" cy="4154984"/>
          </a:xfrm>
          <a:prstGeom prst="rect">
            <a:avLst/>
          </a:prstGeom>
          <a:noFill/>
        </p:spPr>
        <p:txBody>
          <a:bodyPr wrap="square" rtlCol="0">
            <a:spAutoFit/>
          </a:bodyPr>
          <a:lstStyle/>
          <a:p>
            <a:pPr marL="361950" indent="-361950">
              <a:buClr>
                <a:srgbClr val="C00000"/>
              </a:buClr>
              <a:buFont typeface="Wingdings" panose="05000000000000000000" pitchFamily="2" charset="2"/>
              <a:buChar char="ü"/>
            </a:pPr>
            <a:r>
              <a:rPr lang="es-PE" sz="1600" b="1" dirty="0"/>
              <a:t>Anti-abuso.</a:t>
            </a:r>
            <a:r>
              <a:rPr lang="es-PE" sz="1600" dirty="0"/>
              <a:t> Necesarias para reducir oportunidades de arbitraje entre regímenes (PPNN y PPJJ) </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b="1" dirty="0"/>
              <a:t>Simplificar RG. </a:t>
            </a:r>
            <a:r>
              <a:rPr lang="es-PE" sz="1600" dirty="0"/>
              <a:t>Mensaje de reforma no puede ser que el RG está bien tal como está</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b="1" dirty="0"/>
              <a:t>Asegurar transición suavizada. </a:t>
            </a:r>
            <a:r>
              <a:rPr lang="es-PE" sz="1600" dirty="0"/>
              <a:t>Condiciones de tasas, deducciones y beneficios deben suavizar transición entre regímenes (PPNN y PPJJ), conforme el contribuyente crece</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b="1" dirty="0"/>
              <a:t>Eliminación de beneficios del RMT.</a:t>
            </a:r>
            <a:r>
              <a:rPr lang="es-PE" sz="1600" dirty="0"/>
              <a:t> Al eliminarse el RMT, los que se encuentran actualmente en RMT pierden beneficios: 1% de pago a cuenta y 10% sobre primeras 15 UIT de utilidad. </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600" dirty="0"/>
              <a:t>Eliminar </a:t>
            </a:r>
            <a:r>
              <a:rPr lang="es-PE" sz="1600" b="1" dirty="0"/>
              <a:t>RUC de persona natural</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600" dirty="0"/>
              <a:t>Estrategia para racionalizar </a:t>
            </a:r>
            <a:r>
              <a:rPr lang="es-PE" sz="1600" b="1" dirty="0"/>
              <a:t>gasto tributario</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dirty="0"/>
              <a:t>Evaluar/simplificar </a:t>
            </a:r>
            <a:r>
              <a:rPr lang="es-PE" sz="1600" b="1" dirty="0"/>
              <a:t>sistemas de pago administrativo</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dirty="0"/>
              <a:t>Desarrollar </a:t>
            </a:r>
            <a:r>
              <a:rPr lang="es-PE" sz="1600" b="1" dirty="0"/>
              <a:t>trazabilidad electrónica de las mercancías</a:t>
            </a:r>
          </a:p>
          <a:p>
            <a:pPr marL="361950" indent="-361950">
              <a:buClr>
                <a:srgbClr val="C00000"/>
              </a:buClr>
              <a:buFont typeface="Wingdings" panose="05000000000000000000" pitchFamily="2" charset="2"/>
              <a:buChar char="ü"/>
            </a:pPr>
            <a:endParaRPr lang="es-PE" sz="700" b="1" dirty="0"/>
          </a:p>
          <a:p>
            <a:pPr marL="361950" indent="-361950">
              <a:buClr>
                <a:srgbClr val="C00000"/>
              </a:buClr>
              <a:buFont typeface="Wingdings" panose="05000000000000000000" pitchFamily="2" charset="2"/>
              <a:buChar char="ü"/>
            </a:pPr>
            <a:r>
              <a:rPr lang="es-PE" sz="1600" b="1" dirty="0"/>
              <a:t>Notificaciones electrónicas:  </a:t>
            </a:r>
            <a:r>
              <a:rPr lang="es-PE" sz="1600" dirty="0"/>
              <a:t>domicilio fiscal y sede productiva</a:t>
            </a:r>
          </a:p>
          <a:p>
            <a:pPr marL="361950" indent="-361950">
              <a:buClr>
                <a:srgbClr val="C00000"/>
              </a:buClr>
              <a:buFont typeface="Wingdings" panose="05000000000000000000" pitchFamily="2" charset="2"/>
              <a:buChar char="ü"/>
            </a:pPr>
            <a:endParaRPr lang="es-PE" sz="700" dirty="0"/>
          </a:p>
          <a:p>
            <a:pPr marL="361950" indent="-361950">
              <a:buClr>
                <a:srgbClr val="C00000"/>
              </a:buClr>
              <a:buFont typeface="Wingdings" panose="05000000000000000000" pitchFamily="2" charset="2"/>
              <a:buChar char="ü"/>
            </a:pPr>
            <a:r>
              <a:rPr lang="es-PE" sz="1600" dirty="0"/>
              <a:t>Esquema de resolución de conflictos con contribuyentes</a:t>
            </a:r>
          </a:p>
        </p:txBody>
      </p:sp>
    </p:spTree>
    <p:extLst>
      <p:ext uri="{BB962C8B-B14F-4D97-AF65-F5344CB8AC3E}">
        <p14:creationId xmlns:p14="http://schemas.microsoft.com/office/powerpoint/2010/main" val="6147064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8 Rectángulo redondeado">
            <a:extLst>
              <a:ext uri="{FF2B5EF4-FFF2-40B4-BE49-F238E27FC236}">
                <a16:creationId xmlns:a16="http://schemas.microsoft.com/office/drawing/2014/main" id="{5816B171-FC12-405E-A91C-4612B565D276}"/>
              </a:ext>
            </a:extLst>
          </p:cNvPr>
          <p:cNvSpPr/>
          <p:nvPr/>
        </p:nvSpPr>
        <p:spPr>
          <a:xfrm>
            <a:off x="3205709" y="1372883"/>
            <a:ext cx="2304000" cy="75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Reforma integral del sistema tributario</a:t>
            </a:r>
          </a:p>
        </p:txBody>
      </p:sp>
      <p:sp>
        <p:nvSpPr>
          <p:cNvPr id="7" name="42 Rectángulo redondeado">
            <a:extLst>
              <a:ext uri="{FF2B5EF4-FFF2-40B4-BE49-F238E27FC236}">
                <a16:creationId xmlns:a16="http://schemas.microsoft.com/office/drawing/2014/main" id="{A95D0C65-48DA-4007-AC64-9FF32760CA39}"/>
              </a:ext>
            </a:extLst>
          </p:cNvPr>
          <p:cNvSpPr/>
          <p:nvPr/>
        </p:nvSpPr>
        <p:spPr>
          <a:xfrm>
            <a:off x="3212609" y="2186166"/>
            <a:ext cx="2304000" cy="75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Reforma del mercado laboral </a:t>
            </a:r>
          </a:p>
        </p:txBody>
      </p:sp>
      <p:sp>
        <p:nvSpPr>
          <p:cNvPr id="8" name="43 Elipse">
            <a:extLst>
              <a:ext uri="{FF2B5EF4-FFF2-40B4-BE49-F238E27FC236}">
                <a16:creationId xmlns:a16="http://schemas.microsoft.com/office/drawing/2014/main" id="{63041D68-4C6D-4152-940F-695F6C19F067}"/>
              </a:ext>
            </a:extLst>
          </p:cNvPr>
          <p:cNvSpPr/>
          <p:nvPr/>
        </p:nvSpPr>
        <p:spPr>
          <a:xfrm>
            <a:off x="3082557" y="1337975"/>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1</a:t>
            </a:r>
          </a:p>
        </p:txBody>
      </p:sp>
      <p:sp>
        <p:nvSpPr>
          <p:cNvPr id="10" name="46 Elipse">
            <a:extLst>
              <a:ext uri="{FF2B5EF4-FFF2-40B4-BE49-F238E27FC236}">
                <a16:creationId xmlns:a16="http://schemas.microsoft.com/office/drawing/2014/main" id="{9F64D998-439B-435E-AD60-9C20C7C217A8}"/>
              </a:ext>
            </a:extLst>
          </p:cNvPr>
          <p:cNvSpPr/>
          <p:nvPr/>
        </p:nvSpPr>
        <p:spPr>
          <a:xfrm>
            <a:off x="3082556" y="2171975"/>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2</a:t>
            </a:r>
          </a:p>
        </p:txBody>
      </p:sp>
      <p:sp>
        <p:nvSpPr>
          <p:cNvPr id="11" name="3 Rectángulo redondeado">
            <a:extLst>
              <a:ext uri="{FF2B5EF4-FFF2-40B4-BE49-F238E27FC236}">
                <a16:creationId xmlns:a16="http://schemas.microsoft.com/office/drawing/2014/main" id="{816B1927-4400-4C94-9C6F-5CF1C107DADE}"/>
              </a:ext>
            </a:extLst>
          </p:cNvPr>
          <p:cNvSpPr/>
          <p:nvPr/>
        </p:nvSpPr>
        <p:spPr>
          <a:xfrm>
            <a:off x="360445" y="1348220"/>
            <a:ext cx="2565742" cy="2412000"/>
          </a:xfrm>
          <a:prstGeom prst="roundRect">
            <a:avLst/>
          </a:prstGeom>
          <a:ln w="28575">
            <a:solidFill>
              <a:srgbClr val="C00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2400" b="1" dirty="0">
                <a:solidFill>
                  <a:srgbClr val="C00000"/>
                </a:solidFill>
                <a:latin typeface="Arial" panose="020B0604020202020204" pitchFamily="34" charset="0"/>
                <a:cs typeface="Arial" panose="020B0604020202020204" pitchFamily="34" charset="0"/>
              </a:rPr>
              <a:t>Impulsar formalización de la economía</a:t>
            </a:r>
          </a:p>
        </p:txBody>
      </p:sp>
      <p:sp>
        <p:nvSpPr>
          <p:cNvPr id="2" name="Flecha: a la derecha 1">
            <a:extLst>
              <a:ext uri="{FF2B5EF4-FFF2-40B4-BE49-F238E27FC236}">
                <a16:creationId xmlns:a16="http://schemas.microsoft.com/office/drawing/2014/main" id="{81F07034-55DD-4110-A64E-FAFB811987A8}"/>
              </a:ext>
            </a:extLst>
          </p:cNvPr>
          <p:cNvSpPr/>
          <p:nvPr/>
        </p:nvSpPr>
        <p:spPr>
          <a:xfrm>
            <a:off x="5632162" y="1956425"/>
            <a:ext cx="371475" cy="107632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3 Rectángulo redondeado">
            <a:extLst>
              <a:ext uri="{FF2B5EF4-FFF2-40B4-BE49-F238E27FC236}">
                <a16:creationId xmlns:a16="http://schemas.microsoft.com/office/drawing/2014/main" id="{724166AE-3AE3-4B46-B1EB-1C43647D243B}"/>
              </a:ext>
            </a:extLst>
          </p:cNvPr>
          <p:cNvSpPr/>
          <p:nvPr/>
        </p:nvSpPr>
        <p:spPr>
          <a:xfrm>
            <a:off x="6126089" y="1328555"/>
            <a:ext cx="2411334" cy="2412000"/>
          </a:xfrm>
          <a:prstGeom prst="roundRect">
            <a:avLst/>
          </a:prstGeom>
          <a:ln w="28575">
            <a:solidFill>
              <a:srgbClr val="C00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PE" b="1" dirty="0">
                <a:solidFill>
                  <a:srgbClr val="C00000"/>
                </a:solidFill>
                <a:latin typeface="Arial" panose="020B0604020202020204" pitchFamily="34" charset="0"/>
                <a:cs typeface="Arial" panose="020B0604020202020204" pitchFamily="34" charset="0"/>
              </a:rPr>
              <a:t>Alcanzar recaudación tributaria de país de renta media </a:t>
            </a:r>
          </a:p>
          <a:p>
            <a:pPr algn="ctr"/>
            <a:r>
              <a:rPr lang="es-PE" b="1" dirty="0">
                <a:solidFill>
                  <a:srgbClr val="C00000"/>
                </a:solidFill>
                <a:latin typeface="Arial" panose="020B0604020202020204" pitchFamily="34" charset="0"/>
                <a:cs typeface="Arial" panose="020B0604020202020204" pitchFamily="34" charset="0"/>
              </a:rPr>
              <a:t>(aprox. </a:t>
            </a:r>
          </a:p>
          <a:p>
            <a:pPr algn="ctr"/>
            <a:r>
              <a:rPr lang="es-PE" b="1" dirty="0">
                <a:solidFill>
                  <a:srgbClr val="C00000"/>
                </a:solidFill>
                <a:latin typeface="Arial" panose="020B0604020202020204" pitchFamily="34" charset="0"/>
                <a:cs typeface="Arial" panose="020B0604020202020204" pitchFamily="34" charset="0"/>
              </a:rPr>
              <a:t>S/ 30,000 millones adicionales x año)</a:t>
            </a:r>
          </a:p>
        </p:txBody>
      </p:sp>
      <p:sp>
        <p:nvSpPr>
          <p:cNvPr id="13" name="42 Rectángulo redondeado">
            <a:extLst>
              <a:ext uri="{FF2B5EF4-FFF2-40B4-BE49-F238E27FC236}">
                <a16:creationId xmlns:a16="http://schemas.microsoft.com/office/drawing/2014/main" id="{A1B00512-AFC9-485A-9A63-EE4EE6D45DD1}"/>
              </a:ext>
            </a:extLst>
          </p:cNvPr>
          <p:cNvSpPr/>
          <p:nvPr/>
        </p:nvSpPr>
        <p:spPr>
          <a:xfrm>
            <a:off x="3199639" y="2992412"/>
            <a:ext cx="2304000" cy="756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Profundización financiera, incentivar uso de medios de pago electrónico y CPE </a:t>
            </a:r>
          </a:p>
        </p:txBody>
      </p:sp>
      <p:sp>
        <p:nvSpPr>
          <p:cNvPr id="14" name="46 Elipse">
            <a:extLst>
              <a:ext uri="{FF2B5EF4-FFF2-40B4-BE49-F238E27FC236}">
                <a16:creationId xmlns:a16="http://schemas.microsoft.com/office/drawing/2014/main" id="{8D4980B4-6B22-4BEA-9DED-2D72B93AE4AB}"/>
              </a:ext>
            </a:extLst>
          </p:cNvPr>
          <p:cNvSpPr/>
          <p:nvPr/>
        </p:nvSpPr>
        <p:spPr>
          <a:xfrm>
            <a:off x="3088636" y="2978221"/>
            <a:ext cx="278674" cy="261257"/>
          </a:xfrm>
          <a:prstGeom prst="ellipse">
            <a:avLst/>
          </a:prstGeom>
          <a:solidFill>
            <a:srgbClr val="A8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3</a:t>
            </a:r>
          </a:p>
        </p:txBody>
      </p:sp>
      <p:sp>
        <p:nvSpPr>
          <p:cNvPr id="15" name="Título 1">
            <a:extLst>
              <a:ext uri="{FF2B5EF4-FFF2-40B4-BE49-F238E27FC236}">
                <a16:creationId xmlns:a16="http://schemas.microsoft.com/office/drawing/2014/main" id="{84FC2B50-65A0-4667-A8C1-5C3B3A87FC11}"/>
              </a:ext>
            </a:extLst>
          </p:cNvPr>
          <p:cNvSpPr txBox="1">
            <a:spLocks/>
          </p:cNvSpPr>
          <p:nvPr/>
        </p:nvSpPr>
        <p:spPr>
          <a:xfrm>
            <a:off x="399453" y="433196"/>
            <a:ext cx="8383716" cy="492527"/>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400" b="1" dirty="0">
                <a:solidFill>
                  <a:srgbClr val="C00000"/>
                </a:solidFill>
                <a:latin typeface="+mn-lt"/>
                <a:cs typeface="Arial" panose="020B0604020202020204" pitchFamily="34" charset="0"/>
              </a:rPr>
              <a:t>¿Será suficiente la reforma tributaria?</a:t>
            </a:r>
          </a:p>
        </p:txBody>
      </p:sp>
    </p:spTree>
    <p:extLst>
      <p:ext uri="{BB962C8B-B14F-4D97-AF65-F5344CB8AC3E}">
        <p14:creationId xmlns:p14="http://schemas.microsoft.com/office/powerpoint/2010/main" val="11385874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0" grpId="0" animBg="1"/>
      <p:bldP spid="11" grpId="0" animBg="1"/>
      <p:bldP spid="2" grpId="0" animBg="1"/>
      <p:bldP spid="12" grpId="0" animBg="1"/>
      <p:bldP spid="13" grpId="0" animBg="1"/>
      <p:bldP spid="1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63602"/>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cs typeface="Arial" panose="020B0604020202020204" pitchFamily="34" charset="0"/>
              </a:rPr>
              <a:t>Mercado laboral</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6609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118445" y="190575"/>
            <a:ext cx="8698339" cy="734945"/>
          </a:xfrm>
          <a:prstGeom prst="rect">
            <a:avLst/>
          </a:prstGeom>
        </p:spPr>
        <p:txBody>
          <a:bodyPr wrap="square">
            <a:spAutoFit/>
          </a:bodyPr>
          <a:lstStyle/>
          <a:p>
            <a:pPr algn="just">
              <a:lnSpc>
                <a:spcPct val="120000"/>
              </a:lnSpc>
            </a:pPr>
            <a:r>
              <a:rPr lang="es-PE" b="1" dirty="0"/>
              <a:t>Condiciones del sistema actual determinan que la mayoría de trabajadores se encuentren en trabajos muy poco productivos</a:t>
            </a:r>
          </a:p>
        </p:txBody>
      </p:sp>
      <p:cxnSp>
        <p:nvCxnSpPr>
          <p:cNvPr id="5" name="Conector recto 16"/>
          <p:cNvCxnSpPr/>
          <p:nvPr/>
        </p:nvCxnSpPr>
        <p:spPr>
          <a:xfrm flipV="1">
            <a:off x="118446" y="910633"/>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47</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38431" y="4827571"/>
            <a:ext cx="8698339" cy="369332"/>
          </a:xfrm>
          <a:prstGeom prst="rect">
            <a:avLst/>
          </a:prstGeom>
          <a:noFill/>
          <a:ln w="9525">
            <a:noFill/>
            <a:miter lim="800000"/>
            <a:headEnd/>
            <a:tailEnd/>
          </a:ln>
        </p:spPr>
        <p:txBody>
          <a:bodyPr wrap="square">
            <a:spAutoFit/>
          </a:bodyPr>
          <a:lstStyle/>
          <a:p>
            <a:r>
              <a:rPr lang="es-PE" altLang="es-PE" sz="900" dirty="0"/>
              <a:t>Fuente: GRADE, SUNAT. 1/ Considera contribuyentes que han declarado ingresos durante 2017. Incluye trabajadores declarados en planilla electrónica e incluye a los contribuyentes que no declaran Planilla Electrónica (negocios unipersonales)</a:t>
            </a:r>
          </a:p>
        </p:txBody>
      </p:sp>
      <p:sp>
        <p:nvSpPr>
          <p:cNvPr id="21" name="Rectángulo 21">
            <a:extLst>
              <a:ext uri="{FF2B5EF4-FFF2-40B4-BE49-F238E27FC236}">
                <a16:creationId xmlns:a16="http://schemas.microsoft.com/office/drawing/2014/main" id="{3AD925C9-3916-4476-AD6A-31B4C50E50EC}"/>
              </a:ext>
            </a:extLst>
          </p:cNvPr>
          <p:cNvSpPr/>
          <p:nvPr/>
        </p:nvSpPr>
        <p:spPr>
          <a:xfrm>
            <a:off x="865768" y="1014492"/>
            <a:ext cx="3025530" cy="523220"/>
          </a:xfrm>
          <a:prstGeom prst="rect">
            <a:avLst/>
          </a:prstGeom>
        </p:spPr>
        <p:txBody>
          <a:bodyPr wrap="square">
            <a:spAutoFit/>
          </a:bodyPr>
          <a:lstStyle/>
          <a:p>
            <a:pPr algn="ctr"/>
            <a:r>
              <a:rPr lang="es-PE" sz="1400" b="1" dirty="0"/>
              <a:t>Empresas registradas en SUNAT según número de trabajadores, 2017 </a:t>
            </a:r>
            <a:r>
              <a:rPr lang="es-PE" sz="1400" b="1" baseline="30000" dirty="0"/>
              <a:t>1/</a:t>
            </a:r>
          </a:p>
        </p:txBody>
      </p:sp>
      <p:sp>
        <p:nvSpPr>
          <p:cNvPr id="10" name="Rectángulo 24">
            <a:extLst>
              <a:ext uri="{FF2B5EF4-FFF2-40B4-BE49-F238E27FC236}">
                <a16:creationId xmlns:a16="http://schemas.microsoft.com/office/drawing/2014/main" id="{58B33BFF-4F5C-4C52-AC7B-43C05DEA42B1}"/>
              </a:ext>
            </a:extLst>
          </p:cNvPr>
          <p:cNvSpPr/>
          <p:nvPr/>
        </p:nvSpPr>
        <p:spPr>
          <a:xfrm>
            <a:off x="329365" y="3938784"/>
            <a:ext cx="3920874" cy="738664"/>
          </a:xfrm>
          <a:prstGeom prst="rect">
            <a:avLst/>
          </a:prstGeom>
        </p:spPr>
        <p:txBody>
          <a:bodyPr wrap="square">
            <a:spAutoFit/>
          </a:bodyPr>
          <a:lstStyle/>
          <a:p>
            <a:pPr algn="ctr"/>
            <a:r>
              <a:rPr lang="es-PE" sz="1400" b="1" dirty="0">
                <a:solidFill>
                  <a:schemeClr val="tx2"/>
                </a:solidFill>
              </a:rPr>
              <a:t>96.5% de las empresas tiene menos de 5 trabajadores. Su productividad es solo el 6% de la productividad de la empresa grande</a:t>
            </a:r>
            <a:endParaRPr lang="es-PE" sz="1200" dirty="0">
              <a:solidFill>
                <a:schemeClr val="tx2"/>
              </a:solidFill>
            </a:endParaRPr>
          </a:p>
        </p:txBody>
      </p:sp>
      <p:pic>
        <p:nvPicPr>
          <p:cNvPr id="9" name="Imagen 8">
            <a:extLst>
              <a:ext uri="{FF2B5EF4-FFF2-40B4-BE49-F238E27FC236}">
                <a16:creationId xmlns:a16="http://schemas.microsoft.com/office/drawing/2014/main" id="{E700B924-9699-4633-8682-C7A50CED3F1D}"/>
              </a:ext>
            </a:extLst>
          </p:cNvPr>
          <p:cNvPicPr>
            <a:picLocks noChangeAspect="1"/>
          </p:cNvPicPr>
          <p:nvPr/>
        </p:nvPicPr>
        <p:blipFill>
          <a:blip r:embed="rId3"/>
          <a:stretch>
            <a:fillRect/>
          </a:stretch>
        </p:blipFill>
        <p:spPr>
          <a:xfrm>
            <a:off x="558945" y="1699155"/>
            <a:ext cx="3481854" cy="2104986"/>
          </a:xfrm>
          <a:prstGeom prst="rect">
            <a:avLst/>
          </a:prstGeom>
        </p:spPr>
      </p:pic>
      <p:grpSp>
        <p:nvGrpSpPr>
          <p:cNvPr id="4" name="Grupo 3">
            <a:extLst>
              <a:ext uri="{FF2B5EF4-FFF2-40B4-BE49-F238E27FC236}">
                <a16:creationId xmlns:a16="http://schemas.microsoft.com/office/drawing/2014/main" id="{39C1B62F-A42F-46E4-AC70-D37E9D96CCBD}"/>
              </a:ext>
            </a:extLst>
          </p:cNvPr>
          <p:cNvGrpSpPr/>
          <p:nvPr/>
        </p:nvGrpSpPr>
        <p:grpSpPr>
          <a:xfrm>
            <a:off x="4250239" y="1076619"/>
            <a:ext cx="5172218" cy="3567992"/>
            <a:chOff x="4250239" y="1076619"/>
            <a:chExt cx="5172218" cy="3567992"/>
          </a:xfrm>
        </p:grpSpPr>
        <p:sp>
          <p:nvSpPr>
            <p:cNvPr id="31" name="Rectángulo 24">
              <a:extLst>
                <a:ext uri="{FF2B5EF4-FFF2-40B4-BE49-F238E27FC236}">
                  <a16:creationId xmlns:a16="http://schemas.microsoft.com/office/drawing/2014/main" id="{C2BC207B-C28D-4564-9A6E-33C979FCA993}"/>
                </a:ext>
              </a:extLst>
            </p:cNvPr>
            <p:cNvSpPr/>
            <p:nvPr/>
          </p:nvSpPr>
          <p:spPr>
            <a:xfrm>
              <a:off x="4622262" y="1076619"/>
              <a:ext cx="4130939" cy="492443"/>
            </a:xfrm>
            <a:prstGeom prst="rect">
              <a:avLst/>
            </a:prstGeom>
          </p:spPr>
          <p:txBody>
            <a:bodyPr wrap="square">
              <a:spAutoFit/>
            </a:bodyPr>
            <a:lstStyle/>
            <a:p>
              <a:pPr algn="ctr"/>
              <a:r>
                <a:rPr lang="es-PE" sz="1400" b="1" dirty="0"/>
                <a:t>Productividad de empresas según tamaño, 2017</a:t>
              </a:r>
            </a:p>
            <a:p>
              <a:pPr algn="ctr"/>
              <a:r>
                <a:rPr lang="es-PE" sz="1200" dirty="0">
                  <a:cs typeface="Arial" panose="020B0604020202020204" pitchFamily="34" charset="0"/>
                </a:rPr>
                <a:t>(% de productividad de empresas grandes)</a:t>
              </a:r>
              <a:endParaRPr lang="es-PE" sz="1200" dirty="0"/>
            </a:p>
          </p:txBody>
        </p:sp>
        <p:grpSp>
          <p:nvGrpSpPr>
            <p:cNvPr id="3" name="Grupo 2">
              <a:extLst>
                <a:ext uri="{FF2B5EF4-FFF2-40B4-BE49-F238E27FC236}">
                  <a16:creationId xmlns:a16="http://schemas.microsoft.com/office/drawing/2014/main" id="{AE5D7A22-FF78-4307-95CE-87AA03B05F80}"/>
                </a:ext>
              </a:extLst>
            </p:cNvPr>
            <p:cNvGrpSpPr/>
            <p:nvPr/>
          </p:nvGrpSpPr>
          <p:grpSpPr>
            <a:xfrm>
              <a:off x="4250239" y="1639613"/>
              <a:ext cx="5172218" cy="3004998"/>
              <a:chOff x="4250239" y="1615549"/>
              <a:chExt cx="5172218" cy="3004998"/>
            </a:xfrm>
          </p:grpSpPr>
          <p:pic>
            <p:nvPicPr>
              <p:cNvPr id="33" name="Picture 2">
                <a:extLst>
                  <a:ext uri="{FF2B5EF4-FFF2-40B4-BE49-F238E27FC236}">
                    <a16:creationId xmlns:a16="http://schemas.microsoft.com/office/drawing/2014/main" id="{5DAF7353-F615-4A66-9857-78D29654280F}"/>
                  </a:ext>
                </a:extLst>
              </p:cNvPr>
              <p:cNvPicPr>
                <a:picLocks noChangeAspect="1"/>
              </p:cNvPicPr>
              <p:nvPr/>
            </p:nvPicPr>
            <p:blipFill rotWithShape="1">
              <a:blip r:embed="rId4"/>
              <a:srcRect t="11108" r="45571" b="20149"/>
              <a:stretch/>
            </p:blipFill>
            <p:spPr>
              <a:xfrm>
                <a:off x="4815482" y="1622263"/>
                <a:ext cx="2812538" cy="2618779"/>
              </a:xfrm>
              <a:prstGeom prst="rect">
                <a:avLst/>
              </a:prstGeom>
            </p:spPr>
          </p:pic>
          <p:pic>
            <p:nvPicPr>
              <p:cNvPr id="11" name="Picture 2">
                <a:extLst>
                  <a:ext uri="{FF2B5EF4-FFF2-40B4-BE49-F238E27FC236}">
                    <a16:creationId xmlns:a16="http://schemas.microsoft.com/office/drawing/2014/main" id="{9A3C99EA-95BD-4CEF-A0D0-178BAC3C2BF4}"/>
                  </a:ext>
                </a:extLst>
              </p:cNvPr>
              <p:cNvPicPr>
                <a:picLocks noChangeAspect="1"/>
              </p:cNvPicPr>
              <p:nvPr/>
            </p:nvPicPr>
            <p:blipFill rotWithShape="1">
              <a:blip r:embed="rId4"/>
              <a:srcRect l="75462" t="11107" b="20149"/>
              <a:stretch/>
            </p:blipFill>
            <p:spPr>
              <a:xfrm>
                <a:off x="7444573" y="1615549"/>
                <a:ext cx="1267990" cy="2618779"/>
              </a:xfrm>
              <a:prstGeom prst="rect">
                <a:avLst/>
              </a:prstGeom>
            </p:spPr>
          </p:pic>
          <p:pic>
            <p:nvPicPr>
              <p:cNvPr id="14" name="Picture 2">
                <a:extLst>
                  <a:ext uri="{FF2B5EF4-FFF2-40B4-BE49-F238E27FC236}">
                    <a16:creationId xmlns:a16="http://schemas.microsoft.com/office/drawing/2014/main" id="{DAB7F1D9-FAD6-4040-813F-6F6DD2673240}"/>
                  </a:ext>
                </a:extLst>
              </p:cNvPr>
              <p:cNvPicPr>
                <a:picLocks noChangeAspect="1"/>
              </p:cNvPicPr>
              <p:nvPr/>
            </p:nvPicPr>
            <p:blipFill rotWithShape="1">
              <a:blip r:embed="rId4"/>
              <a:srcRect t="79708" r="-94" b="14627"/>
              <a:stretch/>
            </p:blipFill>
            <p:spPr>
              <a:xfrm>
                <a:off x="4250239" y="4404749"/>
                <a:ext cx="5172218" cy="215798"/>
              </a:xfrm>
              <a:prstGeom prst="rect">
                <a:avLst/>
              </a:prstGeom>
            </p:spPr>
          </p:pic>
        </p:grpSp>
        <p:sp>
          <p:nvSpPr>
            <p:cNvPr id="2" name="Rectángulo 1">
              <a:extLst>
                <a:ext uri="{FF2B5EF4-FFF2-40B4-BE49-F238E27FC236}">
                  <a16:creationId xmlns:a16="http://schemas.microsoft.com/office/drawing/2014/main" id="{84041052-EFEA-4128-9A84-E0210FD141A5}"/>
                </a:ext>
              </a:extLst>
            </p:cNvPr>
            <p:cNvSpPr/>
            <p:nvPr/>
          </p:nvSpPr>
          <p:spPr>
            <a:xfrm>
              <a:off x="4914400" y="4349835"/>
              <a:ext cx="864000"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pSp>
    </p:spTree>
    <p:extLst>
      <p:ext uri="{BB962C8B-B14F-4D97-AF65-F5344CB8AC3E}">
        <p14:creationId xmlns:p14="http://schemas.microsoft.com/office/powerpoint/2010/main" val="14914194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118445" y="175688"/>
            <a:ext cx="8698339" cy="663515"/>
          </a:xfrm>
          <a:prstGeom prst="rect">
            <a:avLst/>
          </a:prstGeom>
        </p:spPr>
        <p:txBody>
          <a:bodyPr wrap="square">
            <a:spAutoFit/>
          </a:bodyPr>
          <a:lstStyle/>
          <a:p>
            <a:pPr algn="just">
              <a:lnSpc>
                <a:spcPct val="120000"/>
              </a:lnSpc>
            </a:pPr>
            <a:r>
              <a:rPr lang="es-PE" sz="1600" b="1" dirty="0"/>
              <a:t>Normativa bien intencionada, ejemplo 1: ley que obliga a distribuir utilidades generaría distorsiones en el tamaño de las empresas, informalidad, y fraccionamiento de ventas y utilidades </a:t>
            </a:r>
          </a:p>
        </p:txBody>
      </p:sp>
      <p:cxnSp>
        <p:nvCxnSpPr>
          <p:cNvPr id="5" name="Conector recto 16"/>
          <p:cNvCxnSpPr/>
          <p:nvPr/>
        </p:nvCxnSpPr>
        <p:spPr>
          <a:xfrm flipV="1">
            <a:off x="118446" y="910633"/>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48</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38432" y="4883556"/>
            <a:ext cx="8403314" cy="230832"/>
          </a:xfrm>
          <a:prstGeom prst="rect">
            <a:avLst/>
          </a:prstGeom>
          <a:noFill/>
          <a:ln w="9525">
            <a:noFill/>
            <a:miter lim="800000"/>
            <a:headEnd/>
            <a:tailEnd/>
          </a:ln>
        </p:spPr>
        <p:txBody>
          <a:bodyPr wrap="square">
            <a:spAutoFit/>
          </a:bodyPr>
          <a:lstStyle/>
          <a:p>
            <a:r>
              <a:rPr lang="es-PE" altLang="es-PE" sz="900" dirty="0"/>
              <a:t>Fuente: BID 2018, con data SUNAT (</a:t>
            </a:r>
            <a:r>
              <a:rPr lang="es-PE" altLang="es-PE" sz="900" dirty="0">
                <a:hlinkClick r:id="rId3"/>
              </a:rPr>
              <a:t>https://publications.iadb.org/handle/11319/8960</a:t>
            </a:r>
            <a:r>
              <a:rPr lang="es-PE" altLang="es-PE" sz="900" dirty="0"/>
              <a:t>) </a:t>
            </a:r>
          </a:p>
        </p:txBody>
      </p:sp>
      <p:pic>
        <p:nvPicPr>
          <p:cNvPr id="8" name="Picture 10" descr="Q:\DATA\F2 (New F2)\PKarnane\Peru\SUNAT\figures\sunat_report_profit_sharing_sales_2016.png">
            <a:extLst>
              <a:ext uri="{FF2B5EF4-FFF2-40B4-BE49-F238E27FC236}">
                <a16:creationId xmlns:a16="http://schemas.microsoft.com/office/drawing/2014/main" id="{00D5A4E1-BED3-4374-94D3-2D8830410426}"/>
              </a:ext>
            </a:extLst>
          </p:cNvPr>
          <p:cNvPicPr/>
          <p:nvPr/>
        </p:nvPicPr>
        <p:blipFill rotWithShape="1">
          <a:blip r:embed="rId4" cstate="print">
            <a:extLst>
              <a:ext uri="{28A0092B-C50C-407E-A947-70E740481C1C}">
                <a14:useLocalDpi xmlns:a14="http://schemas.microsoft.com/office/drawing/2010/main" val="0"/>
              </a:ext>
            </a:extLst>
          </a:blip>
          <a:srcRect l="4912" t="8771"/>
          <a:stretch/>
        </p:blipFill>
        <p:spPr bwMode="auto">
          <a:xfrm>
            <a:off x="458225" y="1463501"/>
            <a:ext cx="3889289" cy="2628000"/>
          </a:xfrm>
          <a:prstGeom prst="rect">
            <a:avLst/>
          </a:prstGeom>
          <a:noFill/>
          <a:ln>
            <a:noFill/>
          </a:ln>
        </p:spPr>
      </p:pic>
      <p:pic>
        <p:nvPicPr>
          <p:cNvPr id="9" name="Picture 6" descr="Q:\DATA\F2 (New F2)\PKarnane\Peru\SUNAT\figures\sunat_report_profit_sharing_profits_2016.png">
            <a:extLst>
              <a:ext uri="{FF2B5EF4-FFF2-40B4-BE49-F238E27FC236}">
                <a16:creationId xmlns:a16="http://schemas.microsoft.com/office/drawing/2014/main" id="{6D8CBAEE-BE83-4CFD-ADCC-DA8F99E95C45}"/>
              </a:ext>
            </a:extLst>
          </p:cNvPr>
          <p:cNvPicPr/>
          <p:nvPr/>
        </p:nvPicPr>
        <p:blipFill rotWithShape="1">
          <a:blip r:embed="rId5" cstate="print">
            <a:extLst>
              <a:ext uri="{28A0092B-C50C-407E-A947-70E740481C1C}">
                <a14:useLocalDpi xmlns:a14="http://schemas.microsoft.com/office/drawing/2010/main" val="0"/>
              </a:ext>
            </a:extLst>
          </a:blip>
          <a:srcRect l="5125" t="8796"/>
          <a:stretch/>
        </p:blipFill>
        <p:spPr bwMode="auto">
          <a:xfrm>
            <a:off x="4804425" y="1582293"/>
            <a:ext cx="4012359" cy="2505739"/>
          </a:xfrm>
          <a:prstGeom prst="rect">
            <a:avLst/>
          </a:prstGeom>
          <a:noFill/>
          <a:ln>
            <a:noFill/>
          </a:ln>
        </p:spPr>
      </p:pic>
      <p:sp>
        <p:nvSpPr>
          <p:cNvPr id="10" name="Rectángulo 24">
            <a:extLst>
              <a:ext uri="{FF2B5EF4-FFF2-40B4-BE49-F238E27FC236}">
                <a16:creationId xmlns:a16="http://schemas.microsoft.com/office/drawing/2014/main" id="{95005CC1-4821-497E-8C17-ED871B81F40C}"/>
              </a:ext>
            </a:extLst>
          </p:cNvPr>
          <p:cNvSpPr/>
          <p:nvPr/>
        </p:nvSpPr>
        <p:spPr>
          <a:xfrm>
            <a:off x="4622263" y="971058"/>
            <a:ext cx="4130939" cy="492443"/>
          </a:xfrm>
          <a:prstGeom prst="rect">
            <a:avLst/>
          </a:prstGeom>
        </p:spPr>
        <p:txBody>
          <a:bodyPr wrap="square">
            <a:spAutoFit/>
          </a:bodyPr>
          <a:lstStyle/>
          <a:p>
            <a:pPr algn="ctr"/>
            <a:r>
              <a:rPr lang="es-PE" sz="1400" b="1" dirty="0"/>
              <a:t>Mediana de utilidades por tamaño de firma, 2016</a:t>
            </a:r>
          </a:p>
          <a:p>
            <a:pPr algn="ctr"/>
            <a:r>
              <a:rPr lang="es-PE" sz="1200" dirty="0">
                <a:cs typeface="Arial" panose="020B0604020202020204" pitchFamily="34" charset="0"/>
              </a:rPr>
              <a:t>(en miles de soles)</a:t>
            </a:r>
            <a:r>
              <a:rPr lang="es-PE" sz="1200" b="1" dirty="0"/>
              <a:t> </a:t>
            </a:r>
          </a:p>
        </p:txBody>
      </p:sp>
      <p:sp>
        <p:nvSpPr>
          <p:cNvPr id="11" name="Rectángulo 24">
            <a:extLst>
              <a:ext uri="{FF2B5EF4-FFF2-40B4-BE49-F238E27FC236}">
                <a16:creationId xmlns:a16="http://schemas.microsoft.com/office/drawing/2014/main" id="{C9F14020-F002-44EC-AD4B-C48CB67C66DC}"/>
              </a:ext>
            </a:extLst>
          </p:cNvPr>
          <p:cNvSpPr/>
          <p:nvPr/>
        </p:nvSpPr>
        <p:spPr>
          <a:xfrm>
            <a:off x="336676" y="977232"/>
            <a:ext cx="4130939" cy="492443"/>
          </a:xfrm>
          <a:prstGeom prst="rect">
            <a:avLst/>
          </a:prstGeom>
        </p:spPr>
        <p:txBody>
          <a:bodyPr wrap="square">
            <a:spAutoFit/>
          </a:bodyPr>
          <a:lstStyle/>
          <a:p>
            <a:pPr algn="ctr"/>
            <a:r>
              <a:rPr lang="es-PE" sz="1400" b="1" dirty="0"/>
              <a:t>Mediana de ventas por tamaño de firma, 2016</a:t>
            </a:r>
          </a:p>
          <a:p>
            <a:pPr algn="ctr"/>
            <a:r>
              <a:rPr lang="es-PE" sz="1200" dirty="0">
                <a:cs typeface="Arial" panose="020B0604020202020204" pitchFamily="34" charset="0"/>
              </a:rPr>
              <a:t>(en miles de soles)</a:t>
            </a:r>
            <a:r>
              <a:rPr lang="es-PE" sz="1200" b="1" dirty="0"/>
              <a:t> </a:t>
            </a:r>
          </a:p>
        </p:txBody>
      </p:sp>
      <p:sp>
        <p:nvSpPr>
          <p:cNvPr id="14" name="Rectángulo 24">
            <a:extLst>
              <a:ext uri="{FF2B5EF4-FFF2-40B4-BE49-F238E27FC236}">
                <a16:creationId xmlns:a16="http://schemas.microsoft.com/office/drawing/2014/main" id="{595F4A20-3CC8-43BD-A08A-9F7FBFE1407D}"/>
              </a:ext>
            </a:extLst>
          </p:cNvPr>
          <p:cNvSpPr/>
          <p:nvPr/>
        </p:nvSpPr>
        <p:spPr>
          <a:xfrm>
            <a:off x="1684343" y="3895584"/>
            <a:ext cx="1313984" cy="246221"/>
          </a:xfrm>
          <a:prstGeom prst="rect">
            <a:avLst/>
          </a:prstGeom>
          <a:solidFill>
            <a:schemeClr val="bg1"/>
          </a:solidFill>
        </p:spPr>
        <p:txBody>
          <a:bodyPr wrap="square">
            <a:spAutoFit/>
          </a:bodyPr>
          <a:lstStyle/>
          <a:p>
            <a:pPr algn="ctr"/>
            <a:r>
              <a:rPr lang="es-PE" sz="1000" dirty="0"/>
              <a:t>empleo</a:t>
            </a:r>
          </a:p>
        </p:txBody>
      </p:sp>
      <p:sp>
        <p:nvSpPr>
          <p:cNvPr id="15" name="Rectángulo 24">
            <a:extLst>
              <a:ext uri="{FF2B5EF4-FFF2-40B4-BE49-F238E27FC236}">
                <a16:creationId xmlns:a16="http://schemas.microsoft.com/office/drawing/2014/main" id="{20B0F96D-5C5E-46E7-A3C5-740ABB940015}"/>
              </a:ext>
            </a:extLst>
          </p:cNvPr>
          <p:cNvSpPr/>
          <p:nvPr/>
        </p:nvSpPr>
        <p:spPr>
          <a:xfrm>
            <a:off x="6153611" y="3892846"/>
            <a:ext cx="1313984" cy="246221"/>
          </a:xfrm>
          <a:prstGeom prst="rect">
            <a:avLst/>
          </a:prstGeom>
          <a:solidFill>
            <a:schemeClr val="bg1"/>
          </a:solidFill>
        </p:spPr>
        <p:txBody>
          <a:bodyPr wrap="square">
            <a:spAutoFit/>
          </a:bodyPr>
          <a:lstStyle/>
          <a:p>
            <a:pPr algn="ctr"/>
            <a:r>
              <a:rPr lang="es-PE" sz="1000" dirty="0"/>
              <a:t>empleo</a:t>
            </a:r>
          </a:p>
        </p:txBody>
      </p:sp>
      <p:sp>
        <p:nvSpPr>
          <p:cNvPr id="16" name="15 Elipse">
            <a:extLst>
              <a:ext uri="{FF2B5EF4-FFF2-40B4-BE49-F238E27FC236}">
                <a16:creationId xmlns:a16="http://schemas.microsoft.com/office/drawing/2014/main" id="{093F4A80-CB0B-4AD2-879D-4DEB1FE47A47}"/>
              </a:ext>
            </a:extLst>
          </p:cNvPr>
          <p:cNvSpPr/>
          <p:nvPr/>
        </p:nvSpPr>
        <p:spPr>
          <a:xfrm>
            <a:off x="5999630" y="2114934"/>
            <a:ext cx="1104382" cy="1040756"/>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7" name="15 Elipse">
            <a:extLst>
              <a:ext uri="{FF2B5EF4-FFF2-40B4-BE49-F238E27FC236}">
                <a16:creationId xmlns:a16="http://schemas.microsoft.com/office/drawing/2014/main" id="{E234AF74-2C10-40D9-B3F2-6AA77839E9C6}"/>
              </a:ext>
            </a:extLst>
          </p:cNvPr>
          <p:cNvSpPr/>
          <p:nvPr/>
        </p:nvSpPr>
        <p:spPr>
          <a:xfrm>
            <a:off x="1580030" y="2233681"/>
            <a:ext cx="1104382" cy="1040756"/>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8" name="Rectángulo 24">
            <a:extLst>
              <a:ext uri="{FF2B5EF4-FFF2-40B4-BE49-F238E27FC236}">
                <a16:creationId xmlns:a16="http://schemas.microsoft.com/office/drawing/2014/main" id="{732797DA-E330-4A82-9705-562779AB32DF}"/>
              </a:ext>
            </a:extLst>
          </p:cNvPr>
          <p:cNvSpPr/>
          <p:nvPr/>
        </p:nvSpPr>
        <p:spPr>
          <a:xfrm>
            <a:off x="244397" y="4144297"/>
            <a:ext cx="8812899" cy="692497"/>
          </a:xfrm>
          <a:prstGeom prst="rect">
            <a:avLst/>
          </a:prstGeom>
        </p:spPr>
        <p:txBody>
          <a:bodyPr wrap="square">
            <a:spAutoFit/>
          </a:bodyPr>
          <a:lstStyle/>
          <a:p>
            <a:pPr algn="ctr"/>
            <a:r>
              <a:rPr lang="es-PE" sz="1300" b="1" dirty="0">
                <a:solidFill>
                  <a:schemeClr val="tx2"/>
                </a:solidFill>
              </a:rPr>
              <a:t>El BID concluye que la ley que obliga a la distribución de utilidades para las empresas con más de 20 empleados podría condicionar el tamaño de las firmas, a la vez que crea incentivos para el sub reporte de ventas y utilidades, y para la informalidad. </a:t>
            </a:r>
            <a:endParaRPr lang="es-PE" sz="1300" dirty="0">
              <a:solidFill>
                <a:schemeClr val="tx2"/>
              </a:solidFill>
            </a:endParaRPr>
          </a:p>
        </p:txBody>
      </p:sp>
      <p:sp>
        <p:nvSpPr>
          <p:cNvPr id="6" name="Rectángulo 5">
            <a:extLst>
              <a:ext uri="{FF2B5EF4-FFF2-40B4-BE49-F238E27FC236}">
                <a16:creationId xmlns:a16="http://schemas.microsoft.com/office/drawing/2014/main" id="{9C8437CD-5AD6-4EDB-92C2-AC80D05A93F2}"/>
              </a:ext>
            </a:extLst>
          </p:cNvPr>
          <p:cNvSpPr/>
          <p:nvPr/>
        </p:nvSpPr>
        <p:spPr>
          <a:xfrm>
            <a:off x="2043836" y="2650496"/>
            <a:ext cx="2905107" cy="369332"/>
          </a:xfrm>
          <a:prstGeom prst="rect">
            <a:avLst/>
          </a:prstGeom>
        </p:spPr>
        <p:txBody>
          <a:bodyPr wrap="square">
            <a:spAutoFit/>
          </a:bodyPr>
          <a:lstStyle/>
          <a:p>
            <a:pPr algn="ctr"/>
            <a:r>
              <a:rPr lang="es-PE" b="1" dirty="0">
                <a:solidFill>
                  <a:schemeClr val="tx2"/>
                </a:solidFill>
              </a:rPr>
              <a:t>discontinuidad</a:t>
            </a:r>
            <a:endParaRPr lang="es-PE" sz="1600" dirty="0">
              <a:solidFill>
                <a:schemeClr val="tx2"/>
              </a:solidFill>
            </a:endParaRPr>
          </a:p>
        </p:txBody>
      </p:sp>
      <p:sp>
        <p:nvSpPr>
          <p:cNvPr id="19" name="Rectángulo 18">
            <a:extLst>
              <a:ext uri="{FF2B5EF4-FFF2-40B4-BE49-F238E27FC236}">
                <a16:creationId xmlns:a16="http://schemas.microsoft.com/office/drawing/2014/main" id="{128B7FF0-A074-44B0-9DF8-F2C959967BA6}"/>
              </a:ext>
            </a:extLst>
          </p:cNvPr>
          <p:cNvSpPr/>
          <p:nvPr/>
        </p:nvSpPr>
        <p:spPr>
          <a:xfrm>
            <a:off x="6368588" y="2716721"/>
            <a:ext cx="2905107" cy="369332"/>
          </a:xfrm>
          <a:prstGeom prst="rect">
            <a:avLst/>
          </a:prstGeom>
        </p:spPr>
        <p:txBody>
          <a:bodyPr wrap="square">
            <a:spAutoFit/>
          </a:bodyPr>
          <a:lstStyle/>
          <a:p>
            <a:pPr algn="ctr"/>
            <a:r>
              <a:rPr lang="es-PE" b="1" dirty="0">
                <a:solidFill>
                  <a:schemeClr val="tx2"/>
                </a:solidFill>
              </a:rPr>
              <a:t>discontinuidad</a:t>
            </a:r>
            <a:endParaRPr lang="es-PE" sz="1600" dirty="0">
              <a:solidFill>
                <a:schemeClr val="tx2"/>
              </a:solidFill>
            </a:endParaRPr>
          </a:p>
        </p:txBody>
      </p:sp>
      <p:sp>
        <p:nvSpPr>
          <p:cNvPr id="20" name="Flecha: a la derecha 19">
            <a:extLst>
              <a:ext uri="{FF2B5EF4-FFF2-40B4-BE49-F238E27FC236}">
                <a16:creationId xmlns:a16="http://schemas.microsoft.com/office/drawing/2014/main" id="{7F6A714E-18EC-4D20-84CE-ACA626861044}"/>
              </a:ext>
            </a:extLst>
          </p:cNvPr>
          <p:cNvSpPr/>
          <p:nvPr/>
        </p:nvSpPr>
        <p:spPr>
          <a:xfrm>
            <a:off x="2192380" y="3341788"/>
            <a:ext cx="153779" cy="304385"/>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1" name="Rectángulo 20">
            <a:extLst>
              <a:ext uri="{FF2B5EF4-FFF2-40B4-BE49-F238E27FC236}">
                <a16:creationId xmlns:a16="http://schemas.microsoft.com/office/drawing/2014/main" id="{6CF114C1-1721-485E-B928-B9306B542FEC}"/>
              </a:ext>
            </a:extLst>
          </p:cNvPr>
          <p:cNvSpPr/>
          <p:nvPr/>
        </p:nvSpPr>
        <p:spPr>
          <a:xfrm>
            <a:off x="1799243" y="3375847"/>
            <a:ext cx="2905107" cy="276999"/>
          </a:xfrm>
          <a:prstGeom prst="rect">
            <a:avLst/>
          </a:prstGeom>
        </p:spPr>
        <p:txBody>
          <a:bodyPr wrap="square">
            <a:spAutoFit/>
          </a:bodyPr>
          <a:lstStyle/>
          <a:p>
            <a:pPr algn="ctr"/>
            <a:r>
              <a:rPr lang="es-PE" sz="1200" b="1" dirty="0">
                <a:solidFill>
                  <a:schemeClr val="tx2"/>
                </a:solidFill>
              </a:rPr>
              <a:t>Distribución de utilidades</a:t>
            </a:r>
            <a:endParaRPr lang="es-PE" sz="1100" dirty="0">
              <a:solidFill>
                <a:schemeClr val="tx2"/>
              </a:solidFill>
            </a:endParaRPr>
          </a:p>
        </p:txBody>
      </p:sp>
      <p:sp>
        <p:nvSpPr>
          <p:cNvPr id="22" name="Flecha: a la derecha 21">
            <a:extLst>
              <a:ext uri="{FF2B5EF4-FFF2-40B4-BE49-F238E27FC236}">
                <a16:creationId xmlns:a16="http://schemas.microsoft.com/office/drawing/2014/main" id="{9293C972-1CFC-401C-A1BB-6EE8232D3A2F}"/>
              </a:ext>
            </a:extLst>
          </p:cNvPr>
          <p:cNvSpPr/>
          <p:nvPr/>
        </p:nvSpPr>
        <p:spPr>
          <a:xfrm>
            <a:off x="6582790" y="3335115"/>
            <a:ext cx="153779" cy="304385"/>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3" name="Rectángulo 22">
            <a:extLst>
              <a:ext uri="{FF2B5EF4-FFF2-40B4-BE49-F238E27FC236}">
                <a16:creationId xmlns:a16="http://schemas.microsoft.com/office/drawing/2014/main" id="{75F31729-9D6B-4084-806E-F59D9CFEFA8F}"/>
              </a:ext>
            </a:extLst>
          </p:cNvPr>
          <p:cNvSpPr/>
          <p:nvPr/>
        </p:nvSpPr>
        <p:spPr>
          <a:xfrm>
            <a:off x="6189653" y="3369174"/>
            <a:ext cx="2905107" cy="276999"/>
          </a:xfrm>
          <a:prstGeom prst="rect">
            <a:avLst/>
          </a:prstGeom>
        </p:spPr>
        <p:txBody>
          <a:bodyPr wrap="square">
            <a:spAutoFit/>
          </a:bodyPr>
          <a:lstStyle/>
          <a:p>
            <a:pPr algn="ctr"/>
            <a:r>
              <a:rPr lang="es-PE" sz="1200" b="1" dirty="0">
                <a:solidFill>
                  <a:schemeClr val="tx2"/>
                </a:solidFill>
              </a:rPr>
              <a:t>Distribución de utilidades</a:t>
            </a:r>
            <a:endParaRPr lang="es-PE" sz="1100" dirty="0">
              <a:solidFill>
                <a:schemeClr val="tx2"/>
              </a:solidFill>
            </a:endParaRPr>
          </a:p>
        </p:txBody>
      </p:sp>
      <p:sp>
        <p:nvSpPr>
          <p:cNvPr id="24" name="15 Elipse">
            <a:extLst>
              <a:ext uri="{FF2B5EF4-FFF2-40B4-BE49-F238E27FC236}">
                <a16:creationId xmlns:a16="http://schemas.microsoft.com/office/drawing/2014/main" id="{E7DBD132-1EC0-4E7A-8521-425C88D5BBFF}"/>
              </a:ext>
            </a:extLst>
          </p:cNvPr>
          <p:cNvSpPr/>
          <p:nvPr/>
        </p:nvSpPr>
        <p:spPr>
          <a:xfrm>
            <a:off x="1967234" y="3687462"/>
            <a:ext cx="271605" cy="26161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5" name="Bocadillo: rectángulo con esquinas redondeadas 24">
            <a:extLst>
              <a:ext uri="{FF2B5EF4-FFF2-40B4-BE49-F238E27FC236}">
                <a16:creationId xmlns:a16="http://schemas.microsoft.com/office/drawing/2014/main" id="{7C873A89-A6E4-468E-B830-68F0B732F051}"/>
              </a:ext>
            </a:extLst>
          </p:cNvPr>
          <p:cNvSpPr/>
          <p:nvPr/>
        </p:nvSpPr>
        <p:spPr>
          <a:xfrm>
            <a:off x="699786" y="1462478"/>
            <a:ext cx="1790494" cy="576000"/>
          </a:xfrm>
          <a:prstGeom prst="wedgeRoundRectCallout">
            <a:avLst>
              <a:gd name="adj1" fmla="val -2077"/>
              <a:gd name="adj2" fmla="val 116536"/>
              <a:gd name="adj3" fmla="val 16667"/>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tx2"/>
                </a:solidFill>
              </a:rPr>
              <a:t>92% de las empresas con 11 a 20 trabajadores son MYPE</a:t>
            </a:r>
            <a:endParaRPr lang="es-PE" dirty="0"/>
          </a:p>
        </p:txBody>
      </p:sp>
      <p:sp>
        <p:nvSpPr>
          <p:cNvPr id="26" name="Bocadillo: rectángulo con esquinas redondeadas 25">
            <a:extLst>
              <a:ext uri="{FF2B5EF4-FFF2-40B4-BE49-F238E27FC236}">
                <a16:creationId xmlns:a16="http://schemas.microsoft.com/office/drawing/2014/main" id="{CF6023D2-79C7-49E1-93A9-2A7CC4BDA13F}"/>
              </a:ext>
            </a:extLst>
          </p:cNvPr>
          <p:cNvSpPr/>
          <p:nvPr/>
        </p:nvSpPr>
        <p:spPr>
          <a:xfrm>
            <a:off x="5062678" y="1488518"/>
            <a:ext cx="2670812" cy="576000"/>
          </a:xfrm>
          <a:prstGeom prst="wedgeRoundRectCallout">
            <a:avLst>
              <a:gd name="adj1" fmla="val -4460"/>
              <a:gd name="adj2" fmla="val 97959"/>
              <a:gd name="adj3" fmla="val 16667"/>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tx2"/>
                </a:solidFill>
              </a:rPr>
              <a:t>Las utilidades distribuidas por las MYPE representan menos de 3% del total, </a:t>
            </a:r>
          </a:p>
          <a:p>
            <a:pPr algn="ctr"/>
            <a:r>
              <a:rPr lang="es-PE" sz="1100" b="1" dirty="0">
                <a:solidFill>
                  <a:schemeClr val="tx2"/>
                </a:solidFill>
              </a:rPr>
              <a:t>&lt; 0.4% de las MYPE distribuyen utilidades</a:t>
            </a:r>
            <a:endParaRPr lang="es-PE" dirty="0"/>
          </a:p>
        </p:txBody>
      </p:sp>
    </p:spTree>
    <p:extLst>
      <p:ext uri="{BB962C8B-B14F-4D97-AF65-F5344CB8AC3E}">
        <p14:creationId xmlns:p14="http://schemas.microsoft.com/office/powerpoint/2010/main" val="20595757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Marcador de contenido 5">
            <a:extLst>
              <a:ext uri="{FF2B5EF4-FFF2-40B4-BE49-F238E27FC236}">
                <a16:creationId xmlns:a16="http://schemas.microsoft.com/office/drawing/2014/main" id="{B2134EFF-F860-49CC-A389-DBE530C30FDB}"/>
              </a:ext>
            </a:extLst>
          </p:cNvPr>
          <p:cNvGraphicFramePr>
            <a:graphicFrameLocks/>
          </p:cNvGraphicFramePr>
          <p:nvPr>
            <p:extLst>
              <p:ext uri="{D42A27DB-BD31-4B8C-83A1-F6EECF244321}">
                <p14:modId xmlns:p14="http://schemas.microsoft.com/office/powerpoint/2010/main" val="1640399524"/>
              </p:ext>
            </p:extLst>
          </p:nvPr>
        </p:nvGraphicFramePr>
        <p:xfrm>
          <a:off x="887149" y="1546549"/>
          <a:ext cx="5398583" cy="2938596"/>
        </p:xfrm>
        <a:graphic>
          <a:graphicData uri="http://schemas.openxmlformats.org/drawingml/2006/chart">
            <c:chart xmlns:c="http://schemas.openxmlformats.org/drawingml/2006/chart" xmlns:r="http://schemas.openxmlformats.org/officeDocument/2006/relationships" r:id="rId3"/>
          </a:graphicData>
        </a:graphic>
      </p:graphicFrame>
      <p:sp>
        <p:nvSpPr>
          <p:cNvPr id="27" name="26 Rectángulo"/>
          <p:cNvSpPr/>
          <p:nvPr/>
        </p:nvSpPr>
        <p:spPr>
          <a:xfrm>
            <a:off x="140810" y="253439"/>
            <a:ext cx="8435212" cy="584775"/>
          </a:xfrm>
          <a:prstGeom prst="rect">
            <a:avLst/>
          </a:prstGeom>
        </p:spPr>
        <p:txBody>
          <a:bodyPr wrap="square">
            <a:spAutoFit/>
          </a:bodyPr>
          <a:lstStyle/>
          <a:p>
            <a:pPr algn="just"/>
            <a:r>
              <a:rPr lang="es-PE" sz="1600" b="1" dirty="0"/>
              <a:t>Normativa bien intencionada, ejemplo 2: regímenes tributarios tan simplificados que no permiten deducir planilla</a:t>
            </a:r>
          </a:p>
        </p:txBody>
      </p:sp>
      <p:cxnSp>
        <p:nvCxnSpPr>
          <p:cNvPr id="5" name="Conector recto 16"/>
          <p:cNvCxnSpPr/>
          <p:nvPr/>
        </p:nvCxnSpPr>
        <p:spPr>
          <a:xfrm flipV="1">
            <a:off x="118663" y="913308"/>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49</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9247" y="4826760"/>
            <a:ext cx="8698339" cy="369332"/>
          </a:xfrm>
          <a:prstGeom prst="rect">
            <a:avLst/>
          </a:prstGeom>
          <a:noFill/>
          <a:ln w="9525">
            <a:noFill/>
            <a:miter lim="800000"/>
            <a:headEnd/>
            <a:tailEnd/>
          </a:ln>
        </p:spPr>
        <p:txBody>
          <a:bodyPr wrap="square">
            <a:spAutoFit/>
          </a:bodyPr>
          <a:lstStyle/>
          <a:p>
            <a:r>
              <a:rPr lang="es-PE" altLang="es-PE" sz="900" dirty="0"/>
              <a:t>Fuente: SUNAT-Planilla electrónica, considera únicamente trabajadores declarados. 1/ </a:t>
            </a:r>
            <a:r>
              <a:rPr lang="es-PE" sz="900" dirty="0"/>
              <a:t>El dato mostrado corresponde al promedio de las medianas de las remuneraciones mensuales pagadas por cada contribuyente perteneciente a un determinado régimen y nivel de ventas promedio</a:t>
            </a:r>
            <a:endParaRPr lang="es-PE" altLang="es-PE" sz="900" dirty="0"/>
          </a:p>
        </p:txBody>
      </p:sp>
      <p:sp>
        <p:nvSpPr>
          <p:cNvPr id="14" name="Rectángulo 13">
            <a:extLst>
              <a:ext uri="{FF2B5EF4-FFF2-40B4-BE49-F238E27FC236}">
                <a16:creationId xmlns:a16="http://schemas.microsoft.com/office/drawing/2014/main" id="{BF69B444-24C9-4BC4-B618-862A57F33330}"/>
              </a:ext>
            </a:extLst>
          </p:cNvPr>
          <p:cNvSpPr/>
          <p:nvPr/>
        </p:nvSpPr>
        <p:spPr>
          <a:xfrm>
            <a:off x="5325653" y="2112293"/>
            <a:ext cx="3250369" cy="1569660"/>
          </a:xfrm>
          <a:prstGeom prst="rect">
            <a:avLst/>
          </a:prstGeom>
        </p:spPr>
        <p:txBody>
          <a:bodyPr wrap="square">
            <a:spAutoFit/>
          </a:bodyPr>
          <a:lstStyle/>
          <a:p>
            <a:pPr algn="ctr"/>
            <a:r>
              <a:rPr lang="es-PE" sz="1600" b="1" dirty="0">
                <a:solidFill>
                  <a:schemeClr val="tx2"/>
                </a:solidFill>
              </a:rPr>
              <a:t>Regímenes tributarios NRUS y RER NO permiten deducir el costo de planilla</a:t>
            </a:r>
          </a:p>
          <a:p>
            <a:pPr algn="ctr"/>
            <a:endParaRPr lang="es-PE" sz="1600" b="1" dirty="0">
              <a:solidFill>
                <a:schemeClr val="tx2"/>
              </a:solidFill>
            </a:endParaRPr>
          </a:p>
          <a:p>
            <a:pPr algn="ctr"/>
            <a:r>
              <a:rPr lang="es-PE" sz="1600" b="1" dirty="0">
                <a:solidFill>
                  <a:schemeClr val="tx2"/>
                </a:solidFill>
              </a:rPr>
              <a:t>83% de negocios declara ventas anuales hasta S/96mil (24UIT)</a:t>
            </a:r>
          </a:p>
        </p:txBody>
      </p:sp>
      <p:sp>
        <p:nvSpPr>
          <p:cNvPr id="16" name="Rectángulo 21">
            <a:extLst>
              <a:ext uri="{FF2B5EF4-FFF2-40B4-BE49-F238E27FC236}">
                <a16:creationId xmlns:a16="http://schemas.microsoft.com/office/drawing/2014/main" id="{E547C653-4016-433E-9E02-C531B91B0A7E}"/>
              </a:ext>
            </a:extLst>
          </p:cNvPr>
          <p:cNvSpPr/>
          <p:nvPr/>
        </p:nvSpPr>
        <p:spPr>
          <a:xfrm>
            <a:off x="375731" y="1300327"/>
            <a:ext cx="4784494" cy="492443"/>
          </a:xfrm>
          <a:prstGeom prst="rect">
            <a:avLst/>
          </a:prstGeom>
        </p:spPr>
        <p:txBody>
          <a:bodyPr wrap="square">
            <a:spAutoFit/>
          </a:bodyPr>
          <a:lstStyle/>
          <a:p>
            <a:pPr algn="ctr"/>
            <a:r>
              <a:rPr lang="es-PE" sz="1400" b="1" dirty="0"/>
              <a:t>Remuneración promedio mensual según régimen tributario </a:t>
            </a:r>
            <a:r>
              <a:rPr lang="es-PE" sz="1400" b="1" baseline="30000" dirty="0"/>
              <a:t>1/</a:t>
            </a:r>
            <a:r>
              <a:rPr lang="es-PE" sz="1400" b="1" dirty="0"/>
              <a:t> </a:t>
            </a:r>
          </a:p>
          <a:p>
            <a:pPr algn="ctr"/>
            <a:r>
              <a:rPr lang="es-PE" sz="1200" dirty="0"/>
              <a:t>Negocios con ventas anuales hasta S/ 96mil (nivel del NRUS), 2017</a:t>
            </a:r>
          </a:p>
        </p:txBody>
      </p:sp>
    </p:spTree>
    <p:extLst>
      <p:ext uri="{BB962C8B-B14F-4D97-AF65-F5344CB8AC3E}">
        <p14:creationId xmlns:p14="http://schemas.microsoft.com/office/powerpoint/2010/main" val="3066933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159280" y="211136"/>
            <a:ext cx="8731208" cy="663515"/>
          </a:xfrm>
          <a:prstGeom prst="rect">
            <a:avLst/>
          </a:prstGeom>
        </p:spPr>
        <p:txBody>
          <a:bodyPr wrap="square">
            <a:spAutoFit/>
          </a:bodyPr>
          <a:lstStyle/>
          <a:p>
            <a:pPr algn="just">
              <a:lnSpc>
                <a:spcPct val="120000"/>
              </a:lnSpc>
            </a:pPr>
            <a:r>
              <a:rPr lang="es-PE" sz="1600" b="1" dirty="0"/>
              <a:t>Según Consejo Fiscal, solo Perú no efectuó reformas tributarias </a:t>
            </a:r>
            <a:r>
              <a:rPr lang="es-PE" sz="1600" b="1" u="sng" dirty="0"/>
              <a:t>estructurales</a:t>
            </a:r>
            <a:r>
              <a:rPr lang="es-PE" sz="1600" b="1" dirty="0"/>
              <a:t> entre 2010 y 2016. Diferencia en ingresos impositivos refuerza la urgencia de una reforma</a:t>
            </a:r>
            <a:endParaRPr lang="es-PE" sz="1600" dirty="0"/>
          </a:p>
        </p:txBody>
      </p:sp>
      <p:cxnSp>
        <p:nvCxnSpPr>
          <p:cNvPr id="5" name="Conector recto 16"/>
          <p:cNvCxnSpPr/>
          <p:nvPr/>
        </p:nvCxnSpPr>
        <p:spPr>
          <a:xfrm flipV="1">
            <a:off x="192149" y="1011703"/>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5</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38432" y="4883556"/>
            <a:ext cx="8403314" cy="230832"/>
          </a:xfrm>
          <a:prstGeom prst="rect">
            <a:avLst/>
          </a:prstGeom>
          <a:noFill/>
          <a:ln w="9525">
            <a:noFill/>
            <a:miter lim="800000"/>
            <a:headEnd/>
            <a:tailEnd/>
          </a:ln>
        </p:spPr>
        <p:txBody>
          <a:bodyPr wrap="square">
            <a:spAutoFit/>
          </a:bodyPr>
          <a:lstStyle/>
          <a:p>
            <a:r>
              <a:rPr lang="es-PE" altLang="es-PE" sz="900" dirty="0"/>
              <a:t>Fuente: Consejo Fiscal (Nota de discusión </a:t>
            </a:r>
            <a:r>
              <a:rPr lang="es-PE" altLang="es-PE" sz="900" dirty="0" err="1"/>
              <a:t>N°</a:t>
            </a:r>
            <a:r>
              <a:rPr lang="es-PE" altLang="es-PE" sz="900" dirty="0"/>
              <a:t> 002-2018-CF/ST), elaboración de tabla con criterios provistos por Arenas (CEPAL, 2016). Ingresos fiscales tomados de CIAT-BID</a:t>
            </a:r>
          </a:p>
        </p:txBody>
      </p:sp>
      <p:sp>
        <p:nvSpPr>
          <p:cNvPr id="3" name="Rectángulo 2">
            <a:extLst>
              <a:ext uri="{FF2B5EF4-FFF2-40B4-BE49-F238E27FC236}">
                <a16:creationId xmlns:a16="http://schemas.microsoft.com/office/drawing/2014/main" id="{AF3B35C0-0511-4EF0-A99F-E75DE448415F}"/>
              </a:ext>
            </a:extLst>
          </p:cNvPr>
          <p:cNvSpPr/>
          <p:nvPr/>
        </p:nvSpPr>
        <p:spPr>
          <a:xfrm>
            <a:off x="401543" y="3004353"/>
            <a:ext cx="6253852" cy="1508105"/>
          </a:xfrm>
          <a:prstGeom prst="rect">
            <a:avLst/>
          </a:prstGeom>
        </p:spPr>
        <p:txBody>
          <a:bodyPr wrap="square">
            <a:spAutoFit/>
          </a:bodyPr>
          <a:lstStyle/>
          <a:p>
            <a:pPr algn="just">
              <a:spcAft>
                <a:spcPts val="600"/>
              </a:spcAft>
            </a:pPr>
            <a:r>
              <a:rPr lang="es-PE" sz="1100" b="1" u="sng" dirty="0">
                <a:solidFill>
                  <a:srgbClr val="000000"/>
                </a:solidFill>
              </a:rPr>
              <a:t>Notas:</a:t>
            </a:r>
          </a:p>
          <a:p>
            <a:pPr algn="just">
              <a:spcAft>
                <a:spcPts val="600"/>
              </a:spcAft>
            </a:pPr>
            <a:r>
              <a:rPr lang="es-PE" sz="1100" b="1" dirty="0">
                <a:solidFill>
                  <a:srgbClr val="000000"/>
                </a:solidFill>
              </a:rPr>
              <a:t>Modificaciones tributarias: </a:t>
            </a:r>
            <a:r>
              <a:rPr lang="es-PE" sz="1100" dirty="0"/>
              <a:t>solo cambios paramétricos (tasas, bases, cobertura, etc.), sin cambios en estructura tributaria, cambios menores en la recaudación, sin efectos distributivos </a:t>
            </a:r>
          </a:p>
          <a:p>
            <a:pPr algn="just">
              <a:spcAft>
                <a:spcPts val="600"/>
              </a:spcAft>
            </a:pPr>
            <a:r>
              <a:rPr lang="es-PE" sz="1100" b="1" dirty="0"/>
              <a:t>Reformas tributarias:</a:t>
            </a:r>
            <a:r>
              <a:rPr lang="es-PE" sz="1100" dirty="0"/>
              <a:t> consideran cambios paramétricos, cambios en estructura tributaria, aumentan o disminuyen la recaudación, pueden generar efectos distributivos </a:t>
            </a:r>
          </a:p>
          <a:p>
            <a:pPr algn="just"/>
            <a:r>
              <a:rPr lang="es-PE" sz="1100" b="1" dirty="0"/>
              <a:t>Reformas tributarias estructurales: </a:t>
            </a:r>
            <a:r>
              <a:rPr lang="es-PE" sz="1100" dirty="0"/>
              <a:t>pueden considerar cambios paramétricos, crean nueva estructura tributaria, implican mayor carga tributaria, generan efectos distributivos</a:t>
            </a:r>
            <a:r>
              <a:rPr lang="es-PE" sz="1100" dirty="0">
                <a:solidFill>
                  <a:srgbClr val="000000"/>
                </a:solidFill>
              </a:rPr>
              <a:t> </a:t>
            </a:r>
          </a:p>
        </p:txBody>
      </p:sp>
      <p:pic>
        <p:nvPicPr>
          <p:cNvPr id="14" name="Imagen 13">
            <a:extLst>
              <a:ext uri="{FF2B5EF4-FFF2-40B4-BE49-F238E27FC236}">
                <a16:creationId xmlns:a16="http://schemas.microsoft.com/office/drawing/2014/main" id="{F131E23F-B43E-4A67-8506-E67164C29996}"/>
              </a:ext>
            </a:extLst>
          </p:cNvPr>
          <p:cNvPicPr>
            <a:picLocks noChangeAspect="1"/>
          </p:cNvPicPr>
          <p:nvPr/>
        </p:nvPicPr>
        <p:blipFill rotWithShape="1">
          <a:blip r:embed="rId3"/>
          <a:srcRect t="21020" b="13985"/>
          <a:stretch/>
        </p:blipFill>
        <p:spPr>
          <a:xfrm>
            <a:off x="232746" y="1579556"/>
            <a:ext cx="6253852" cy="1335338"/>
          </a:xfrm>
          <a:prstGeom prst="rect">
            <a:avLst/>
          </a:prstGeom>
        </p:spPr>
      </p:pic>
      <p:pic>
        <p:nvPicPr>
          <p:cNvPr id="1026" name="Picture 2" descr="Resultado de imagen para bandera mexico peru chile colombia">
            <a:extLst>
              <a:ext uri="{FF2B5EF4-FFF2-40B4-BE49-F238E27FC236}">
                <a16:creationId xmlns:a16="http://schemas.microsoft.com/office/drawing/2014/main" id="{7AEC3DB3-09C9-404E-8E79-DB8936DA542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722" y="2927198"/>
            <a:ext cx="1454160" cy="996947"/>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a:extLst>
              <a:ext uri="{FF2B5EF4-FFF2-40B4-BE49-F238E27FC236}">
                <a16:creationId xmlns:a16="http://schemas.microsoft.com/office/drawing/2014/main" id="{3FF27BAB-A976-4095-8196-7EAA7769ED09}"/>
              </a:ext>
            </a:extLst>
          </p:cNvPr>
          <p:cNvSpPr txBox="1"/>
          <p:nvPr/>
        </p:nvSpPr>
        <p:spPr>
          <a:xfrm>
            <a:off x="7187517" y="1684763"/>
            <a:ext cx="1596395" cy="707886"/>
          </a:xfrm>
          <a:prstGeom prst="rect">
            <a:avLst/>
          </a:prstGeom>
          <a:noFill/>
        </p:spPr>
        <p:txBody>
          <a:bodyPr wrap="square" rtlCol="0">
            <a:spAutoFit/>
          </a:bodyPr>
          <a:lstStyle/>
          <a:p>
            <a:pPr algn="ctr"/>
            <a:r>
              <a:rPr lang="es-PE" sz="1400" b="1" u="sng" dirty="0"/>
              <a:t>Ingresos impositivos totales </a:t>
            </a:r>
            <a:r>
              <a:rPr lang="es-PE" sz="1200" u="sng" dirty="0"/>
              <a:t>(% del PBI, 2015)</a:t>
            </a:r>
            <a:endParaRPr lang="es-PE" sz="1400" u="sng" dirty="0"/>
          </a:p>
        </p:txBody>
      </p:sp>
      <p:sp>
        <p:nvSpPr>
          <p:cNvPr id="19" name="CuadroTexto 18">
            <a:extLst>
              <a:ext uri="{FF2B5EF4-FFF2-40B4-BE49-F238E27FC236}">
                <a16:creationId xmlns:a16="http://schemas.microsoft.com/office/drawing/2014/main" id="{C19A2F20-0477-484F-9F56-70519F24F7EF}"/>
              </a:ext>
            </a:extLst>
          </p:cNvPr>
          <p:cNvSpPr txBox="1"/>
          <p:nvPr/>
        </p:nvSpPr>
        <p:spPr>
          <a:xfrm>
            <a:off x="8351350" y="3956158"/>
            <a:ext cx="596638" cy="369332"/>
          </a:xfrm>
          <a:prstGeom prst="rect">
            <a:avLst/>
          </a:prstGeom>
          <a:noFill/>
        </p:spPr>
        <p:txBody>
          <a:bodyPr wrap="none" rtlCol="0">
            <a:spAutoFit/>
          </a:bodyPr>
          <a:lstStyle>
            <a:defPPr>
              <a:defRPr lang="es-ES"/>
            </a:defPPr>
            <a:lvl1pPr>
              <a:defRPr b="1">
                <a:solidFill>
                  <a:schemeClr val="tx2"/>
                </a:solidFill>
              </a:defRPr>
            </a:lvl1pPr>
          </a:lstStyle>
          <a:p>
            <a:r>
              <a:rPr lang="es-PE" dirty="0"/>
              <a:t>15.5</a:t>
            </a:r>
          </a:p>
        </p:txBody>
      </p:sp>
      <p:sp>
        <p:nvSpPr>
          <p:cNvPr id="22" name="CuadroTexto 21">
            <a:extLst>
              <a:ext uri="{FF2B5EF4-FFF2-40B4-BE49-F238E27FC236}">
                <a16:creationId xmlns:a16="http://schemas.microsoft.com/office/drawing/2014/main" id="{C3E05E43-AED1-4DD5-A2AA-F57D23804D5A}"/>
              </a:ext>
            </a:extLst>
          </p:cNvPr>
          <p:cNvSpPr txBox="1"/>
          <p:nvPr/>
        </p:nvSpPr>
        <p:spPr>
          <a:xfrm>
            <a:off x="8360875" y="2536168"/>
            <a:ext cx="596638" cy="369332"/>
          </a:xfrm>
          <a:prstGeom prst="rect">
            <a:avLst/>
          </a:prstGeom>
          <a:noFill/>
        </p:spPr>
        <p:txBody>
          <a:bodyPr wrap="none" rtlCol="0">
            <a:spAutoFit/>
          </a:bodyPr>
          <a:lstStyle>
            <a:defPPr>
              <a:defRPr lang="es-ES"/>
            </a:defPPr>
            <a:lvl1pPr>
              <a:defRPr b="1">
                <a:solidFill>
                  <a:schemeClr val="tx2"/>
                </a:solidFill>
              </a:defRPr>
            </a:lvl1pPr>
          </a:lstStyle>
          <a:p>
            <a:r>
              <a:rPr lang="es-PE" dirty="0"/>
              <a:t>18.2</a:t>
            </a:r>
          </a:p>
        </p:txBody>
      </p:sp>
      <p:sp>
        <p:nvSpPr>
          <p:cNvPr id="23" name="CuadroTexto 22">
            <a:extLst>
              <a:ext uri="{FF2B5EF4-FFF2-40B4-BE49-F238E27FC236}">
                <a16:creationId xmlns:a16="http://schemas.microsoft.com/office/drawing/2014/main" id="{B02F5D6B-75F8-46B3-857B-53CA7545DD8F}"/>
              </a:ext>
            </a:extLst>
          </p:cNvPr>
          <p:cNvSpPr txBox="1"/>
          <p:nvPr/>
        </p:nvSpPr>
        <p:spPr>
          <a:xfrm>
            <a:off x="6944661" y="3954437"/>
            <a:ext cx="596638" cy="369332"/>
          </a:xfrm>
          <a:prstGeom prst="rect">
            <a:avLst/>
          </a:prstGeom>
          <a:noFill/>
        </p:spPr>
        <p:txBody>
          <a:bodyPr wrap="none" rtlCol="0">
            <a:spAutoFit/>
          </a:bodyPr>
          <a:lstStyle>
            <a:defPPr>
              <a:defRPr lang="es-ES"/>
            </a:defPPr>
            <a:lvl1pPr>
              <a:defRPr b="1">
                <a:solidFill>
                  <a:schemeClr val="tx2"/>
                </a:solidFill>
              </a:defRPr>
            </a:lvl1pPr>
          </a:lstStyle>
          <a:p>
            <a:r>
              <a:rPr lang="es-PE" dirty="0"/>
              <a:t>15.6</a:t>
            </a:r>
          </a:p>
        </p:txBody>
      </p:sp>
      <p:sp>
        <p:nvSpPr>
          <p:cNvPr id="24" name="CuadroTexto 23">
            <a:extLst>
              <a:ext uri="{FF2B5EF4-FFF2-40B4-BE49-F238E27FC236}">
                <a16:creationId xmlns:a16="http://schemas.microsoft.com/office/drawing/2014/main" id="{FB97D385-DB56-42A8-9B18-4499B7C00493}"/>
              </a:ext>
            </a:extLst>
          </p:cNvPr>
          <p:cNvSpPr txBox="1"/>
          <p:nvPr/>
        </p:nvSpPr>
        <p:spPr>
          <a:xfrm>
            <a:off x="6940716" y="2536583"/>
            <a:ext cx="596638" cy="369332"/>
          </a:xfrm>
          <a:prstGeom prst="rect">
            <a:avLst/>
          </a:prstGeom>
          <a:noFill/>
        </p:spPr>
        <p:txBody>
          <a:bodyPr wrap="none" rtlCol="0">
            <a:spAutoFit/>
          </a:bodyPr>
          <a:lstStyle/>
          <a:p>
            <a:r>
              <a:rPr lang="es-PE" b="1" dirty="0">
                <a:solidFill>
                  <a:schemeClr val="tx2"/>
                </a:solidFill>
              </a:rPr>
              <a:t>19.7</a:t>
            </a:r>
          </a:p>
        </p:txBody>
      </p:sp>
      <p:sp>
        <p:nvSpPr>
          <p:cNvPr id="20" name="Globo: línea doblada doble 19">
            <a:extLst>
              <a:ext uri="{FF2B5EF4-FFF2-40B4-BE49-F238E27FC236}">
                <a16:creationId xmlns:a16="http://schemas.microsoft.com/office/drawing/2014/main" id="{5D0596DE-9F02-4252-9068-657C5D1E9B62}"/>
              </a:ext>
            </a:extLst>
          </p:cNvPr>
          <p:cNvSpPr/>
          <p:nvPr/>
        </p:nvSpPr>
        <p:spPr>
          <a:xfrm>
            <a:off x="6948293" y="2525427"/>
            <a:ext cx="593432" cy="359006"/>
          </a:xfrm>
          <a:prstGeom prst="borderCallout3">
            <a:avLst>
              <a:gd name="adj1" fmla="val 42629"/>
              <a:gd name="adj2" fmla="val -1913"/>
              <a:gd name="adj3" fmla="val 42629"/>
              <a:gd name="adj4" fmla="val -24692"/>
              <a:gd name="adj5" fmla="val 97347"/>
              <a:gd name="adj6" fmla="val -23087"/>
              <a:gd name="adj7" fmla="val 189905"/>
              <a:gd name="adj8" fmla="val 47844"/>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6" name="Globo: línea doblada doble 25">
            <a:extLst>
              <a:ext uri="{FF2B5EF4-FFF2-40B4-BE49-F238E27FC236}">
                <a16:creationId xmlns:a16="http://schemas.microsoft.com/office/drawing/2014/main" id="{2F2AB78B-5FBF-49C7-BB61-301B6B8C4CFA}"/>
              </a:ext>
            </a:extLst>
          </p:cNvPr>
          <p:cNvSpPr/>
          <p:nvPr/>
        </p:nvSpPr>
        <p:spPr>
          <a:xfrm>
            <a:off x="8338309" y="2523511"/>
            <a:ext cx="593432" cy="359006"/>
          </a:xfrm>
          <a:prstGeom prst="borderCallout3">
            <a:avLst>
              <a:gd name="adj1" fmla="val 32016"/>
              <a:gd name="adj2" fmla="val 102417"/>
              <a:gd name="adj3" fmla="val 58547"/>
              <a:gd name="adj4" fmla="val 119764"/>
              <a:gd name="adj5" fmla="val 129185"/>
              <a:gd name="adj6" fmla="val 118159"/>
              <a:gd name="adj7" fmla="val 189905"/>
              <a:gd name="adj8" fmla="val 57475"/>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8" name="Globo: línea doblada doble 27">
            <a:extLst>
              <a:ext uri="{FF2B5EF4-FFF2-40B4-BE49-F238E27FC236}">
                <a16:creationId xmlns:a16="http://schemas.microsoft.com/office/drawing/2014/main" id="{B277C87D-CB80-48A7-912F-DF449EFE3F59}"/>
              </a:ext>
            </a:extLst>
          </p:cNvPr>
          <p:cNvSpPr/>
          <p:nvPr/>
        </p:nvSpPr>
        <p:spPr>
          <a:xfrm>
            <a:off x="6940006" y="3954437"/>
            <a:ext cx="593432" cy="359006"/>
          </a:xfrm>
          <a:prstGeom prst="borderCallout3">
            <a:avLst>
              <a:gd name="adj1" fmla="val 47935"/>
              <a:gd name="adj2" fmla="val -1913"/>
              <a:gd name="adj3" fmla="val 47935"/>
              <a:gd name="adj4" fmla="val -16667"/>
              <a:gd name="adj5" fmla="val -27352"/>
              <a:gd name="adj6" fmla="val -16667"/>
              <a:gd name="adj7" fmla="val -91330"/>
              <a:gd name="adj8" fmla="val 52659"/>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9" name="Globo: línea doblada doble 28">
            <a:extLst>
              <a:ext uri="{FF2B5EF4-FFF2-40B4-BE49-F238E27FC236}">
                <a16:creationId xmlns:a16="http://schemas.microsoft.com/office/drawing/2014/main" id="{ABA16365-A73F-4AA3-A620-8C4A861887E3}"/>
              </a:ext>
            </a:extLst>
          </p:cNvPr>
          <p:cNvSpPr/>
          <p:nvPr/>
        </p:nvSpPr>
        <p:spPr>
          <a:xfrm>
            <a:off x="8320700" y="3954437"/>
            <a:ext cx="593432" cy="359006"/>
          </a:xfrm>
          <a:prstGeom prst="borderCallout3">
            <a:avLst>
              <a:gd name="adj1" fmla="val 45282"/>
              <a:gd name="adj2" fmla="val 99207"/>
              <a:gd name="adj3" fmla="val 45282"/>
              <a:gd name="adj4" fmla="val 121369"/>
              <a:gd name="adj5" fmla="val -14086"/>
              <a:gd name="adj6" fmla="val 121369"/>
              <a:gd name="adj7" fmla="val -91330"/>
              <a:gd name="adj8" fmla="val 59080"/>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1" name="5 CuadroTexto">
            <a:extLst>
              <a:ext uri="{FF2B5EF4-FFF2-40B4-BE49-F238E27FC236}">
                <a16:creationId xmlns:a16="http://schemas.microsoft.com/office/drawing/2014/main" id="{272D335B-3BEE-4756-AD89-B19D08A29327}"/>
              </a:ext>
            </a:extLst>
          </p:cNvPr>
          <p:cNvSpPr txBox="1">
            <a:spLocks noChangeArrowheads="1"/>
          </p:cNvSpPr>
          <p:nvPr/>
        </p:nvSpPr>
        <p:spPr bwMode="auto">
          <a:xfrm>
            <a:off x="81586" y="1151470"/>
            <a:ext cx="6917975" cy="307777"/>
          </a:xfrm>
          <a:prstGeom prst="rect">
            <a:avLst/>
          </a:prstGeom>
          <a:noFill/>
          <a:ln w="9525">
            <a:noFill/>
            <a:miter lim="800000"/>
            <a:headEnd/>
            <a:tailEnd/>
          </a:ln>
        </p:spPr>
        <p:txBody>
          <a:bodyPr>
            <a:spAutoFit/>
          </a:bodyPr>
          <a:lstStyle/>
          <a:p>
            <a:pPr algn="ctr">
              <a:defRPr/>
            </a:pPr>
            <a:r>
              <a:rPr lang="es-PE" sz="1400" b="1" dirty="0">
                <a:latin typeface="Arial" panose="020B0604020202020204" pitchFamily="34" charset="0"/>
                <a:cs typeface="Arial" panose="020B0604020202020204" pitchFamily="34" charset="0"/>
              </a:rPr>
              <a:t>Reformas y modificaciones tributarias en la Alianza del pacífico: 2010 – 2016</a:t>
            </a:r>
            <a:endParaRPr lang="es-PE" sz="1600" dirty="0">
              <a:latin typeface="Arial" panose="020B0604020202020204" pitchFamily="34" charset="0"/>
              <a:cs typeface="Arial" panose="020B0604020202020204" pitchFamily="34" charset="0"/>
            </a:endParaRPr>
          </a:p>
        </p:txBody>
      </p:sp>
      <p:sp>
        <p:nvSpPr>
          <p:cNvPr id="25" name="Rectángulo 24">
            <a:extLst>
              <a:ext uri="{FF2B5EF4-FFF2-40B4-BE49-F238E27FC236}">
                <a16:creationId xmlns:a16="http://schemas.microsoft.com/office/drawing/2014/main" id="{4AC3BE13-86B9-4820-B193-97B70F3BA83B}"/>
              </a:ext>
            </a:extLst>
          </p:cNvPr>
          <p:cNvSpPr/>
          <p:nvPr/>
        </p:nvSpPr>
        <p:spPr>
          <a:xfrm>
            <a:off x="318782" y="4102216"/>
            <a:ext cx="6403595" cy="404856"/>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206026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118446" y="266386"/>
            <a:ext cx="8698339" cy="584775"/>
          </a:xfrm>
          <a:prstGeom prst="rect">
            <a:avLst/>
          </a:prstGeom>
        </p:spPr>
        <p:txBody>
          <a:bodyPr wrap="square">
            <a:spAutoFit/>
          </a:bodyPr>
          <a:lstStyle/>
          <a:p>
            <a:pPr algn="just"/>
            <a:r>
              <a:rPr lang="es-PE" sz="1600" b="1" dirty="0"/>
              <a:t>Normativa bien intencionada, ejemplo 3: remuneración mínima vital cuya variación impacta principalmente a micro y pequeñas empresas (MYPE)</a:t>
            </a:r>
          </a:p>
        </p:txBody>
      </p:sp>
      <p:cxnSp>
        <p:nvCxnSpPr>
          <p:cNvPr id="5" name="Conector recto 16"/>
          <p:cNvCxnSpPr/>
          <p:nvPr/>
        </p:nvCxnSpPr>
        <p:spPr>
          <a:xfrm flipV="1">
            <a:off x="118446" y="1060398"/>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50</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9247" y="4826760"/>
            <a:ext cx="8698339" cy="230832"/>
          </a:xfrm>
          <a:prstGeom prst="rect">
            <a:avLst/>
          </a:prstGeom>
          <a:noFill/>
          <a:ln w="9525">
            <a:noFill/>
            <a:miter lim="800000"/>
            <a:headEnd/>
            <a:tailEnd/>
          </a:ln>
        </p:spPr>
        <p:txBody>
          <a:bodyPr wrap="square">
            <a:spAutoFit/>
          </a:bodyPr>
          <a:lstStyle/>
          <a:p>
            <a:r>
              <a:rPr lang="es-PE" altLang="es-PE" sz="900" dirty="0"/>
              <a:t>Fuente: SUNAT-Planilla electrónica, considera únicamente trabajadores declarados</a:t>
            </a:r>
            <a:r>
              <a:rPr lang="es-PE" sz="900" dirty="0"/>
              <a:t>. 1/ Clasificación de tamaño de empresa según ingresos declarados en 2017</a:t>
            </a:r>
            <a:endParaRPr lang="es-PE" altLang="es-PE" sz="900" dirty="0"/>
          </a:p>
        </p:txBody>
      </p:sp>
      <p:graphicFrame>
        <p:nvGraphicFramePr>
          <p:cNvPr id="11" name="Marcador de contenido 5">
            <a:extLst>
              <a:ext uri="{FF2B5EF4-FFF2-40B4-BE49-F238E27FC236}">
                <a16:creationId xmlns:a16="http://schemas.microsoft.com/office/drawing/2014/main" id="{DC2112DD-E9B9-48E7-B7CA-1B2ADDA82B32}"/>
              </a:ext>
            </a:extLst>
          </p:cNvPr>
          <p:cNvGraphicFramePr>
            <a:graphicFrameLocks/>
          </p:cNvGraphicFramePr>
          <p:nvPr>
            <p:extLst>
              <p:ext uri="{D42A27DB-BD31-4B8C-83A1-F6EECF244321}">
                <p14:modId xmlns:p14="http://schemas.microsoft.com/office/powerpoint/2010/main" val="2745809665"/>
              </p:ext>
            </p:extLst>
          </p:nvPr>
        </p:nvGraphicFramePr>
        <p:xfrm>
          <a:off x="547097" y="2034614"/>
          <a:ext cx="3801167" cy="2693029"/>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ángulo 14">
            <a:extLst>
              <a:ext uri="{FF2B5EF4-FFF2-40B4-BE49-F238E27FC236}">
                <a16:creationId xmlns:a16="http://schemas.microsoft.com/office/drawing/2014/main" id="{EB2D8FC2-DB62-4A12-A09D-576B5BE63A50}"/>
              </a:ext>
            </a:extLst>
          </p:cNvPr>
          <p:cNvSpPr/>
          <p:nvPr/>
        </p:nvSpPr>
        <p:spPr>
          <a:xfrm>
            <a:off x="4921624" y="2970682"/>
            <a:ext cx="3683217" cy="584775"/>
          </a:xfrm>
          <a:prstGeom prst="rect">
            <a:avLst/>
          </a:prstGeom>
        </p:spPr>
        <p:txBody>
          <a:bodyPr wrap="square">
            <a:spAutoFit/>
          </a:bodyPr>
          <a:lstStyle/>
          <a:p>
            <a:pPr algn="ctr"/>
            <a:r>
              <a:rPr lang="es-PE" sz="1600" b="1" dirty="0">
                <a:solidFill>
                  <a:schemeClr val="tx2"/>
                </a:solidFill>
              </a:rPr>
              <a:t>El 93% de los trabajadores que perciben la RMV trabaja para una MYPE</a:t>
            </a:r>
          </a:p>
        </p:txBody>
      </p:sp>
      <p:sp>
        <p:nvSpPr>
          <p:cNvPr id="17" name="Rectángulo 21">
            <a:extLst>
              <a:ext uri="{FF2B5EF4-FFF2-40B4-BE49-F238E27FC236}">
                <a16:creationId xmlns:a16="http://schemas.microsoft.com/office/drawing/2014/main" id="{D4803B00-BE2D-4E93-AD7C-FE629432389F}"/>
              </a:ext>
            </a:extLst>
          </p:cNvPr>
          <p:cNvSpPr/>
          <p:nvPr/>
        </p:nvSpPr>
        <p:spPr>
          <a:xfrm>
            <a:off x="442195" y="1291096"/>
            <a:ext cx="4155588" cy="738664"/>
          </a:xfrm>
          <a:prstGeom prst="rect">
            <a:avLst/>
          </a:prstGeom>
        </p:spPr>
        <p:txBody>
          <a:bodyPr wrap="square">
            <a:spAutoFit/>
          </a:bodyPr>
          <a:lstStyle/>
          <a:p>
            <a:pPr algn="ctr"/>
            <a:r>
              <a:rPr lang="es-PE" sz="1400" b="1" dirty="0"/>
              <a:t>Trabajadores que perciben la RMV, según tamaño de empresas privadas </a:t>
            </a:r>
            <a:r>
              <a:rPr lang="es-PE" sz="1400" b="1" baseline="30000" dirty="0"/>
              <a:t>1/</a:t>
            </a:r>
          </a:p>
          <a:p>
            <a:pPr algn="ctr"/>
            <a:r>
              <a:rPr lang="es-PE" sz="1400" b="1" dirty="0"/>
              <a:t> </a:t>
            </a:r>
            <a:r>
              <a:rPr lang="es-PE" sz="1200" dirty="0"/>
              <a:t>Remuneración declarada en junio 2018</a:t>
            </a:r>
          </a:p>
        </p:txBody>
      </p:sp>
    </p:spTree>
    <p:extLst>
      <p:ext uri="{BB962C8B-B14F-4D97-AF65-F5344CB8AC3E}">
        <p14:creationId xmlns:p14="http://schemas.microsoft.com/office/powerpoint/2010/main" val="8755190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51</a:t>
            </a:fld>
            <a:endParaRPr lang="es-ES" dirty="0"/>
          </a:p>
        </p:txBody>
      </p:sp>
      <p:cxnSp>
        <p:nvCxnSpPr>
          <p:cNvPr id="17" name="Conector recto 16"/>
          <p:cNvCxnSpPr/>
          <p:nvPr/>
        </p:nvCxnSpPr>
        <p:spPr>
          <a:xfrm flipV="1">
            <a:off x="211200" y="900723"/>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1" name="Título 5"/>
          <p:cNvSpPr txBox="1">
            <a:spLocks/>
          </p:cNvSpPr>
          <p:nvPr/>
        </p:nvSpPr>
        <p:spPr bwMode="auto">
          <a:xfrm>
            <a:off x="185713" y="248360"/>
            <a:ext cx="8804953" cy="584775"/>
          </a:xfrm>
          <a:prstGeom prst="rect">
            <a:avLst/>
          </a:prstGeom>
          <a:noFill/>
          <a:ln w="9525">
            <a:noFill/>
            <a:miter lim="800000"/>
            <a:headEnd/>
            <a:tailEnd/>
          </a:ln>
        </p:spPr>
        <p:txBody>
          <a:bodyPr wrap="square">
            <a:spAutoFit/>
          </a:bodyPr>
          <a:lstStyle/>
          <a:p>
            <a:r>
              <a:rPr lang="es-PE" sz="1600" b="1" dirty="0"/>
              <a:t>Normativa bien intencionada, ejemplo 4: </a:t>
            </a:r>
            <a:r>
              <a:rPr lang="es-PE" altLang="es-PE" sz="1600" b="1" dirty="0"/>
              <a:t>el BID comprueba para México que el trabajo informal está subsidiado por programas </a:t>
            </a:r>
            <a:r>
              <a:rPr lang="es-PE" altLang="es-PE" sz="1600" b="1" u="sng" dirty="0"/>
              <a:t>no contributivos </a:t>
            </a:r>
            <a:r>
              <a:rPr lang="es-PE" altLang="es-PE" sz="1600" b="1" dirty="0"/>
              <a:t>de seguridad social. ¿En Perú ocurre lo mismo? </a:t>
            </a:r>
            <a:r>
              <a:rPr lang="es-PE" altLang="es-PE" sz="1600" b="1" baseline="30000" dirty="0"/>
              <a:t>1/</a:t>
            </a:r>
          </a:p>
        </p:txBody>
      </p:sp>
      <p:sp>
        <p:nvSpPr>
          <p:cNvPr id="16" name="3 Rectángulo redondeado"/>
          <p:cNvSpPr/>
          <p:nvPr/>
        </p:nvSpPr>
        <p:spPr>
          <a:xfrm>
            <a:off x="636920" y="1154301"/>
            <a:ext cx="3564000" cy="828000"/>
          </a:xfrm>
          <a:prstGeom prst="roundRect">
            <a:avLst/>
          </a:prstGeom>
          <a:ln w="28575">
            <a:solidFill>
              <a:srgbClr val="C00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b="1" dirty="0">
                <a:latin typeface="Arial" panose="020B0604020202020204" pitchFamily="34" charset="0"/>
                <a:cs typeface="Arial" panose="020B0604020202020204" pitchFamily="34" charset="0"/>
              </a:rPr>
              <a:t>SIS: 17 millones </a:t>
            </a:r>
            <a:r>
              <a:rPr lang="es-PE" sz="1400" dirty="0"/>
              <a:t>(99% gratuito) </a:t>
            </a:r>
          </a:p>
          <a:p>
            <a:pPr algn="ctr"/>
            <a:r>
              <a:rPr lang="es-PE" sz="1400" dirty="0"/>
              <a:t>supera a afiliados de </a:t>
            </a:r>
            <a:r>
              <a:rPr lang="es-PE" sz="1400" b="1" dirty="0"/>
              <a:t>ESSALUD</a:t>
            </a:r>
            <a:r>
              <a:rPr lang="es-PE" sz="1400" dirty="0"/>
              <a:t> (11 millones) y de </a:t>
            </a:r>
            <a:r>
              <a:rPr lang="es-PE" sz="1400" b="1" dirty="0"/>
              <a:t>EPS </a:t>
            </a:r>
            <a:r>
              <a:rPr lang="es-PE" sz="1400" dirty="0"/>
              <a:t>(2.2 millones)</a:t>
            </a:r>
          </a:p>
        </p:txBody>
      </p:sp>
      <p:sp>
        <p:nvSpPr>
          <p:cNvPr id="22" name="21 Rectángulo redondeado"/>
          <p:cNvSpPr/>
          <p:nvPr/>
        </p:nvSpPr>
        <p:spPr>
          <a:xfrm>
            <a:off x="640898" y="2077444"/>
            <a:ext cx="3564000" cy="826751"/>
          </a:xfrm>
          <a:prstGeom prst="roundRect">
            <a:avLst/>
          </a:prstGeom>
          <a:noFill/>
          <a:ln w="19050">
            <a:solidFill>
              <a:srgbClr val="C0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400" dirty="0">
                <a:solidFill>
                  <a:schemeClr val="tx1"/>
                </a:solidFill>
                <a:cs typeface="Arial" panose="020B0604020202020204" pitchFamily="34" charset="0"/>
              </a:rPr>
              <a:t>50% son adultos y</a:t>
            </a:r>
          </a:p>
          <a:p>
            <a:pPr algn="ctr"/>
            <a:r>
              <a:rPr lang="es-PE" sz="1400" dirty="0">
                <a:solidFill>
                  <a:schemeClr val="tx1"/>
                </a:solidFill>
                <a:cs typeface="Arial" panose="020B0604020202020204" pitchFamily="34" charset="0"/>
              </a:rPr>
              <a:t>nivel de </a:t>
            </a:r>
            <a:r>
              <a:rPr lang="es-PE" sz="1400" b="1" dirty="0">
                <a:solidFill>
                  <a:schemeClr val="tx1"/>
                </a:solidFill>
                <a:cs typeface="Arial" panose="020B0604020202020204" pitchFamily="34" charset="0"/>
              </a:rPr>
              <a:t>filtración</a:t>
            </a:r>
            <a:r>
              <a:rPr lang="es-PE" sz="1400" dirty="0">
                <a:solidFill>
                  <a:schemeClr val="tx1"/>
                </a:solidFill>
                <a:cs typeface="Arial" panose="020B0604020202020204" pitchFamily="34" charset="0"/>
              </a:rPr>
              <a:t> puede alcanzar 30% </a:t>
            </a:r>
            <a:r>
              <a:rPr lang="es-PE" sz="1400" baseline="30000" dirty="0">
                <a:solidFill>
                  <a:schemeClr val="tx1"/>
                </a:solidFill>
                <a:cs typeface="Arial" panose="020B0604020202020204" pitchFamily="34" charset="0"/>
              </a:rPr>
              <a:t>2/</a:t>
            </a:r>
          </a:p>
        </p:txBody>
      </p:sp>
      <p:sp>
        <p:nvSpPr>
          <p:cNvPr id="23" name="22 Rectángulo redondeado"/>
          <p:cNvSpPr/>
          <p:nvPr/>
        </p:nvSpPr>
        <p:spPr>
          <a:xfrm>
            <a:off x="639188" y="2989238"/>
            <a:ext cx="3564000" cy="1489753"/>
          </a:xfrm>
          <a:prstGeom prst="roundRect">
            <a:avLst/>
          </a:prstGeom>
          <a:noFill/>
          <a:ln w="19050">
            <a:solidFill>
              <a:srgbClr val="C0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600" b="1" dirty="0">
                <a:solidFill>
                  <a:srgbClr val="C00000"/>
                </a:solidFill>
                <a:cs typeface="Arial" panose="020B0604020202020204" pitchFamily="34" charset="0"/>
              </a:rPr>
              <a:t>Entonces, aprox. 2.4 millones de adultos deberían estar aportando a un seguro de salud</a:t>
            </a:r>
          </a:p>
        </p:txBody>
      </p:sp>
      <p:sp>
        <p:nvSpPr>
          <p:cNvPr id="13" name="14 Rectángulo"/>
          <p:cNvSpPr>
            <a:spLocks noChangeArrowheads="1"/>
          </p:cNvSpPr>
          <p:nvPr/>
        </p:nvSpPr>
        <p:spPr bwMode="auto">
          <a:xfrm>
            <a:off x="-1" y="4809576"/>
            <a:ext cx="8804953" cy="400110"/>
          </a:xfrm>
          <a:prstGeom prst="rect">
            <a:avLst/>
          </a:prstGeom>
          <a:noFill/>
          <a:ln w="9525">
            <a:noFill/>
            <a:miter lim="800000"/>
            <a:headEnd/>
            <a:tailEnd/>
          </a:ln>
        </p:spPr>
        <p:txBody>
          <a:bodyPr wrap="square">
            <a:spAutoFit/>
          </a:bodyPr>
          <a:lstStyle/>
          <a:p>
            <a:r>
              <a:rPr lang="es-PE" altLang="es-PE" sz="1000" dirty="0"/>
              <a:t>1/ BID, 2018 (</a:t>
            </a:r>
            <a:r>
              <a:rPr lang="es-PE" altLang="es-PE" sz="1000" dirty="0">
                <a:hlinkClick r:id="rId3"/>
              </a:rPr>
              <a:t>https://flagships.iadb.org/en/Under-Rewarded-Efforts</a:t>
            </a:r>
            <a:r>
              <a:rPr lang="es-PE" altLang="es-PE" sz="1000" dirty="0"/>
              <a:t>). 2/ Según informe final de la Comisión Interventora del SIS, como el porcentaje de gente cubierta por el sistema subsidiado que no debería estar cubierta debido a condiciones socioeconómicas. </a:t>
            </a:r>
          </a:p>
        </p:txBody>
      </p:sp>
      <p:sp>
        <p:nvSpPr>
          <p:cNvPr id="19" name="18 Rectángulo"/>
          <p:cNvSpPr/>
          <p:nvPr/>
        </p:nvSpPr>
        <p:spPr>
          <a:xfrm>
            <a:off x="482422" y="1057696"/>
            <a:ext cx="3852000" cy="36000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4" name="3 Rectángulo redondeado"/>
          <p:cNvSpPr/>
          <p:nvPr/>
        </p:nvSpPr>
        <p:spPr>
          <a:xfrm>
            <a:off x="4893323" y="1177444"/>
            <a:ext cx="3600000" cy="900000"/>
          </a:xfrm>
          <a:prstGeom prst="roundRect">
            <a:avLst/>
          </a:prstGeom>
          <a:ln w="28575">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b="1" dirty="0">
                <a:cs typeface="Arial" panose="020B0604020202020204" pitchFamily="34" charset="0"/>
              </a:rPr>
              <a:t>Pensión 65: </a:t>
            </a:r>
            <a:r>
              <a:rPr lang="es-PE" sz="1400" b="1" dirty="0"/>
              <a:t>545mil pensionistas </a:t>
            </a:r>
          </a:p>
          <a:p>
            <a:pPr algn="ctr"/>
            <a:r>
              <a:rPr lang="es-PE" sz="1400" dirty="0"/>
              <a:t>supera a pensionistas del AFP (171mil), a los del SNP-DL19990 (532mil), y pronto superaría  a todos los administrados por la ONP (568mil)</a:t>
            </a:r>
          </a:p>
        </p:txBody>
      </p:sp>
      <p:graphicFrame>
        <p:nvGraphicFramePr>
          <p:cNvPr id="27" name="26 Gráfico"/>
          <p:cNvGraphicFramePr/>
          <p:nvPr>
            <p:extLst/>
          </p:nvPr>
        </p:nvGraphicFramePr>
        <p:xfrm>
          <a:off x="4893323" y="2534790"/>
          <a:ext cx="3564000" cy="2126373"/>
        </p:xfrm>
        <a:graphic>
          <a:graphicData uri="http://schemas.openxmlformats.org/drawingml/2006/chart">
            <c:chart xmlns:c="http://schemas.openxmlformats.org/drawingml/2006/chart" xmlns:r="http://schemas.openxmlformats.org/officeDocument/2006/relationships" r:id="rId4"/>
          </a:graphicData>
        </a:graphic>
      </p:graphicFrame>
      <p:sp>
        <p:nvSpPr>
          <p:cNvPr id="28" name="27 CuadroTexto"/>
          <p:cNvSpPr txBox="1"/>
          <p:nvPr/>
        </p:nvSpPr>
        <p:spPr>
          <a:xfrm>
            <a:off x="5510319" y="2103053"/>
            <a:ext cx="2306914" cy="461665"/>
          </a:xfrm>
          <a:prstGeom prst="rect">
            <a:avLst/>
          </a:prstGeom>
          <a:noFill/>
        </p:spPr>
        <p:txBody>
          <a:bodyPr wrap="none" rtlCol="0">
            <a:spAutoFit/>
          </a:bodyPr>
          <a:lstStyle/>
          <a:p>
            <a:pPr algn="ctr"/>
            <a:r>
              <a:rPr lang="es-PE" sz="1200" b="1" dirty="0"/>
              <a:t>Pensionistas </a:t>
            </a:r>
          </a:p>
          <a:p>
            <a:pPr algn="ctr"/>
            <a:r>
              <a:rPr lang="es-PE" sz="1200" dirty="0"/>
              <a:t>en miles, a diciembre de cada año</a:t>
            </a:r>
          </a:p>
        </p:txBody>
      </p:sp>
      <p:sp>
        <p:nvSpPr>
          <p:cNvPr id="29" name="28 Rectángulo"/>
          <p:cNvSpPr/>
          <p:nvPr/>
        </p:nvSpPr>
        <p:spPr>
          <a:xfrm>
            <a:off x="4755435" y="1061164"/>
            <a:ext cx="3852000" cy="36000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25318850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52</a:t>
            </a:fld>
            <a:endParaRPr lang="es-ES" dirty="0"/>
          </a:p>
        </p:txBody>
      </p:sp>
      <p:cxnSp>
        <p:nvCxnSpPr>
          <p:cNvPr id="17" name="Conector recto 16"/>
          <p:cNvCxnSpPr/>
          <p:nvPr/>
        </p:nvCxnSpPr>
        <p:spPr>
          <a:xfrm flipV="1">
            <a:off x="211198" y="679464"/>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1" name="Título 5"/>
          <p:cNvSpPr txBox="1">
            <a:spLocks/>
          </p:cNvSpPr>
          <p:nvPr/>
        </p:nvSpPr>
        <p:spPr bwMode="auto">
          <a:xfrm>
            <a:off x="89796" y="263405"/>
            <a:ext cx="8898559" cy="338554"/>
          </a:xfrm>
          <a:prstGeom prst="rect">
            <a:avLst/>
          </a:prstGeom>
          <a:noFill/>
          <a:ln w="9525">
            <a:noFill/>
            <a:miter lim="800000"/>
            <a:headEnd/>
            <a:tailEnd/>
          </a:ln>
        </p:spPr>
        <p:txBody>
          <a:bodyPr wrap="square">
            <a:spAutoFit/>
          </a:bodyPr>
          <a:lstStyle/>
          <a:p>
            <a:r>
              <a:rPr lang="es-PE" sz="1600" b="1" dirty="0"/>
              <a:t>¿De qué manera la legislación e instituciones que tenemos impiden más empleo formal en las MYPE? </a:t>
            </a:r>
            <a:r>
              <a:rPr lang="es-PE" altLang="es-PE" sz="1600" b="1" baseline="30000" dirty="0"/>
              <a:t>1/</a:t>
            </a:r>
          </a:p>
        </p:txBody>
      </p:sp>
      <p:sp>
        <p:nvSpPr>
          <p:cNvPr id="13" name="14 Rectángulo"/>
          <p:cNvSpPr>
            <a:spLocks noChangeArrowheads="1"/>
          </p:cNvSpPr>
          <p:nvPr/>
        </p:nvSpPr>
        <p:spPr bwMode="auto">
          <a:xfrm>
            <a:off x="-1" y="4877672"/>
            <a:ext cx="8804953" cy="246221"/>
          </a:xfrm>
          <a:prstGeom prst="rect">
            <a:avLst/>
          </a:prstGeom>
          <a:noFill/>
          <a:ln w="9525">
            <a:noFill/>
            <a:miter lim="800000"/>
            <a:headEnd/>
            <a:tailEnd/>
          </a:ln>
        </p:spPr>
        <p:txBody>
          <a:bodyPr wrap="square">
            <a:spAutoFit/>
          </a:bodyPr>
          <a:lstStyle/>
          <a:p>
            <a:r>
              <a:rPr lang="es-PE" altLang="es-PE" sz="1000" dirty="0"/>
              <a:t>1/ Ver en el contexto de BID, 2018 (</a:t>
            </a:r>
            <a:r>
              <a:rPr lang="es-PE" altLang="es-PE" sz="1000" dirty="0">
                <a:hlinkClick r:id="rId3"/>
              </a:rPr>
              <a:t>https://flagships.iadb.org/en/Under-Rewarded-Efforts</a:t>
            </a:r>
            <a:r>
              <a:rPr lang="es-PE" altLang="es-PE" sz="1000" dirty="0"/>
              <a:t>) </a:t>
            </a:r>
          </a:p>
        </p:txBody>
      </p:sp>
      <p:sp>
        <p:nvSpPr>
          <p:cNvPr id="14" name="Globo: línea con barra de énfasis 13">
            <a:extLst>
              <a:ext uri="{FF2B5EF4-FFF2-40B4-BE49-F238E27FC236}">
                <a16:creationId xmlns:a16="http://schemas.microsoft.com/office/drawing/2014/main" id="{A2E7FD6D-CD44-4E72-99E4-B9FEE5EE267B}"/>
              </a:ext>
            </a:extLst>
          </p:cNvPr>
          <p:cNvSpPr/>
          <p:nvPr/>
        </p:nvSpPr>
        <p:spPr>
          <a:xfrm>
            <a:off x="2749643" y="1061854"/>
            <a:ext cx="3592791" cy="1586702"/>
          </a:xfrm>
          <a:prstGeom prst="accentCallout1">
            <a:avLst>
              <a:gd name="adj1" fmla="val 51891"/>
              <a:gd name="adj2" fmla="val -4014"/>
              <a:gd name="adj3" fmla="val 51715"/>
              <a:gd name="adj4" fmla="val -100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600" b="1" dirty="0">
                <a:solidFill>
                  <a:srgbClr val="C00000"/>
                </a:solidFill>
              </a:rPr>
              <a:t>“La MYPE aporta el 89% del empleo”</a:t>
            </a:r>
          </a:p>
          <a:p>
            <a:r>
              <a:rPr lang="es-PE" sz="1200" dirty="0">
                <a:solidFill>
                  <a:schemeClr val="tx1"/>
                </a:solidFill>
              </a:rPr>
              <a:t>(9.5 millones trabajadores)</a:t>
            </a:r>
          </a:p>
          <a:p>
            <a:endParaRPr lang="es-PE" sz="800" dirty="0">
              <a:solidFill>
                <a:schemeClr val="tx1"/>
              </a:solidFill>
            </a:endParaRPr>
          </a:p>
          <a:p>
            <a:r>
              <a:rPr lang="es-PE" sz="1200" u="sng" dirty="0">
                <a:solidFill>
                  <a:schemeClr val="tx1"/>
                </a:solidFill>
              </a:rPr>
              <a:t>Supuestos</a:t>
            </a:r>
          </a:p>
          <a:p>
            <a:pPr marL="171450" indent="-171450">
              <a:buFont typeface="Wingdings" panose="05000000000000000000" pitchFamily="2" charset="2"/>
              <a:buChar char="ü"/>
            </a:pPr>
            <a:r>
              <a:rPr lang="es-PE" sz="1200" dirty="0">
                <a:solidFill>
                  <a:schemeClr val="tx1"/>
                </a:solidFill>
              </a:rPr>
              <a:t>Fuente: ENAHO, 2017</a:t>
            </a:r>
          </a:p>
          <a:p>
            <a:pPr marL="171450" indent="-171450">
              <a:buFont typeface="Wingdings" panose="05000000000000000000" pitchFamily="2" charset="2"/>
              <a:buChar char="ü"/>
            </a:pPr>
            <a:r>
              <a:rPr lang="es-PE" sz="1200" dirty="0">
                <a:solidFill>
                  <a:schemeClr val="tx1"/>
                </a:solidFill>
              </a:rPr>
              <a:t>Clasificación MYPE según cantidad de trabajadores (micro &lt; 10; pequeña &lt; 100)</a:t>
            </a:r>
          </a:p>
          <a:p>
            <a:pPr marL="171450" indent="-171450">
              <a:buFont typeface="Wingdings" panose="05000000000000000000" pitchFamily="2" charset="2"/>
              <a:buChar char="ü"/>
            </a:pPr>
            <a:r>
              <a:rPr lang="es-PE" sz="1200" dirty="0">
                <a:solidFill>
                  <a:schemeClr val="tx1"/>
                </a:solidFill>
              </a:rPr>
              <a:t>Incluyen empleo formal, y empleo informal del sector formal e informal</a:t>
            </a:r>
          </a:p>
        </p:txBody>
      </p:sp>
      <p:sp>
        <p:nvSpPr>
          <p:cNvPr id="15" name="17 Rectángulo redondeado">
            <a:extLst>
              <a:ext uri="{FF2B5EF4-FFF2-40B4-BE49-F238E27FC236}">
                <a16:creationId xmlns:a16="http://schemas.microsoft.com/office/drawing/2014/main" id="{CE9DAD78-6572-4FE6-A69E-C9A74958EC29}"/>
              </a:ext>
            </a:extLst>
          </p:cNvPr>
          <p:cNvSpPr/>
          <p:nvPr/>
        </p:nvSpPr>
        <p:spPr>
          <a:xfrm>
            <a:off x="916862" y="1021341"/>
            <a:ext cx="1408048" cy="1763997"/>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Estimaciones PRODUCE</a:t>
            </a:r>
          </a:p>
        </p:txBody>
      </p:sp>
      <p:sp>
        <p:nvSpPr>
          <p:cNvPr id="18" name="17 Rectángulo redondeado">
            <a:extLst>
              <a:ext uri="{FF2B5EF4-FFF2-40B4-BE49-F238E27FC236}">
                <a16:creationId xmlns:a16="http://schemas.microsoft.com/office/drawing/2014/main" id="{CE8CB0C8-0549-4CBA-B824-8175D7552331}"/>
              </a:ext>
            </a:extLst>
          </p:cNvPr>
          <p:cNvSpPr/>
          <p:nvPr/>
        </p:nvSpPr>
        <p:spPr>
          <a:xfrm>
            <a:off x="916861" y="2828186"/>
            <a:ext cx="1408048" cy="1764000"/>
          </a:xfrm>
          <a:prstGeom prst="roundRect">
            <a:avLst/>
          </a:prstGeom>
          <a:ln w="19050">
            <a:solidFill>
              <a:schemeClr val="tx1"/>
            </a:solidFill>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es-PE" sz="1400" dirty="0">
                <a:solidFill>
                  <a:schemeClr val="tx1"/>
                </a:solidFill>
                <a:latin typeface="Arial" panose="020B0604020202020204" pitchFamily="34" charset="0"/>
                <a:cs typeface="Arial" panose="020B0604020202020204" pitchFamily="34" charset="0"/>
              </a:rPr>
              <a:t>Estimaciones SUNAT</a:t>
            </a:r>
          </a:p>
        </p:txBody>
      </p:sp>
      <p:sp>
        <p:nvSpPr>
          <p:cNvPr id="21" name="Globo: línea con barra de énfasis 20">
            <a:extLst>
              <a:ext uri="{FF2B5EF4-FFF2-40B4-BE49-F238E27FC236}">
                <a16:creationId xmlns:a16="http://schemas.microsoft.com/office/drawing/2014/main" id="{8FF96BE2-96AC-45F8-A344-F5EC7BDA1F0C}"/>
              </a:ext>
            </a:extLst>
          </p:cNvPr>
          <p:cNvSpPr/>
          <p:nvPr/>
        </p:nvSpPr>
        <p:spPr>
          <a:xfrm>
            <a:off x="2749642" y="2933154"/>
            <a:ext cx="3592791" cy="1586702"/>
          </a:xfrm>
          <a:prstGeom prst="accentCallout1">
            <a:avLst>
              <a:gd name="adj1" fmla="val 51891"/>
              <a:gd name="adj2" fmla="val -4014"/>
              <a:gd name="adj3" fmla="val 51715"/>
              <a:gd name="adj4" fmla="val -1000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defPPr>
              <a:defRPr lang="es-ES"/>
            </a:defPPr>
            <a:lvl1pPr marL="0" algn="l" defTabSz="914306" rtl="0" eaLnBrk="1" latinLnBrk="0" hangingPunct="1">
              <a:defRPr sz="1800" kern="1200">
                <a:solidFill>
                  <a:schemeClr val="lt1"/>
                </a:solidFill>
                <a:latin typeface="+mn-lt"/>
                <a:ea typeface="+mn-ea"/>
                <a:cs typeface="+mn-cs"/>
              </a:defRPr>
            </a:lvl1pPr>
            <a:lvl2pPr marL="457153" algn="l" defTabSz="914306" rtl="0" eaLnBrk="1" latinLnBrk="0" hangingPunct="1">
              <a:defRPr sz="1800" kern="1200">
                <a:solidFill>
                  <a:schemeClr val="lt1"/>
                </a:solidFill>
                <a:latin typeface="+mn-lt"/>
                <a:ea typeface="+mn-ea"/>
                <a:cs typeface="+mn-cs"/>
              </a:defRPr>
            </a:lvl2pPr>
            <a:lvl3pPr marL="914306" algn="l" defTabSz="914306" rtl="0" eaLnBrk="1" latinLnBrk="0" hangingPunct="1">
              <a:defRPr sz="1800" kern="1200">
                <a:solidFill>
                  <a:schemeClr val="lt1"/>
                </a:solidFill>
                <a:latin typeface="+mn-lt"/>
                <a:ea typeface="+mn-ea"/>
                <a:cs typeface="+mn-cs"/>
              </a:defRPr>
            </a:lvl3pPr>
            <a:lvl4pPr marL="1371459" algn="l" defTabSz="914306" rtl="0" eaLnBrk="1" latinLnBrk="0" hangingPunct="1">
              <a:defRPr sz="1800" kern="1200">
                <a:solidFill>
                  <a:schemeClr val="lt1"/>
                </a:solidFill>
                <a:latin typeface="+mn-lt"/>
                <a:ea typeface="+mn-ea"/>
                <a:cs typeface="+mn-cs"/>
              </a:defRPr>
            </a:lvl4pPr>
            <a:lvl5pPr marL="1828613" algn="l" defTabSz="914306" rtl="0" eaLnBrk="1" latinLnBrk="0" hangingPunct="1">
              <a:defRPr sz="1800" kern="1200">
                <a:solidFill>
                  <a:schemeClr val="lt1"/>
                </a:solidFill>
                <a:latin typeface="+mn-lt"/>
                <a:ea typeface="+mn-ea"/>
                <a:cs typeface="+mn-cs"/>
              </a:defRPr>
            </a:lvl5pPr>
            <a:lvl6pPr marL="2285765" algn="l" defTabSz="914306" rtl="0" eaLnBrk="1" latinLnBrk="0" hangingPunct="1">
              <a:defRPr sz="1800" kern="1200">
                <a:solidFill>
                  <a:schemeClr val="lt1"/>
                </a:solidFill>
                <a:latin typeface="+mn-lt"/>
                <a:ea typeface="+mn-ea"/>
                <a:cs typeface="+mn-cs"/>
              </a:defRPr>
            </a:lvl6pPr>
            <a:lvl7pPr marL="2742918" algn="l" defTabSz="914306" rtl="0" eaLnBrk="1" latinLnBrk="0" hangingPunct="1">
              <a:defRPr sz="1800" kern="1200">
                <a:solidFill>
                  <a:schemeClr val="lt1"/>
                </a:solidFill>
                <a:latin typeface="+mn-lt"/>
                <a:ea typeface="+mn-ea"/>
                <a:cs typeface="+mn-cs"/>
              </a:defRPr>
            </a:lvl7pPr>
            <a:lvl8pPr marL="3200071" algn="l" defTabSz="914306" rtl="0" eaLnBrk="1" latinLnBrk="0" hangingPunct="1">
              <a:defRPr sz="1800" kern="1200">
                <a:solidFill>
                  <a:schemeClr val="lt1"/>
                </a:solidFill>
                <a:latin typeface="+mn-lt"/>
                <a:ea typeface="+mn-ea"/>
                <a:cs typeface="+mn-cs"/>
              </a:defRPr>
            </a:lvl8pPr>
            <a:lvl9pPr marL="3657224" algn="l" defTabSz="914306" rtl="0" eaLnBrk="1" latinLnBrk="0" hangingPunct="1">
              <a:defRPr sz="1800" kern="1200">
                <a:solidFill>
                  <a:schemeClr val="lt1"/>
                </a:solidFill>
                <a:latin typeface="+mn-lt"/>
                <a:ea typeface="+mn-ea"/>
                <a:cs typeface="+mn-cs"/>
              </a:defRPr>
            </a:lvl9pPr>
          </a:lstStyle>
          <a:p>
            <a:r>
              <a:rPr lang="es-PE" sz="1600" b="1" dirty="0">
                <a:solidFill>
                  <a:srgbClr val="C00000"/>
                </a:solidFill>
              </a:rPr>
              <a:t>“La MYPE aporta el 49% del empleo”</a:t>
            </a:r>
          </a:p>
          <a:p>
            <a:r>
              <a:rPr lang="es-PE" sz="1200" dirty="0">
                <a:solidFill>
                  <a:schemeClr val="tx1"/>
                </a:solidFill>
              </a:rPr>
              <a:t>(2.1 millones trabajadores)</a:t>
            </a:r>
          </a:p>
          <a:p>
            <a:endParaRPr lang="es-PE" sz="800" dirty="0">
              <a:solidFill>
                <a:schemeClr val="tx1"/>
              </a:solidFill>
            </a:endParaRPr>
          </a:p>
          <a:p>
            <a:r>
              <a:rPr lang="es-PE" sz="1200" u="sng" dirty="0">
                <a:solidFill>
                  <a:schemeClr val="tx1"/>
                </a:solidFill>
              </a:rPr>
              <a:t>Supuestos</a:t>
            </a:r>
          </a:p>
          <a:p>
            <a:pPr marL="171450" indent="-171450">
              <a:buFont typeface="Wingdings" panose="05000000000000000000" pitchFamily="2" charset="2"/>
              <a:buChar char="ü"/>
            </a:pPr>
            <a:r>
              <a:rPr lang="es-PE" sz="1200" dirty="0">
                <a:solidFill>
                  <a:schemeClr val="tx1"/>
                </a:solidFill>
              </a:rPr>
              <a:t>Fuente: PLAME, junio 2018</a:t>
            </a:r>
          </a:p>
          <a:p>
            <a:pPr marL="171450" indent="-171450">
              <a:buFont typeface="Wingdings" panose="05000000000000000000" pitchFamily="2" charset="2"/>
              <a:buChar char="ü"/>
            </a:pPr>
            <a:r>
              <a:rPr lang="es-PE" sz="1200" dirty="0">
                <a:solidFill>
                  <a:schemeClr val="tx1"/>
                </a:solidFill>
              </a:rPr>
              <a:t>Clasificación MYPE según nivel de ingresos </a:t>
            </a:r>
          </a:p>
          <a:p>
            <a:pPr marL="174625"/>
            <a:r>
              <a:rPr lang="es-PE" sz="1200" dirty="0">
                <a:solidFill>
                  <a:schemeClr val="tx1"/>
                </a:solidFill>
              </a:rPr>
              <a:t>(micro &lt; 150UIT; pequeña &lt; 1700 UIT)</a:t>
            </a:r>
          </a:p>
          <a:p>
            <a:pPr marL="171450" indent="-171450">
              <a:buFont typeface="Wingdings" panose="05000000000000000000" pitchFamily="2" charset="2"/>
              <a:buChar char="ü"/>
            </a:pPr>
            <a:r>
              <a:rPr lang="es-PE" sz="1200" dirty="0">
                <a:solidFill>
                  <a:schemeClr val="tx1"/>
                </a:solidFill>
              </a:rPr>
              <a:t>Considera empresas unipersonales</a:t>
            </a:r>
          </a:p>
          <a:p>
            <a:pPr marL="171450" indent="-171450">
              <a:buFont typeface="Wingdings" panose="05000000000000000000" pitchFamily="2" charset="2"/>
              <a:buChar char="ü"/>
            </a:pPr>
            <a:r>
              <a:rPr lang="es-PE" sz="1200" dirty="0">
                <a:solidFill>
                  <a:schemeClr val="tx1"/>
                </a:solidFill>
              </a:rPr>
              <a:t>Incluyen solo empleo formal</a:t>
            </a:r>
          </a:p>
        </p:txBody>
      </p:sp>
      <p:cxnSp>
        <p:nvCxnSpPr>
          <p:cNvPr id="5" name="Conector: angular 4">
            <a:extLst>
              <a:ext uri="{FF2B5EF4-FFF2-40B4-BE49-F238E27FC236}">
                <a16:creationId xmlns:a16="http://schemas.microsoft.com/office/drawing/2014/main" id="{26B9621F-2CB8-4D3D-A88C-8CB4F9ECD807}"/>
              </a:ext>
            </a:extLst>
          </p:cNvPr>
          <p:cNvCxnSpPr>
            <a:cxnSpLocks/>
          </p:cNvCxnSpPr>
          <p:nvPr/>
        </p:nvCxnSpPr>
        <p:spPr>
          <a:xfrm flipH="1">
            <a:off x="6254883" y="1136682"/>
            <a:ext cx="1" cy="1980000"/>
          </a:xfrm>
          <a:prstGeom prst="bentConnector3">
            <a:avLst>
              <a:gd name="adj1" fmla="val -22860000000"/>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B5813364-D345-45AC-BE17-5FD32E65EB36}"/>
              </a:ext>
            </a:extLst>
          </p:cNvPr>
          <p:cNvCxnSpPr/>
          <p:nvPr/>
        </p:nvCxnSpPr>
        <p:spPr>
          <a:xfrm>
            <a:off x="6498077" y="2126682"/>
            <a:ext cx="233464"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B20FE70B-FC1C-4B26-95F3-FE0F548594F7}"/>
              </a:ext>
            </a:extLst>
          </p:cNvPr>
          <p:cNvSpPr txBox="1"/>
          <p:nvPr/>
        </p:nvSpPr>
        <p:spPr>
          <a:xfrm>
            <a:off x="6614809" y="1703065"/>
            <a:ext cx="2267965" cy="923330"/>
          </a:xfrm>
          <a:prstGeom prst="rect">
            <a:avLst/>
          </a:prstGeom>
          <a:noFill/>
        </p:spPr>
        <p:txBody>
          <a:bodyPr wrap="square" rtlCol="0">
            <a:spAutoFit/>
          </a:bodyPr>
          <a:lstStyle/>
          <a:p>
            <a:pPr algn="ctr"/>
            <a:r>
              <a:rPr lang="es-PE" b="1" dirty="0">
                <a:solidFill>
                  <a:srgbClr val="C00000"/>
                </a:solidFill>
              </a:rPr>
              <a:t>Diferencia:</a:t>
            </a:r>
          </a:p>
          <a:p>
            <a:pPr algn="ctr"/>
            <a:r>
              <a:rPr lang="es-PE" b="1" dirty="0">
                <a:solidFill>
                  <a:srgbClr val="C00000"/>
                </a:solidFill>
              </a:rPr>
              <a:t>7.4 millones de trabajadores</a:t>
            </a:r>
          </a:p>
        </p:txBody>
      </p:sp>
    </p:spTree>
    <p:extLst>
      <p:ext uri="{BB962C8B-B14F-4D97-AF65-F5344CB8AC3E}">
        <p14:creationId xmlns:p14="http://schemas.microsoft.com/office/powerpoint/2010/main" val="10394845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53</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Propuestas de impacto en el mercado laboral</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0" name="CuadroTexto 11">
            <a:extLst>
              <a:ext uri="{FF2B5EF4-FFF2-40B4-BE49-F238E27FC236}">
                <a16:creationId xmlns:a16="http://schemas.microsoft.com/office/drawing/2014/main" id="{149F7DAD-AD9F-4402-BA9C-AFBA7680C8C5}"/>
              </a:ext>
            </a:extLst>
          </p:cNvPr>
          <p:cNvSpPr txBox="1"/>
          <p:nvPr/>
        </p:nvSpPr>
        <p:spPr>
          <a:xfrm>
            <a:off x="401790" y="1006762"/>
            <a:ext cx="8317156" cy="3416320"/>
          </a:xfrm>
          <a:prstGeom prst="rect">
            <a:avLst/>
          </a:prstGeom>
          <a:noFill/>
        </p:spPr>
        <p:txBody>
          <a:bodyPr wrap="square" rtlCol="0">
            <a:spAutoFit/>
          </a:bodyPr>
          <a:lstStyle/>
          <a:p>
            <a:pPr>
              <a:buClr>
                <a:srgbClr val="C00000"/>
              </a:buClr>
            </a:pPr>
            <a:r>
              <a:rPr lang="es-PE" dirty="0"/>
              <a:t>Salud</a:t>
            </a:r>
          </a:p>
          <a:p>
            <a:pPr marL="361950" indent="-361950">
              <a:buClr>
                <a:srgbClr val="C00000"/>
              </a:buClr>
              <a:buFont typeface="Wingdings" panose="05000000000000000000" pitchFamily="2" charset="2"/>
              <a:buChar char="ü"/>
            </a:pPr>
            <a:r>
              <a:rPr lang="es-PE" dirty="0"/>
              <a:t>SIS universal – capa básica (PEAS) financiado con impuestos (faltan 3.5 millones de personas)</a:t>
            </a:r>
          </a:p>
          <a:p>
            <a:pPr marL="361950" indent="-361950">
              <a:buClr>
                <a:srgbClr val="C00000"/>
              </a:buClr>
              <a:buFont typeface="Wingdings" panose="05000000000000000000" pitchFamily="2" charset="2"/>
              <a:buChar char="ü"/>
            </a:pPr>
            <a:r>
              <a:rPr lang="es-PE" dirty="0"/>
              <a:t>Sincerando presupuesto SIS, es posible estructurar propuesta fiscalmente neutral</a:t>
            </a:r>
          </a:p>
          <a:p>
            <a:pPr marL="361950" indent="-361950">
              <a:buClr>
                <a:srgbClr val="C00000"/>
              </a:buClr>
              <a:buFont typeface="Wingdings" panose="05000000000000000000" pitchFamily="2" charset="2"/>
              <a:buChar char="ü"/>
            </a:pPr>
            <a:r>
              <a:rPr lang="es-PE" dirty="0"/>
              <a:t>Pagos de IGV de una persona sirve en parte para financiar su salud</a:t>
            </a:r>
          </a:p>
          <a:p>
            <a:pPr marL="361950" indent="-361950">
              <a:buClr>
                <a:srgbClr val="C00000"/>
              </a:buClr>
              <a:buFont typeface="Wingdings" panose="05000000000000000000" pitchFamily="2" charset="2"/>
              <a:buChar char="ü"/>
            </a:pPr>
            <a:r>
              <a:rPr lang="es-PE" dirty="0"/>
              <a:t>Capas adicionales según aporte en planilla a ESSALUD (menor al actual pues no cobertura PEAS), elimina incentivos perversos a la formalización</a:t>
            </a:r>
          </a:p>
          <a:p>
            <a:pPr marL="361950" indent="-361950">
              <a:buClr>
                <a:srgbClr val="C00000"/>
              </a:buClr>
              <a:buFont typeface="Wingdings" panose="05000000000000000000" pitchFamily="2" charset="2"/>
              <a:buChar char="ü"/>
            </a:pPr>
            <a:r>
              <a:rPr lang="es-PE" dirty="0"/>
              <a:t>No excluir del SIS al ingresar a planilla (empleadas del hogar, otros)</a:t>
            </a:r>
          </a:p>
          <a:p>
            <a:pPr marL="361950" indent="-361950">
              <a:buClr>
                <a:srgbClr val="C00000"/>
              </a:buClr>
              <a:buFont typeface="Wingdings" panose="05000000000000000000" pitchFamily="2" charset="2"/>
              <a:buChar char="ü"/>
            </a:pPr>
            <a:r>
              <a:rPr lang="es-PE" dirty="0"/>
              <a:t>Aporte a EPS amplía opciones de donde atenderse</a:t>
            </a:r>
          </a:p>
          <a:p>
            <a:pPr marL="361950" indent="-361950">
              <a:buClr>
                <a:srgbClr val="C00000"/>
              </a:buClr>
              <a:buFont typeface="Wingdings" panose="05000000000000000000" pitchFamily="2" charset="2"/>
              <a:buChar char="ü"/>
            </a:pPr>
            <a:r>
              <a:rPr lang="es-PE" dirty="0"/>
              <a:t>Bonus: Integración gradual del SIS, ESSALUD y PNP (Fondo único según CPS), más eficiencia, menor costo, mayor capacidad de comprar y negociar tarifas </a:t>
            </a:r>
          </a:p>
          <a:p>
            <a:pPr>
              <a:buClr>
                <a:srgbClr val="C00000"/>
              </a:buClr>
            </a:pPr>
            <a:endParaRPr lang="es-PE" dirty="0"/>
          </a:p>
        </p:txBody>
      </p:sp>
    </p:spTree>
    <p:extLst>
      <p:ext uri="{BB962C8B-B14F-4D97-AF65-F5344CB8AC3E}">
        <p14:creationId xmlns:p14="http://schemas.microsoft.com/office/powerpoint/2010/main" val="36126436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484286" y="2574131"/>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PE" sz="2800" b="1" dirty="0">
                <a:latin typeface="+mn-lt"/>
                <a:cs typeface="Arial" panose="020B0604020202020204" pitchFamily="34" charset="0"/>
              </a:rPr>
              <a:t>Baja profundización financiera, excesivo uso de efectivo</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159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76735" y="171483"/>
            <a:ext cx="8458136" cy="646331"/>
          </a:xfrm>
          <a:prstGeom prst="rect">
            <a:avLst/>
          </a:prstGeom>
        </p:spPr>
        <p:txBody>
          <a:bodyPr wrap="square">
            <a:spAutoFit/>
          </a:bodyPr>
          <a:lstStyle/>
          <a:p>
            <a:pPr algn="just"/>
            <a:r>
              <a:rPr lang="es-PE" b="1" dirty="0"/>
              <a:t>Son necesarias medidas concretas para desincentivar el uso de efectivo e incentivar el uso de medios de pago electrónicos (tarjetas, internet, monedero electrónico)</a:t>
            </a:r>
          </a:p>
        </p:txBody>
      </p:sp>
      <p:cxnSp>
        <p:nvCxnSpPr>
          <p:cNvPr id="5" name="Conector recto 16"/>
          <p:cNvCxnSpPr/>
          <p:nvPr/>
        </p:nvCxnSpPr>
        <p:spPr>
          <a:xfrm flipV="1">
            <a:off x="176814" y="974005"/>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55</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38432" y="4883556"/>
            <a:ext cx="8403314" cy="230832"/>
          </a:xfrm>
          <a:prstGeom prst="rect">
            <a:avLst/>
          </a:prstGeom>
          <a:noFill/>
          <a:ln w="9525">
            <a:noFill/>
            <a:miter lim="800000"/>
            <a:headEnd/>
            <a:tailEnd/>
          </a:ln>
        </p:spPr>
        <p:txBody>
          <a:bodyPr wrap="square">
            <a:spAutoFit/>
          </a:bodyPr>
          <a:lstStyle/>
          <a:p>
            <a:r>
              <a:rPr lang="es-PE" altLang="es-PE" sz="900" dirty="0"/>
              <a:t>Fuente: Banco Mundial (Global </a:t>
            </a:r>
            <a:r>
              <a:rPr lang="es-PE" altLang="es-PE" sz="900" dirty="0" err="1"/>
              <a:t>Findex</a:t>
            </a:r>
            <a:r>
              <a:rPr lang="es-PE" altLang="es-PE" sz="900" dirty="0"/>
              <a:t> </a:t>
            </a:r>
            <a:r>
              <a:rPr lang="es-PE" altLang="es-PE" sz="900" dirty="0" err="1"/>
              <a:t>database</a:t>
            </a:r>
            <a:r>
              <a:rPr lang="es-PE" altLang="es-PE" sz="900" dirty="0"/>
              <a:t>), EUI (Prof. Dr. F. Schneider; AT Kearney </a:t>
            </a:r>
            <a:r>
              <a:rPr lang="es-PE" altLang="es-PE" sz="900" dirty="0" err="1"/>
              <a:t>analysis</a:t>
            </a:r>
            <a:r>
              <a:rPr lang="es-PE" altLang="es-PE" sz="900" dirty="0"/>
              <a:t>)</a:t>
            </a:r>
          </a:p>
        </p:txBody>
      </p:sp>
      <p:graphicFrame>
        <p:nvGraphicFramePr>
          <p:cNvPr id="28" name="Gráfico 27">
            <a:extLst>
              <a:ext uri="{FF2B5EF4-FFF2-40B4-BE49-F238E27FC236}">
                <a16:creationId xmlns:a16="http://schemas.microsoft.com/office/drawing/2014/main" id="{5E3ADAB9-0241-4272-8713-FC9861A079B2}"/>
              </a:ext>
            </a:extLst>
          </p:cNvPr>
          <p:cNvGraphicFramePr>
            <a:graphicFrameLocks/>
          </p:cNvGraphicFramePr>
          <p:nvPr>
            <p:extLst/>
          </p:nvPr>
        </p:nvGraphicFramePr>
        <p:xfrm>
          <a:off x="107359" y="1580595"/>
          <a:ext cx="3679955" cy="2480868"/>
        </p:xfrm>
        <a:graphic>
          <a:graphicData uri="http://schemas.openxmlformats.org/drawingml/2006/chart">
            <c:chart xmlns:c="http://schemas.openxmlformats.org/drawingml/2006/chart" xmlns:r="http://schemas.openxmlformats.org/officeDocument/2006/relationships" r:id="rId3"/>
          </a:graphicData>
        </a:graphic>
      </p:graphicFrame>
      <p:sp>
        <p:nvSpPr>
          <p:cNvPr id="29" name="Rectángulo 24">
            <a:extLst>
              <a:ext uri="{FF2B5EF4-FFF2-40B4-BE49-F238E27FC236}">
                <a16:creationId xmlns:a16="http://schemas.microsoft.com/office/drawing/2014/main" id="{40B3C8C2-35DD-461A-8178-D50542B70223}"/>
              </a:ext>
            </a:extLst>
          </p:cNvPr>
          <p:cNvSpPr/>
          <p:nvPr/>
        </p:nvSpPr>
        <p:spPr>
          <a:xfrm>
            <a:off x="4383696" y="1116357"/>
            <a:ext cx="4878570" cy="307777"/>
          </a:xfrm>
          <a:prstGeom prst="rect">
            <a:avLst/>
          </a:prstGeom>
        </p:spPr>
        <p:txBody>
          <a:bodyPr wrap="square">
            <a:spAutoFit/>
          </a:bodyPr>
          <a:lstStyle/>
          <a:p>
            <a:pPr algn="ctr"/>
            <a:r>
              <a:rPr lang="es-PE" sz="1400" b="1" dirty="0"/>
              <a:t>Economía informal (%PBI) y pagos digitales per cápita, 2016</a:t>
            </a:r>
          </a:p>
        </p:txBody>
      </p:sp>
      <p:sp>
        <p:nvSpPr>
          <p:cNvPr id="30" name="Rectángulo 24">
            <a:extLst>
              <a:ext uri="{FF2B5EF4-FFF2-40B4-BE49-F238E27FC236}">
                <a16:creationId xmlns:a16="http://schemas.microsoft.com/office/drawing/2014/main" id="{021BFF36-32A8-4FE5-9419-393C6EA210F2}"/>
              </a:ext>
            </a:extLst>
          </p:cNvPr>
          <p:cNvSpPr/>
          <p:nvPr/>
        </p:nvSpPr>
        <p:spPr>
          <a:xfrm>
            <a:off x="256809" y="4059434"/>
            <a:ext cx="3679955" cy="738664"/>
          </a:xfrm>
          <a:prstGeom prst="rect">
            <a:avLst/>
          </a:prstGeom>
        </p:spPr>
        <p:txBody>
          <a:bodyPr wrap="square">
            <a:spAutoFit/>
          </a:bodyPr>
          <a:lstStyle/>
          <a:p>
            <a:pPr algn="ctr"/>
            <a:r>
              <a:rPr lang="es-PE" sz="1400" b="1" dirty="0">
                <a:solidFill>
                  <a:schemeClr val="tx2"/>
                </a:solidFill>
              </a:rPr>
              <a:t>9 de cada 10 peruanos usa su tarjeta de débito solo para retirar dinero del cajero. Bancarización es solo “de registro”</a:t>
            </a:r>
            <a:endParaRPr lang="es-PE" sz="1200" dirty="0">
              <a:solidFill>
                <a:schemeClr val="tx2"/>
              </a:solidFill>
            </a:endParaRPr>
          </a:p>
        </p:txBody>
      </p:sp>
      <p:pic>
        <p:nvPicPr>
          <p:cNvPr id="31" name="Imagen 30">
            <a:extLst>
              <a:ext uri="{FF2B5EF4-FFF2-40B4-BE49-F238E27FC236}">
                <a16:creationId xmlns:a16="http://schemas.microsoft.com/office/drawing/2014/main" id="{5AE2ABF2-B4FB-49A1-9650-EF3CF14C8326}"/>
              </a:ext>
            </a:extLst>
          </p:cNvPr>
          <p:cNvPicPr>
            <a:picLocks noChangeAspect="1"/>
          </p:cNvPicPr>
          <p:nvPr/>
        </p:nvPicPr>
        <p:blipFill>
          <a:blip r:embed="rId4"/>
          <a:stretch>
            <a:fillRect/>
          </a:stretch>
        </p:blipFill>
        <p:spPr>
          <a:xfrm>
            <a:off x="4224621" y="1496619"/>
            <a:ext cx="4878570" cy="2718412"/>
          </a:xfrm>
          <a:prstGeom prst="rect">
            <a:avLst/>
          </a:prstGeom>
        </p:spPr>
      </p:pic>
      <p:cxnSp>
        <p:nvCxnSpPr>
          <p:cNvPr id="32" name="Conector recto de flecha 31">
            <a:extLst>
              <a:ext uri="{FF2B5EF4-FFF2-40B4-BE49-F238E27FC236}">
                <a16:creationId xmlns:a16="http://schemas.microsoft.com/office/drawing/2014/main" id="{DEE935B8-9B70-44F9-AD32-96CB090490BA}"/>
              </a:ext>
            </a:extLst>
          </p:cNvPr>
          <p:cNvCxnSpPr/>
          <p:nvPr/>
        </p:nvCxnSpPr>
        <p:spPr>
          <a:xfrm flipH="1">
            <a:off x="4534615" y="1808820"/>
            <a:ext cx="842437" cy="45918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3" name="CuadroTexto 32">
            <a:extLst>
              <a:ext uri="{FF2B5EF4-FFF2-40B4-BE49-F238E27FC236}">
                <a16:creationId xmlns:a16="http://schemas.microsoft.com/office/drawing/2014/main" id="{87F48F35-2736-4A98-B37E-58DB417EB7C8}"/>
              </a:ext>
            </a:extLst>
          </p:cNvPr>
          <p:cNvSpPr txBox="1"/>
          <p:nvPr/>
        </p:nvSpPr>
        <p:spPr>
          <a:xfrm>
            <a:off x="5355702" y="1607064"/>
            <a:ext cx="703123" cy="439821"/>
          </a:xfrm>
          <a:prstGeom prst="rect">
            <a:avLst/>
          </a:prstGeom>
          <a:noFill/>
        </p:spPr>
        <p:txBody>
          <a:bodyPr wrap="none" rtlCol="0">
            <a:spAutoFit/>
          </a:bodyPr>
          <a:lstStyle/>
          <a:p>
            <a:r>
              <a:rPr lang="es-PE" dirty="0"/>
              <a:t>Perú</a:t>
            </a:r>
          </a:p>
        </p:txBody>
      </p:sp>
      <p:sp>
        <p:nvSpPr>
          <p:cNvPr id="34" name="Rectángulo 24">
            <a:extLst>
              <a:ext uri="{FF2B5EF4-FFF2-40B4-BE49-F238E27FC236}">
                <a16:creationId xmlns:a16="http://schemas.microsoft.com/office/drawing/2014/main" id="{3BE4AD20-A3A4-433C-AAF5-D11320C2767B}"/>
              </a:ext>
            </a:extLst>
          </p:cNvPr>
          <p:cNvSpPr/>
          <p:nvPr/>
        </p:nvSpPr>
        <p:spPr>
          <a:xfrm>
            <a:off x="6346726" y="1682905"/>
            <a:ext cx="2308361" cy="523220"/>
          </a:xfrm>
          <a:prstGeom prst="rect">
            <a:avLst/>
          </a:prstGeom>
        </p:spPr>
        <p:txBody>
          <a:bodyPr wrap="square">
            <a:spAutoFit/>
          </a:bodyPr>
          <a:lstStyle/>
          <a:p>
            <a:pPr algn="ctr"/>
            <a:r>
              <a:rPr lang="es-PE" sz="1400" b="1" dirty="0">
                <a:solidFill>
                  <a:schemeClr val="tx2"/>
                </a:solidFill>
              </a:rPr>
              <a:t>El uso masivo de efectivo habilita la informalidad</a:t>
            </a:r>
            <a:endParaRPr lang="es-PE" sz="1200" dirty="0">
              <a:solidFill>
                <a:schemeClr val="tx2"/>
              </a:solidFill>
            </a:endParaRPr>
          </a:p>
        </p:txBody>
      </p:sp>
      <p:pic>
        <p:nvPicPr>
          <p:cNvPr id="35" name="Imagen 34">
            <a:extLst>
              <a:ext uri="{FF2B5EF4-FFF2-40B4-BE49-F238E27FC236}">
                <a16:creationId xmlns:a16="http://schemas.microsoft.com/office/drawing/2014/main" id="{4F243FA3-B826-4450-B403-1C60EDBBFF14}"/>
              </a:ext>
            </a:extLst>
          </p:cNvPr>
          <p:cNvPicPr>
            <a:picLocks noChangeAspect="1"/>
          </p:cNvPicPr>
          <p:nvPr/>
        </p:nvPicPr>
        <p:blipFill>
          <a:blip r:embed="rId5"/>
          <a:stretch>
            <a:fillRect/>
          </a:stretch>
        </p:blipFill>
        <p:spPr>
          <a:xfrm>
            <a:off x="6492907" y="2513104"/>
            <a:ext cx="2016000" cy="188505"/>
          </a:xfrm>
          <a:prstGeom prst="rect">
            <a:avLst/>
          </a:prstGeom>
        </p:spPr>
      </p:pic>
      <p:pic>
        <p:nvPicPr>
          <p:cNvPr id="36" name="Imagen 35">
            <a:extLst>
              <a:ext uri="{FF2B5EF4-FFF2-40B4-BE49-F238E27FC236}">
                <a16:creationId xmlns:a16="http://schemas.microsoft.com/office/drawing/2014/main" id="{5BBC13F3-B1E4-4CAD-8D11-4CF79691B1FD}"/>
              </a:ext>
            </a:extLst>
          </p:cNvPr>
          <p:cNvPicPr>
            <a:picLocks noChangeAspect="1"/>
          </p:cNvPicPr>
          <p:nvPr/>
        </p:nvPicPr>
        <p:blipFill>
          <a:blip r:embed="rId6"/>
          <a:stretch>
            <a:fillRect/>
          </a:stretch>
        </p:blipFill>
        <p:spPr>
          <a:xfrm>
            <a:off x="6078907" y="2756210"/>
            <a:ext cx="2844000" cy="212288"/>
          </a:xfrm>
          <a:prstGeom prst="rect">
            <a:avLst/>
          </a:prstGeom>
        </p:spPr>
      </p:pic>
      <p:pic>
        <p:nvPicPr>
          <p:cNvPr id="37" name="Imagen 36">
            <a:extLst>
              <a:ext uri="{FF2B5EF4-FFF2-40B4-BE49-F238E27FC236}">
                <a16:creationId xmlns:a16="http://schemas.microsoft.com/office/drawing/2014/main" id="{F49A4EDB-4B8B-409A-9329-E192B273E802}"/>
              </a:ext>
            </a:extLst>
          </p:cNvPr>
          <p:cNvPicPr>
            <a:picLocks noChangeAspect="1"/>
          </p:cNvPicPr>
          <p:nvPr/>
        </p:nvPicPr>
        <p:blipFill>
          <a:blip r:embed="rId7"/>
          <a:stretch>
            <a:fillRect/>
          </a:stretch>
        </p:blipFill>
        <p:spPr>
          <a:xfrm>
            <a:off x="7279107" y="3022878"/>
            <a:ext cx="612000" cy="145291"/>
          </a:xfrm>
          <a:prstGeom prst="rect">
            <a:avLst/>
          </a:prstGeom>
        </p:spPr>
      </p:pic>
      <p:sp>
        <p:nvSpPr>
          <p:cNvPr id="38" name="Rectángulo 37">
            <a:extLst>
              <a:ext uri="{FF2B5EF4-FFF2-40B4-BE49-F238E27FC236}">
                <a16:creationId xmlns:a16="http://schemas.microsoft.com/office/drawing/2014/main" id="{6E44A14A-12E1-462C-8935-389B08B82D45}"/>
              </a:ext>
            </a:extLst>
          </p:cNvPr>
          <p:cNvSpPr/>
          <p:nvPr/>
        </p:nvSpPr>
        <p:spPr>
          <a:xfrm>
            <a:off x="4075171" y="1367917"/>
            <a:ext cx="1014712" cy="400110"/>
          </a:xfrm>
          <a:prstGeom prst="rect">
            <a:avLst/>
          </a:prstGeom>
          <a:solidFill>
            <a:schemeClr val="bg1"/>
          </a:solidFill>
        </p:spPr>
        <p:txBody>
          <a:bodyPr wrap="square">
            <a:spAutoFit/>
          </a:bodyPr>
          <a:lstStyle/>
          <a:p>
            <a:pPr algn="ctr"/>
            <a:r>
              <a:rPr lang="es-PE" sz="1000" dirty="0"/>
              <a:t>Economía informal (%PBI)</a:t>
            </a:r>
          </a:p>
        </p:txBody>
      </p:sp>
      <p:sp>
        <p:nvSpPr>
          <p:cNvPr id="39" name="Rectángulo 24">
            <a:extLst>
              <a:ext uri="{FF2B5EF4-FFF2-40B4-BE49-F238E27FC236}">
                <a16:creationId xmlns:a16="http://schemas.microsoft.com/office/drawing/2014/main" id="{57B4481C-E3C1-4023-9103-4877223B1355}"/>
              </a:ext>
            </a:extLst>
          </p:cNvPr>
          <p:cNvSpPr/>
          <p:nvPr/>
        </p:nvSpPr>
        <p:spPr>
          <a:xfrm>
            <a:off x="8086430" y="4218444"/>
            <a:ext cx="1040033" cy="400110"/>
          </a:xfrm>
          <a:prstGeom prst="rect">
            <a:avLst/>
          </a:prstGeom>
          <a:solidFill>
            <a:schemeClr val="bg1"/>
          </a:solidFill>
        </p:spPr>
        <p:txBody>
          <a:bodyPr wrap="square">
            <a:spAutoFit/>
          </a:bodyPr>
          <a:lstStyle/>
          <a:p>
            <a:pPr algn="ctr"/>
            <a:r>
              <a:rPr lang="es-PE" sz="1000" dirty="0"/>
              <a:t>Pagos digitales per cápita</a:t>
            </a:r>
          </a:p>
        </p:txBody>
      </p:sp>
      <p:sp>
        <p:nvSpPr>
          <p:cNvPr id="40" name="Rectángulo 24">
            <a:extLst>
              <a:ext uri="{FF2B5EF4-FFF2-40B4-BE49-F238E27FC236}">
                <a16:creationId xmlns:a16="http://schemas.microsoft.com/office/drawing/2014/main" id="{ED00E936-474B-42DB-A72C-59F74093BB8B}"/>
              </a:ext>
            </a:extLst>
          </p:cNvPr>
          <p:cNvSpPr/>
          <p:nvPr/>
        </p:nvSpPr>
        <p:spPr>
          <a:xfrm>
            <a:off x="14281" y="941036"/>
            <a:ext cx="4130939" cy="707886"/>
          </a:xfrm>
          <a:prstGeom prst="rect">
            <a:avLst/>
          </a:prstGeom>
        </p:spPr>
        <p:txBody>
          <a:bodyPr wrap="square">
            <a:spAutoFit/>
          </a:bodyPr>
          <a:lstStyle/>
          <a:p>
            <a:pPr algn="ctr"/>
            <a:r>
              <a:rPr lang="es-PE" sz="1400" b="1" dirty="0"/>
              <a:t>Adultos que usaron su tarjeta únicamente para retiros de dinero, 2017</a:t>
            </a:r>
          </a:p>
          <a:p>
            <a:pPr algn="ctr"/>
            <a:r>
              <a:rPr lang="es-PE" sz="1200" dirty="0">
                <a:cs typeface="Arial" panose="020B0604020202020204" pitchFamily="34" charset="0"/>
              </a:rPr>
              <a:t>(como % de los adultos que cuentan con una cuenta en EEFF)</a:t>
            </a:r>
            <a:endParaRPr lang="es-PE" sz="1200" dirty="0"/>
          </a:p>
        </p:txBody>
      </p:sp>
    </p:spTree>
    <p:extLst>
      <p:ext uri="{BB962C8B-B14F-4D97-AF65-F5344CB8AC3E}">
        <p14:creationId xmlns:p14="http://schemas.microsoft.com/office/powerpoint/2010/main" val="3823524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echa: a la derecha 4">
            <a:extLst>
              <a:ext uri="{FF2B5EF4-FFF2-40B4-BE49-F238E27FC236}">
                <a16:creationId xmlns:a16="http://schemas.microsoft.com/office/drawing/2014/main" id="{D0B52936-FAC0-42D8-8A3F-09F73C6D831A}"/>
              </a:ext>
            </a:extLst>
          </p:cNvPr>
          <p:cNvSpPr/>
          <p:nvPr/>
        </p:nvSpPr>
        <p:spPr>
          <a:xfrm>
            <a:off x="547214" y="2995929"/>
            <a:ext cx="614724" cy="1571266"/>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sz="1351"/>
          </a:p>
        </p:txBody>
      </p:sp>
      <p:sp>
        <p:nvSpPr>
          <p:cNvPr id="6" name="CuadroTexto 5">
            <a:extLst>
              <a:ext uri="{FF2B5EF4-FFF2-40B4-BE49-F238E27FC236}">
                <a16:creationId xmlns:a16="http://schemas.microsoft.com/office/drawing/2014/main" id="{39AA9839-B5A2-4FDE-A982-B0FA53313764}"/>
              </a:ext>
            </a:extLst>
          </p:cNvPr>
          <p:cNvSpPr txBox="1"/>
          <p:nvPr/>
        </p:nvSpPr>
        <p:spPr>
          <a:xfrm>
            <a:off x="1297580" y="3380307"/>
            <a:ext cx="7705724" cy="1138773"/>
          </a:xfrm>
          <a:prstGeom prst="rect">
            <a:avLst/>
          </a:prstGeom>
          <a:noFill/>
        </p:spPr>
        <p:txBody>
          <a:bodyPr wrap="square" rtlCol="0">
            <a:spAutoFit/>
          </a:bodyPr>
          <a:lstStyle/>
          <a:p>
            <a:r>
              <a:rPr lang="es-PE" sz="1600" b="1" dirty="0"/>
              <a:t>Varios países llevan buen tiempo implementando medidas con dicho objetivo</a:t>
            </a:r>
            <a:r>
              <a:rPr lang="es-PE" sz="1600" dirty="0"/>
              <a:t>, resultados han permitido confirmar que los incentivos a consumidores funcionan</a:t>
            </a:r>
          </a:p>
          <a:p>
            <a:endParaRPr lang="es-PE" sz="800" dirty="0"/>
          </a:p>
          <a:p>
            <a:r>
              <a:rPr lang="es-PE" sz="1600" b="1" dirty="0"/>
              <a:t>Impacto en el Perú de mayor uso de pagos digitales puede ser de 3.8% del PBI por año</a:t>
            </a:r>
          </a:p>
          <a:p>
            <a:r>
              <a:rPr lang="es-PE" sz="1200" dirty="0">
                <a:hlinkClick r:id="rId2"/>
              </a:rPr>
              <a:t>https://usa.visa.com/dam/VCOM/global/visa-everywhere/documents/visa-cashless-cities-report-esla.pdf</a:t>
            </a:r>
            <a:r>
              <a:rPr lang="es-PE" sz="1200" dirty="0"/>
              <a:t> </a:t>
            </a:r>
          </a:p>
        </p:txBody>
      </p:sp>
      <p:sp>
        <p:nvSpPr>
          <p:cNvPr id="7" name="26 Rectángulo">
            <a:extLst>
              <a:ext uri="{FF2B5EF4-FFF2-40B4-BE49-F238E27FC236}">
                <a16:creationId xmlns:a16="http://schemas.microsoft.com/office/drawing/2014/main" id="{18377EFD-523D-4084-9FC4-74356E7CC795}"/>
              </a:ext>
            </a:extLst>
          </p:cNvPr>
          <p:cNvSpPr/>
          <p:nvPr/>
        </p:nvSpPr>
        <p:spPr>
          <a:xfrm>
            <a:off x="86260" y="139519"/>
            <a:ext cx="8458136" cy="646331"/>
          </a:xfrm>
          <a:prstGeom prst="rect">
            <a:avLst/>
          </a:prstGeom>
        </p:spPr>
        <p:txBody>
          <a:bodyPr wrap="square">
            <a:spAutoFit/>
          </a:bodyPr>
          <a:lstStyle/>
          <a:p>
            <a:pPr algn="just"/>
            <a:r>
              <a:rPr lang="es-PE" b="1" dirty="0"/>
              <a:t>Hay oportunidad de unir el uso de medios de pago electrónicos con el uso masivo del comprobante de pago electrónico</a:t>
            </a:r>
          </a:p>
        </p:txBody>
      </p:sp>
      <p:cxnSp>
        <p:nvCxnSpPr>
          <p:cNvPr id="8" name="Conector recto 16">
            <a:extLst>
              <a:ext uri="{FF2B5EF4-FFF2-40B4-BE49-F238E27FC236}">
                <a16:creationId xmlns:a16="http://schemas.microsoft.com/office/drawing/2014/main" id="{4396C39C-5882-416A-A309-2C653659F7B8}"/>
              </a:ext>
            </a:extLst>
          </p:cNvPr>
          <p:cNvCxnSpPr/>
          <p:nvPr/>
        </p:nvCxnSpPr>
        <p:spPr>
          <a:xfrm flipV="1">
            <a:off x="176814" y="820104"/>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0" name="Elipse 9">
            <a:extLst>
              <a:ext uri="{FF2B5EF4-FFF2-40B4-BE49-F238E27FC236}">
                <a16:creationId xmlns:a16="http://schemas.microsoft.com/office/drawing/2014/main" id="{364DDB30-62D3-4833-B052-C89D5D8E2D0B}"/>
              </a:ext>
            </a:extLst>
          </p:cNvPr>
          <p:cNvSpPr/>
          <p:nvPr/>
        </p:nvSpPr>
        <p:spPr>
          <a:xfrm>
            <a:off x="2931099" y="996188"/>
            <a:ext cx="1274324" cy="1264572"/>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t>96%</a:t>
            </a:r>
          </a:p>
        </p:txBody>
      </p:sp>
      <p:sp>
        <p:nvSpPr>
          <p:cNvPr id="11" name="Elipse 10">
            <a:extLst>
              <a:ext uri="{FF2B5EF4-FFF2-40B4-BE49-F238E27FC236}">
                <a16:creationId xmlns:a16="http://schemas.microsoft.com/office/drawing/2014/main" id="{C34E42DF-4F7D-4BC8-8A01-E696D66D28AC}"/>
              </a:ext>
            </a:extLst>
          </p:cNvPr>
          <p:cNvSpPr/>
          <p:nvPr/>
        </p:nvSpPr>
        <p:spPr>
          <a:xfrm>
            <a:off x="6737386" y="996188"/>
            <a:ext cx="1274324" cy="1264572"/>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t>80%</a:t>
            </a:r>
          </a:p>
        </p:txBody>
      </p:sp>
      <p:sp>
        <p:nvSpPr>
          <p:cNvPr id="12" name="Elipse 11">
            <a:extLst>
              <a:ext uri="{FF2B5EF4-FFF2-40B4-BE49-F238E27FC236}">
                <a16:creationId xmlns:a16="http://schemas.microsoft.com/office/drawing/2014/main" id="{2CF3676B-871A-45D9-92E1-D0A4FA1AFB2D}"/>
              </a:ext>
            </a:extLst>
          </p:cNvPr>
          <p:cNvSpPr/>
          <p:nvPr/>
        </p:nvSpPr>
        <p:spPr>
          <a:xfrm>
            <a:off x="4841229" y="996188"/>
            <a:ext cx="1274324" cy="1264572"/>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200" b="1" dirty="0"/>
              <a:t>93%</a:t>
            </a:r>
          </a:p>
        </p:txBody>
      </p:sp>
      <p:sp>
        <p:nvSpPr>
          <p:cNvPr id="15" name="Rectángulo 14">
            <a:extLst>
              <a:ext uri="{FF2B5EF4-FFF2-40B4-BE49-F238E27FC236}">
                <a16:creationId xmlns:a16="http://schemas.microsoft.com/office/drawing/2014/main" id="{3469D647-D2EB-40B7-9C72-9E8F9BB0A6B1}"/>
              </a:ext>
            </a:extLst>
          </p:cNvPr>
          <p:cNvSpPr/>
          <p:nvPr/>
        </p:nvSpPr>
        <p:spPr>
          <a:xfrm>
            <a:off x="19456" y="4894592"/>
            <a:ext cx="5440913" cy="230832"/>
          </a:xfrm>
          <a:prstGeom prst="rect">
            <a:avLst/>
          </a:prstGeom>
        </p:spPr>
        <p:txBody>
          <a:bodyPr wrap="none">
            <a:spAutoFit/>
          </a:bodyPr>
          <a:lstStyle/>
          <a:p>
            <a:r>
              <a:rPr lang="es-PE" altLang="es-PE" sz="900" dirty="0"/>
              <a:t>Fuente: BCRP (</a:t>
            </a:r>
            <a:r>
              <a:rPr lang="es-PE" sz="900" u="sng" dirty="0">
                <a:solidFill>
                  <a:srgbClr val="0000FF"/>
                </a:solidFill>
                <a:ea typeface="Calibri" panose="020F0502020204030204" pitchFamily="34" charset="0"/>
                <a:hlinkClick r:id="rId3"/>
              </a:rPr>
              <a:t>http://www.bcrp.gob.pe/docs/Publicaciones/Revista-Moneda/moneda-169/moneda-169-06.pdf</a:t>
            </a:r>
            <a:r>
              <a:rPr lang="es-PE" altLang="es-PE" sz="900" dirty="0"/>
              <a:t>)</a:t>
            </a:r>
            <a:endParaRPr lang="es-PE" sz="900" dirty="0"/>
          </a:p>
        </p:txBody>
      </p:sp>
      <p:sp>
        <p:nvSpPr>
          <p:cNvPr id="16" name="Rectángulo 15">
            <a:extLst>
              <a:ext uri="{FF2B5EF4-FFF2-40B4-BE49-F238E27FC236}">
                <a16:creationId xmlns:a16="http://schemas.microsoft.com/office/drawing/2014/main" id="{F2AE9057-8241-45FD-9583-ADE585345B1C}"/>
              </a:ext>
            </a:extLst>
          </p:cNvPr>
          <p:cNvSpPr/>
          <p:nvPr/>
        </p:nvSpPr>
        <p:spPr>
          <a:xfrm>
            <a:off x="2819050" y="2327230"/>
            <a:ext cx="1498422" cy="523220"/>
          </a:xfrm>
          <a:prstGeom prst="rect">
            <a:avLst/>
          </a:prstGeom>
        </p:spPr>
        <p:txBody>
          <a:bodyPr wrap="square">
            <a:spAutoFit/>
          </a:bodyPr>
          <a:lstStyle/>
          <a:p>
            <a:pPr algn="ctr"/>
            <a:r>
              <a:rPr lang="es-PE" sz="1400" b="1" dirty="0">
                <a:ea typeface="Calibri" panose="020F0502020204030204" pitchFamily="34" charset="0"/>
              </a:rPr>
              <a:t>de los pagos minoristas</a:t>
            </a:r>
            <a:endParaRPr lang="es-PE" sz="1400" dirty="0"/>
          </a:p>
        </p:txBody>
      </p:sp>
      <p:sp>
        <p:nvSpPr>
          <p:cNvPr id="17" name="Rectángulo 16">
            <a:extLst>
              <a:ext uri="{FF2B5EF4-FFF2-40B4-BE49-F238E27FC236}">
                <a16:creationId xmlns:a16="http://schemas.microsoft.com/office/drawing/2014/main" id="{9A602CC0-1E65-420A-A0D4-D546722FF55F}"/>
              </a:ext>
            </a:extLst>
          </p:cNvPr>
          <p:cNvSpPr/>
          <p:nvPr/>
        </p:nvSpPr>
        <p:spPr>
          <a:xfrm>
            <a:off x="6546623" y="2293060"/>
            <a:ext cx="1655851" cy="738664"/>
          </a:xfrm>
          <a:prstGeom prst="rect">
            <a:avLst/>
          </a:prstGeom>
        </p:spPr>
        <p:txBody>
          <a:bodyPr wrap="square">
            <a:spAutoFit/>
          </a:bodyPr>
          <a:lstStyle/>
          <a:p>
            <a:pPr algn="ctr"/>
            <a:r>
              <a:rPr lang="es-PE" sz="1400" b="1" dirty="0">
                <a:ea typeface="Calibri" panose="020F0502020204030204" pitchFamily="34" charset="0"/>
              </a:rPr>
              <a:t>De las remuneraciones percibidas</a:t>
            </a:r>
            <a:endParaRPr lang="es-PE" sz="1400" dirty="0"/>
          </a:p>
        </p:txBody>
      </p:sp>
      <p:sp>
        <p:nvSpPr>
          <p:cNvPr id="18" name="Rectángulo 17">
            <a:extLst>
              <a:ext uri="{FF2B5EF4-FFF2-40B4-BE49-F238E27FC236}">
                <a16:creationId xmlns:a16="http://schemas.microsoft.com/office/drawing/2014/main" id="{0AD8288C-F8E6-428F-93C9-9DF4DF91F86C}"/>
              </a:ext>
            </a:extLst>
          </p:cNvPr>
          <p:cNvSpPr/>
          <p:nvPr/>
        </p:nvSpPr>
        <p:spPr>
          <a:xfrm>
            <a:off x="4567373" y="2330515"/>
            <a:ext cx="1870498" cy="738664"/>
          </a:xfrm>
          <a:prstGeom prst="rect">
            <a:avLst/>
          </a:prstGeom>
        </p:spPr>
        <p:txBody>
          <a:bodyPr wrap="square">
            <a:spAutoFit/>
          </a:bodyPr>
          <a:lstStyle/>
          <a:p>
            <a:pPr algn="ctr"/>
            <a:r>
              <a:rPr lang="es-PE" sz="1400" b="1" dirty="0">
                <a:ea typeface="Calibri" panose="020F0502020204030204" pitchFamily="34" charset="0"/>
              </a:rPr>
              <a:t>De los pagos de clientes a los comercios</a:t>
            </a:r>
            <a:endParaRPr lang="es-PE" sz="1400" dirty="0"/>
          </a:p>
        </p:txBody>
      </p:sp>
      <p:sp>
        <p:nvSpPr>
          <p:cNvPr id="19" name="CuadroTexto 18">
            <a:extLst>
              <a:ext uri="{FF2B5EF4-FFF2-40B4-BE49-F238E27FC236}">
                <a16:creationId xmlns:a16="http://schemas.microsoft.com/office/drawing/2014/main" id="{F59258C1-831C-44CF-938A-62A4A486AD9E}"/>
              </a:ext>
            </a:extLst>
          </p:cNvPr>
          <p:cNvSpPr txBox="1"/>
          <p:nvPr/>
        </p:nvSpPr>
        <p:spPr>
          <a:xfrm>
            <a:off x="250149" y="1431135"/>
            <a:ext cx="1887953" cy="569387"/>
          </a:xfrm>
          <a:prstGeom prst="rect">
            <a:avLst/>
          </a:prstGeom>
          <a:noFill/>
        </p:spPr>
        <p:txBody>
          <a:bodyPr wrap="none" rtlCol="0">
            <a:spAutoFit/>
          </a:bodyPr>
          <a:lstStyle/>
          <a:p>
            <a:pPr algn="ctr"/>
            <a:r>
              <a:rPr lang="es-PE" sz="2000" b="1" dirty="0"/>
              <a:t>Uso del efectivo</a:t>
            </a:r>
          </a:p>
          <a:p>
            <a:pPr algn="ctr"/>
            <a:r>
              <a:rPr lang="es-PE" sz="1100" dirty="0"/>
              <a:t>(Fuente: BCRP)</a:t>
            </a:r>
          </a:p>
        </p:txBody>
      </p:sp>
      <p:sp>
        <p:nvSpPr>
          <p:cNvPr id="20" name="Flecha: a la derecha 19">
            <a:extLst>
              <a:ext uri="{FF2B5EF4-FFF2-40B4-BE49-F238E27FC236}">
                <a16:creationId xmlns:a16="http://schemas.microsoft.com/office/drawing/2014/main" id="{7F7FFC08-AB45-4465-A9E1-478243213362}"/>
              </a:ext>
            </a:extLst>
          </p:cNvPr>
          <p:cNvSpPr/>
          <p:nvPr/>
        </p:nvSpPr>
        <p:spPr>
          <a:xfrm>
            <a:off x="2316826" y="1472232"/>
            <a:ext cx="256825" cy="461659"/>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17042381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109310" y="150928"/>
            <a:ext cx="8698339" cy="584775"/>
          </a:xfrm>
          <a:prstGeom prst="rect">
            <a:avLst/>
          </a:prstGeom>
        </p:spPr>
        <p:txBody>
          <a:bodyPr wrap="square">
            <a:spAutoFit/>
          </a:bodyPr>
          <a:lstStyle/>
          <a:p>
            <a:pPr algn="just"/>
            <a:r>
              <a:rPr lang="es-PE" sz="1600" b="1" dirty="0"/>
              <a:t>Para revertir la informalidad, es necesario incentivar la solicitud de COMPROBANTES DE PAGO y su pago con medios electrónicos</a:t>
            </a:r>
          </a:p>
        </p:txBody>
      </p:sp>
      <p:cxnSp>
        <p:nvCxnSpPr>
          <p:cNvPr id="5" name="Conector recto 16"/>
          <p:cNvCxnSpPr/>
          <p:nvPr/>
        </p:nvCxnSpPr>
        <p:spPr>
          <a:xfrm flipV="1">
            <a:off x="109311" y="80446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57</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723" y="4887154"/>
            <a:ext cx="8698339" cy="230832"/>
          </a:xfrm>
          <a:prstGeom prst="rect">
            <a:avLst/>
          </a:prstGeom>
          <a:noFill/>
          <a:ln w="9525">
            <a:noFill/>
            <a:miter lim="800000"/>
            <a:headEnd/>
            <a:tailEnd/>
          </a:ln>
        </p:spPr>
        <p:txBody>
          <a:bodyPr wrap="square">
            <a:spAutoFit/>
          </a:bodyPr>
          <a:lstStyle/>
          <a:p>
            <a:r>
              <a:rPr lang="es-PE" altLang="es-PE" sz="900" dirty="0"/>
              <a:t>Fuente: SUNAT. En categoría “No les sirve” considera PEA + RUC registrados en NRUS. Categoría “Si le sirve”, considera RUC registrados en RER, RMT y RG</a:t>
            </a:r>
          </a:p>
        </p:txBody>
      </p:sp>
      <p:sp>
        <p:nvSpPr>
          <p:cNvPr id="17" name="Rectángulo 24">
            <a:extLst>
              <a:ext uri="{FF2B5EF4-FFF2-40B4-BE49-F238E27FC236}">
                <a16:creationId xmlns:a16="http://schemas.microsoft.com/office/drawing/2014/main" id="{2CCD81A7-DD8F-4B64-B683-9A760453A09C}"/>
              </a:ext>
            </a:extLst>
          </p:cNvPr>
          <p:cNvSpPr/>
          <p:nvPr/>
        </p:nvSpPr>
        <p:spPr>
          <a:xfrm>
            <a:off x="226799" y="948333"/>
            <a:ext cx="8698339" cy="646331"/>
          </a:xfrm>
          <a:prstGeom prst="rect">
            <a:avLst/>
          </a:prstGeom>
        </p:spPr>
        <p:txBody>
          <a:bodyPr wrap="square" anchor="ctr" anchorCtr="0">
            <a:spAutoFit/>
          </a:bodyPr>
          <a:lstStyle/>
          <a:p>
            <a:pPr algn="ctr"/>
            <a:r>
              <a:rPr lang="es-PE" sz="2800" b="1" dirty="0">
                <a:solidFill>
                  <a:srgbClr val="FF0000"/>
                </a:solidFill>
                <a:latin typeface="Arial" panose="020B0604020202020204" pitchFamily="34" charset="0"/>
                <a:cs typeface="Arial" panose="020B0604020202020204" pitchFamily="34" charset="0"/>
              </a:rPr>
              <a:t>Sólo</a:t>
            </a:r>
            <a:r>
              <a:rPr lang="es-PE" sz="2800" b="1" dirty="0">
                <a:latin typeface="Arial" panose="020B0604020202020204" pitchFamily="34" charset="0"/>
                <a:cs typeface="Arial" panose="020B0604020202020204" pitchFamily="34" charset="0"/>
              </a:rPr>
              <a:t> </a:t>
            </a:r>
            <a:r>
              <a:rPr lang="es-PE" sz="3600" b="1" dirty="0">
                <a:solidFill>
                  <a:srgbClr val="FF0000"/>
                </a:solidFill>
                <a:latin typeface="Arial" panose="020B0604020202020204" pitchFamily="34" charset="0"/>
                <a:cs typeface="Arial" panose="020B0604020202020204" pitchFamily="34" charset="0"/>
              </a:rPr>
              <a:t>6</a:t>
            </a:r>
            <a:r>
              <a:rPr lang="es-PE" sz="1600" b="1" dirty="0">
                <a:latin typeface="Arial" panose="020B0604020202020204" pitchFamily="34" charset="0"/>
                <a:cs typeface="Arial" panose="020B0604020202020204" pitchFamily="34" charset="0"/>
              </a:rPr>
              <a:t> </a:t>
            </a:r>
            <a:r>
              <a:rPr lang="es-PE" sz="1600" b="1" dirty="0">
                <a:solidFill>
                  <a:schemeClr val="tx1">
                    <a:lumMod val="50000"/>
                    <a:lumOff val="50000"/>
                  </a:schemeClr>
                </a:solidFill>
                <a:latin typeface="Arial" panose="020B0604020202020204" pitchFamily="34" charset="0"/>
                <a:cs typeface="Arial" panose="020B0604020202020204" pitchFamily="34" charset="0"/>
              </a:rPr>
              <a:t>de cada 100 obtienen beneficios por pedir COMPROBANTES DE PAGO</a:t>
            </a:r>
            <a:endParaRPr lang="es-PE" sz="1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8" name="Grupo 17">
            <a:extLst>
              <a:ext uri="{FF2B5EF4-FFF2-40B4-BE49-F238E27FC236}">
                <a16:creationId xmlns:a16="http://schemas.microsoft.com/office/drawing/2014/main" id="{27AF863A-A93D-4EEF-84CE-2870FAA6CA45}"/>
              </a:ext>
            </a:extLst>
          </p:cNvPr>
          <p:cNvGrpSpPr/>
          <p:nvPr/>
        </p:nvGrpSpPr>
        <p:grpSpPr>
          <a:xfrm>
            <a:off x="1760784" y="1764063"/>
            <a:ext cx="5866271" cy="2448437"/>
            <a:chOff x="3361301" y="2688327"/>
            <a:chExt cx="6229541" cy="2510233"/>
          </a:xfrm>
        </p:grpSpPr>
        <p:sp>
          <p:nvSpPr>
            <p:cNvPr id="19" name="CuadroTexto 18">
              <a:extLst>
                <a:ext uri="{FF2B5EF4-FFF2-40B4-BE49-F238E27FC236}">
                  <a16:creationId xmlns:a16="http://schemas.microsoft.com/office/drawing/2014/main" id="{94F57CB2-FFB6-46D0-BB12-C8B2155CC204}"/>
                </a:ext>
              </a:extLst>
            </p:cNvPr>
            <p:cNvSpPr txBox="1"/>
            <p:nvPr/>
          </p:nvSpPr>
          <p:spPr>
            <a:xfrm>
              <a:off x="3920524" y="3272217"/>
              <a:ext cx="1077539" cy="707886"/>
            </a:xfrm>
            <a:prstGeom prst="rect">
              <a:avLst/>
            </a:prstGeom>
            <a:noFill/>
          </p:spPr>
          <p:txBody>
            <a:bodyPr wrap="none" rtlCol="0">
              <a:spAutoFit/>
            </a:bodyPr>
            <a:lstStyle/>
            <a:p>
              <a:r>
                <a:rPr lang="es-PE" sz="4000" b="1" dirty="0">
                  <a:solidFill>
                    <a:schemeClr val="bg1"/>
                  </a:solidFill>
                </a:rPr>
                <a:t>94%</a:t>
              </a:r>
            </a:p>
          </p:txBody>
        </p:sp>
        <p:grpSp>
          <p:nvGrpSpPr>
            <p:cNvPr id="20" name="Grupo 19">
              <a:extLst>
                <a:ext uri="{FF2B5EF4-FFF2-40B4-BE49-F238E27FC236}">
                  <a16:creationId xmlns:a16="http://schemas.microsoft.com/office/drawing/2014/main" id="{4D80C576-11CD-41C5-8970-4093C439BF04}"/>
                </a:ext>
              </a:extLst>
            </p:cNvPr>
            <p:cNvGrpSpPr/>
            <p:nvPr/>
          </p:nvGrpSpPr>
          <p:grpSpPr>
            <a:xfrm>
              <a:off x="3372374" y="2711279"/>
              <a:ext cx="6218468" cy="2487281"/>
              <a:chOff x="6045532" y="3616663"/>
              <a:chExt cx="3545310" cy="1581897"/>
            </a:xfrm>
          </p:grpSpPr>
          <p:sp>
            <p:nvSpPr>
              <p:cNvPr id="36" name="Marcador de número de diapositiva 1">
                <a:extLst>
                  <a:ext uri="{FF2B5EF4-FFF2-40B4-BE49-F238E27FC236}">
                    <a16:creationId xmlns:a16="http://schemas.microsoft.com/office/drawing/2014/main" id="{2DB3B116-2751-4B99-92FC-B4FA6E8FDE9D}"/>
                  </a:ext>
                </a:extLst>
              </p:cNvPr>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57</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37" name="Grupo 36">
                <a:extLst>
                  <a:ext uri="{FF2B5EF4-FFF2-40B4-BE49-F238E27FC236}">
                    <a16:creationId xmlns:a16="http://schemas.microsoft.com/office/drawing/2014/main" id="{EF8C417F-AD33-4F18-AFD5-F667380923B1}"/>
                  </a:ext>
                </a:extLst>
              </p:cNvPr>
              <p:cNvGrpSpPr/>
              <p:nvPr/>
            </p:nvGrpSpPr>
            <p:grpSpPr>
              <a:xfrm>
                <a:off x="6045532" y="3616663"/>
                <a:ext cx="3544484" cy="633465"/>
                <a:chOff x="6045532" y="3616663"/>
                <a:chExt cx="3544484" cy="633465"/>
              </a:xfrm>
            </p:grpSpPr>
            <p:grpSp>
              <p:nvGrpSpPr>
                <p:cNvPr id="60" name="Grupo 59">
                  <a:extLst>
                    <a:ext uri="{FF2B5EF4-FFF2-40B4-BE49-F238E27FC236}">
                      <a16:creationId xmlns:a16="http://schemas.microsoft.com/office/drawing/2014/main" id="{0E47394C-0B48-4BE2-A1C2-B487D8306459}"/>
                    </a:ext>
                  </a:extLst>
                </p:cNvPr>
                <p:cNvGrpSpPr/>
                <p:nvPr/>
              </p:nvGrpSpPr>
              <p:grpSpPr>
                <a:xfrm>
                  <a:off x="6045532" y="3616663"/>
                  <a:ext cx="3543086" cy="321674"/>
                  <a:chOff x="6045532" y="3616663"/>
                  <a:chExt cx="3543086" cy="321674"/>
                </a:xfrm>
              </p:grpSpPr>
              <p:grpSp>
                <p:nvGrpSpPr>
                  <p:cNvPr id="69" name="Grupo 68">
                    <a:extLst>
                      <a:ext uri="{FF2B5EF4-FFF2-40B4-BE49-F238E27FC236}">
                        <a16:creationId xmlns:a16="http://schemas.microsoft.com/office/drawing/2014/main" id="{3AB4B2C5-69F1-4A77-86FE-665ECBC04BD4}"/>
                      </a:ext>
                    </a:extLst>
                  </p:cNvPr>
                  <p:cNvGrpSpPr/>
                  <p:nvPr/>
                </p:nvGrpSpPr>
                <p:grpSpPr>
                  <a:xfrm>
                    <a:off x="6045532" y="3626160"/>
                    <a:ext cx="2116960" cy="312177"/>
                    <a:chOff x="373767" y="2805615"/>
                    <a:chExt cx="2116960" cy="312177"/>
                  </a:xfrm>
                </p:grpSpPr>
                <p:pic>
                  <p:nvPicPr>
                    <p:cNvPr id="73" name="Imagen 72">
                      <a:extLst>
                        <a:ext uri="{FF2B5EF4-FFF2-40B4-BE49-F238E27FC236}">
                          <a16:creationId xmlns:a16="http://schemas.microsoft.com/office/drawing/2014/main" id="{0B78EB04-7E6A-4CD5-BFAE-EB0704E1C939}"/>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74" name="Imagen 73">
                      <a:extLst>
                        <a:ext uri="{FF2B5EF4-FFF2-40B4-BE49-F238E27FC236}">
                          <a16:creationId xmlns:a16="http://schemas.microsoft.com/office/drawing/2014/main" id="{42087268-EAB6-4239-B285-0CB55C6811A6}"/>
                        </a:ext>
                      </a:extLst>
                    </p:cNvPr>
                    <p:cNvPicPr>
                      <a:picLocks noChangeAspect="1"/>
                    </p:cNvPicPr>
                    <p:nvPr/>
                  </p:nvPicPr>
                  <p:blipFill>
                    <a:blip r:embed="rId3">
                      <a:duotone>
                        <a:schemeClr val="accent3">
                          <a:shade val="45000"/>
                          <a:satMod val="135000"/>
                        </a:schemeClr>
                        <a:prstClr val="white"/>
                      </a:duotone>
                    </a:blip>
                    <a:stretch>
                      <a:fillRect/>
                    </a:stretch>
                  </p:blipFill>
                  <p:spPr>
                    <a:xfrm>
                      <a:off x="1434128" y="2805615"/>
                      <a:ext cx="1056599" cy="312177"/>
                    </a:xfrm>
                    <a:prstGeom prst="rect">
                      <a:avLst/>
                    </a:prstGeom>
                  </p:spPr>
                </p:pic>
              </p:grpSp>
              <p:grpSp>
                <p:nvGrpSpPr>
                  <p:cNvPr id="70" name="Grupo 69">
                    <a:extLst>
                      <a:ext uri="{FF2B5EF4-FFF2-40B4-BE49-F238E27FC236}">
                        <a16:creationId xmlns:a16="http://schemas.microsoft.com/office/drawing/2014/main" id="{A8E8D0C8-9617-49BA-96C9-0F162A6598B8}"/>
                      </a:ext>
                    </a:extLst>
                  </p:cNvPr>
                  <p:cNvGrpSpPr/>
                  <p:nvPr/>
                </p:nvGrpSpPr>
                <p:grpSpPr>
                  <a:xfrm>
                    <a:off x="8162492" y="3616663"/>
                    <a:ext cx="1426126" cy="312177"/>
                    <a:chOff x="373767" y="2805615"/>
                    <a:chExt cx="1426126" cy="312177"/>
                  </a:xfrm>
                </p:grpSpPr>
                <p:pic>
                  <p:nvPicPr>
                    <p:cNvPr id="71" name="Imagen 70">
                      <a:extLst>
                        <a:ext uri="{FF2B5EF4-FFF2-40B4-BE49-F238E27FC236}">
                          <a16:creationId xmlns:a16="http://schemas.microsoft.com/office/drawing/2014/main" id="{0EB20102-8816-429F-9B28-C1229724731A}"/>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72" name="Imagen 71">
                      <a:extLst>
                        <a:ext uri="{FF2B5EF4-FFF2-40B4-BE49-F238E27FC236}">
                          <a16:creationId xmlns:a16="http://schemas.microsoft.com/office/drawing/2014/main" id="{93D82790-66CB-4F9A-9BF3-5D61E5F3E701}"/>
                        </a:ext>
                      </a:extLst>
                    </p:cNvPr>
                    <p:cNvPicPr>
                      <a:picLocks noChangeAspect="1"/>
                    </p:cNvPicPr>
                    <p:nvPr/>
                  </p:nvPicPr>
                  <p:blipFill rotWithShape="1">
                    <a:blip r:embed="rId3">
                      <a:duotone>
                        <a:schemeClr val="accent3">
                          <a:shade val="45000"/>
                          <a:satMod val="135000"/>
                        </a:schemeClr>
                        <a:prstClr val="white"/>
                      </a:duotone>
                    </a:blip>
                    <a:srcRect r="65383"/>
                    <a:stretch/>
                  </p:blipFill>
                  <p:spPr>
                    <a:xfrm>
                      <a:off x="1434129" y="2805615"/>
                      <a:ext cx="365764" cy="312177"/>
                    </a:xfrm>
                    <a:prstGeom prst="rect">
                      <a:avLst/>
                    </a:prstGeom>
                  </p:spPr>
                </p:pic>
              </p:grpSp>
            </p:grpSp>
            <p:grpSp>
              <p:nvGrpSpPr>
                <p:cNvPr id="61" name="Grupo 60">
                  <a:extLst>
                    <a:ext uri="{FF2B5EF4-FFF2-40B4-BE49-F238E27FC236}">
                      <a16:creationId xmlns:a16="http://schemas.microsoft.com/office/drawing/2014/main" id="{CCEDA71F-C9AF-407B-A93F-97C42AB37D51}"/>
                    </a:ext>
                  </a:extLst>
                </p:cNvPr>
                <p:cNvGrpSpPr/>
                <p:nvPr/>
              </p:nvGrpSpPr>
              <p:grpSpPr>
                <a:xfrm>
                  <a:off x="6046930" y="3928454"/>
                  <a:ext cx="3543086" cy="321674"/>
                  <a:chOff x="6045532" y="3616663"/>
                  <a:chExt cx="3543086" cy="321674"/>
                </a:xfrm>
              </p:grpSpPr>
              <p:grpSp>
                <p:nvGrpSpPr>
                  <p:cNvPr id="62" name="Grupo 61">
                    <a:extLst>
                      <a:ext uri="{FF2B5EF4-FFF2-40B4-BE49-F238E27FC236}">
                        <a16:creationId xmlns:a16="http://schemas.microsoft.com/office/drawing/2014/main" id="{7DDBA754-EF7C-4B8A-B104-7785E4601CDB}"/>
                      </a:ext>
                    </a:extLst>
                  </p:cNvPr>
                  <p:cNvGrpSpPr/>
                  <p:nvPr/>
                </p:nvGrpSpPr>
                <p:grpSpPr>
                  <a:xfrm>
                    <a:off x="6045532" y="3626160"/>
                    <a:ext cx="2116960" cy="312177"/>
                    <a:chOff x="373767" y="2805615"/>
                    <a:chExt cx="2116960" cy="312177"/>
                  </a:xfrm>
                </p:grpSpPr>
                <p:pic>
                  <p:nvPicPr>
                    <p:cNvPr id="67" name="Imagen 66">
                      <a:extLst>
                        <a:ext uri="{FF2B5EF4-FFF2-40B4-BE49-F238E27FC236}">
                          <a16:creationId xmlns:a16="http://schemas.microsoft.com/office/drawing/2014/main" id="{1D293BB6-C809-4D57-AA4A-B78D2ADFFBDA}"/>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68" name="Imagen 67">
                      <a:extLst>
                        <a:ext uri="{FF2B5EF4-FFF2-40B4-BE49-F238E27FC236}">
                          <a16:creationId xmlns:a16="http://schemas.microsoft.com/office/drawing/2014/main" id="{03F39E7C-2127-4286-A42F-58DAB96BE0B4}"/>
                        </a:ext>
                      </a:extLst>
                    </p:cNvPr>
                    <p:cNvPicPr>
                      <a:picLocks noChangeAspect="1"/>
                    </p:cNvPicPr>
                    <p:nvPr/>
                  </p:nvPicPr>
                  <p:blipFill>
                    <a:blip r:embed="rId3">
                      <a:duotone>
                        <a:schemeClr val="accent3">
                          <a:shade val="45000"/>
                          <a:satMod val="135000"/>
                        </a:schemeClr>
                        <a:prstClr val="white"/>
                      </a:duotone>
                    </a:blip>
                    <a:stretch>
                      <a:fillRect/>
                    </a:stretch>
                  </p:blipFill>
                  <p:spPr>
                    <a:xfrm>
                      <a:off x="1434128" y="2805615"/>
                      <a:ext cx="1056599" cy="312177"/>
                    </a:xfrm>
                    <a:prstGeom prst="rect">
                      <a:avLst/>
                    </a:prstGeom>
                  </p:spPr>
                </p:pic>
              </p:grpSp>
              <p:grpSp>
                <p:nvGrpSpPr>
                  <p:cNvPr id="63" name="Grupo 62">
                    <a:extLst>
                      <a:ext uri="{FF2B5EF4-FFF2-40B4-BE49-F238E27FC236}">
                        <a16:creationId xmlns:a16="http://schemas.microsoft.com/office/drawing/2014/main" id="{10D09EA5-2715-4D26-BD73-923C505AEB0C}"/>
                      </a:ext>
                    </a:extLst>
                  </p:cNvPr>
                  <p:cNvGrpSpPr/>
                  <p:nvPr/>
                </p:nvGrpSpPr>
                <p:grpSpPr>
                  <a:xfrm>
                    <a:off x="8162492" y="3616663"/>
                    <a:ext cx="1426126" cy="312177"/>
                    <a:chOff x="373767" y="2805615"/>
                    <a:chExt cx="1426126" cy="312177"/>
                  </a:xfrm>
                </p:grpSpPr>
                <p:pic>
                  <p:nvPicPr>
                    <p:cNvPr id="64" name="Imagen 63">
                      <a:extLst>
                        <a:ext uri="{FF2B5EF4-FFF2-40B4-BE49-F238E27FC236}">
                          <a16:creationId xmlns:a16="http://schemas.microsoft.com/office/drawing/2014/main" id="{CD7C1C0C-01C6-4405-BEAE-6A29F6D8E307}"/>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66" name="Imagen 65">
                      <a:extLst>
                        <a:ext uri="{FF2B5EF4-FFF2-40B4-BE49-F238E27FC236}">
                          <a16:creationId xmlns:a16="http://schemas.microsoft.com/office/drawing/2014/main" id="{EFD4DA1C-0C32-4E3E-AC39-F92A2135EF68}"/>
                        </a:ext>
                      </a:extLst>
                    </p:cNvPr>
                    <p:cNvPicPr>
                      <a:picLocks noChangeAspect="1"/>
                    </p:cNvPicPr>
                    <p:nvPr/>
                  </p:nvPicPr>
                  <p:blipFill rotWithShape="1">
                    <a:blip r:embed="rId3">
                      <a:duotone>
                        <a:schemeClr val="accent3">
                          <a:shade val="45000"/>
                          <a:satMod val="135000"/>
                        </a:schemeClr>
                        <a:prstClr val="white"/>
                      </a:duotone>
                    </a:blip>
                    <a:srcRect r="65383"/>
                    <a:stretch/>
                  </p:blipFill>
                  <p:spPr>
                    <a:xfrm>
                      <a:off x="1434129" y="2805615"/>
                      <a:ext cx="365764" cy="312177"/>
                    </a:xfrm>
                    <a:prstGeom prst="rect">
                      <a:avLst/>
                    </a:prstGeom>
                  </p:spPr>
                </p:pic>
              </p:grpSp>
            </p:grpSp>
          </p:grpSp>
          <p:grpSp>
            <p:nvGrpSpPr>
              <p:cNvPr id="38" name="Grupo 37">
                <a:extLst>
                  <a:ext uri="{FF2B5EF4-FFF2-40B4-BE49-F238E27FC236}">
                    <a16:creationId xmlns:a16="http://schemas.microsoft.com/office/drawing/2014/main" id="{B7854ED4-7255-48FC-99C7-218B1A5F0E7C}"/>
                  </a:ext>
                </a:extLst>
              </p:cNvPr>
              <p:cNvGrpSpPr/>
              <p:nvPr/>
            </p:nvGrpSpPr>
            <p:grpSpPr>
              <a:xfrm>
                <a:off x="6047756" y="4876886"/>
                <a:ext cx="3543086" cy="321674"/>
                <a:chOff x="6045532" y="3616663"/>
                <a:chExt cx="3543086" cy="321674"/>
              </a:xfrm>
            </p:grpSpPr>
            <p:grpSp>
              <p:nvGrpSpPr>
                <p:cNvPr id="54" name="Grupo 53">
                  <a:extLst>
                    <a:ext uri="{FF2B5EF4-FFF2-40B4-BE49-F238E27FC236}">
                      <a16:creationId xmlns:a16="http://schemas.microsoft.com/office/drawing/2014/main" id="{22555DC5-3AE2-4B99-ACF8-B8EF6C862A44}"/>
                    </a:ext>
                  </a:extLst>
                </p:cNvPr>
                <p:cNvGrpSpPr/>
                <p:nvPr/>
              </p:nvGrpSpPr>
              <p:grpSpPr>
                <a:xfrm>
                  <a:off x="6045532" y="3626160"/>
                  <a:ext cx="2116960" cy="312177"/>
                  <a:chOff x="373767" y="2805615"/>
                  <a:chExt cx="2116960" cy="312177"/>
                </a:xfrm>
              </p:grpSpPr>
              <p:pic>
                <p:nvPicPr>
                  <p:cNvPr id="58" name="Imagen 57">
                    <a:extLst>
                      <a:ext uri="{FF2B5EF4-FFF2-40B4-BE49-F238E27FC236}">
                        <a16:creationId xmlns:a16="http://schemas.microsoft.com/office/drawing/2014/main" id="{92923F10-8D80-4BC5-A00D-29371D64ED71}"/>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59" name="Imagen 58">
                    <a:extLst>
                      <a:ext uri="{FF2B5EF4-FFF2-40B4-BE49-F238E27FC236}">
                        <a16:creationId xmlns:a16="http://schemas.microsoft.com/office/drawing/2014/main" id="{35BA0B61-B59A-4187-A490-A07A03015569}"/>
                      </a:ext>
                    </a:extLst>
                  </p:cNvPr>
                  <p:cNvPicPr>
                    <a:picLocks noChangeAspect="1"/>
                  </p:cNvPicPr>
                  <p:nvPr/>
                </p:nvPicPr>
                <p:blipFill>
                  <a:blip r:embed="rId3">
                    <a:duotone>
                      <a:schemeClr val="accent3">
                        <a:shade val="45000"/>
                        <a:satMod val="135000"/>
                      </a:schemeClr>
                      <a:prstClr val="white"/>
                    </a:duotone>
                  </a:blip>
                  <a:stretch>
                    <a:fillRect/>
                  </a:stretch>
                </p:blipFill>
                <p:spPr>
                  <a:xfrm>
                    <a:off x="1434128" y="2805615"/>
                    <a:ext cx="1056599" cy="312177"/>
                  </a:xfrm>
                  <a:prstGeom prst="rect">
                    <a:avLst/>
                  </a:prstGeom>
                </p:spPr>
              </p:pic>
            </p:grpSp>
            <p:grpSp>
              <p:nvGrpSpPr>
                <p:cNvPr id="55" name="Grupo 54">
                  <a:extLst>
                    <a:ext uri="{FF2B5EF4-FFF2-40B4-BE49-F238E27FC236}">
                      <a16:creationId xmlns:a16="http://schemas.microsoft.com/office/drawing/2014/main" id="{27522FEB-81B5-4F57-877D-83AE2FEAFD49}"/>
                    </a:ext>
                  </a:extLst>
                </p:cNvPr>
                <p:cNvGrpSpPr/>
                <p:nvPr/>
              </p:nvGrpSpPr>
              <p:grpSpPr>
                <a:xfrm>
                  <a:off x="8162492" y="3616663"/>
                  <a:ext cx="1426126" cy="312177"/>
                  <a:chOff x="373767" y="2805615"/>
                  <a:chExt cx="1426126" cy="312177"/>
                </a:xfrm>
              </p:grpSpPr>
              <p:pic>
                <p:nvPicPr>
                  <p:cNvPr id="56" name="Imagen 55">
                    <a:extLst>
                      <a:ext uri="{FF2B5EF4-FFF2-40B4-BE49-F238E27FC236}">
                        <a16:creationId xmlns:a16="http://schemas.microsoft.com/office/drawing/2014/main" id="{4B796330-D704-40F4-B9B3-B60FCBF702F2}"/>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57" name="Imagen 56">
                    <a:extLst>
                      <a:ext uri="{FF2B5EF4-FFF2-40B4-BE49-F238E27FC236}">
                        <a16:creationId xmlns:a16="http://schemas.microsoft.com/office/drawing/2014/main" id="{DA8EA512-A4DF-4556-8334-BB8505685F53}"/>
                      </a:ext>
                    </a:extLst>
                  </p:cNvPr>
                  <p:cNvPicPr>
                    <a:picLocks noChangeAspect="1"/>
                  </p:cNvPicPr>
                  <p:nvPr/>
                </p:nvPicPr>
                <p:blipFill rotWithShape="1">
                  <a:blip r:embed="rId3">
                    <a:duotone>
                      <a:schemeClr val="accent3">
                        <a:shade val="45000"/>
                        <a:satMod val="135000"/>
                      </a:schemeClr>
                      <a:prstClr val="white"/>
                    </a:duotone>
                  </a:blip>
                  <a:srcRect r="65383"/>
                  <a:stretch/>
                </p:blipFill>
                <p:spPr>
                  <a:xfrm>
                    <a:off x="1434129" y="2805615"/>
                    <a:ext cx="365764" cy="312177"/>
                  </a:xfrm>
                  <a:prstGeom prst="rect">
                    <a:avLst/>
                  </a:prstGeom>
                </p:spPr>
              </p:pic>
            </p:grpSp>
          </p:grpSp>
          <p:grpSp>
            <p:nvGrpSpPr>
              <p:cNvPr id="39" name="Grupo 38">
                <a:extLst>
                  <a:ext uri="{FF2B5EF4-FFF2-40B4-BE49-F238E27FC236}">
                    <a16:creationId xmlns:a16="http://schemas.microsoft.com/office/drawing/2014/main" id="{00E54E6B-781F-4C1B-A6DD-85FAF9657E74}"/>
                  </a:ext>
                </a:extLst>
              </p:cNvPr>
              <p:cNvGrpSpPr/>
              <p:nvPr/>
            </p:nvGrpSpPr>
            <p:grpSpPr>
              <a:xfrm>
                <a:off x="6045532" y="4246657"/>
                <a:ext cx="3544484" cy="633465"/>
                <a:chOff x="6045532" y="3616663"/>
                <a:chExt cx="3544484" cy="633465"/>
              </a:xfrm>
            </p:grpSpPr>
            <p:grpSp>
              <p:nvGrpSpPr>
                <p:cNvPr id="40" name="Grupo 39">
                  <a:extLst>
                    <a:ext uri="{FF2B5EF4-FFF2-40B4-BE49-F238E27FC236}">
                      <a16:creationId xmlns:a16="http://schemas.microsoft.com/office/drawing/2014/main" id="{4B2F29F5-D9FC-4C0B-B9EB-F46B6CCF4915}"/>
                    </a:ext>
                  </a:extLst>
                </p:cNvPr>
                <p:cNvGrpSpPr/>
                <p:nvPr/>
              </p:nvGrpSpPr>
              <p:grpSpPr>
                <a:xfrm>
                  <a:off x="6045532" y="3616663"/>
                  <a:ext cx="3543086" cy="321674"/>
                  <a:chOff x="6045532" y="3616663"/>
                  <a:chExt cx="3543086" cy="321674"/>
                </a:xfrm>
              </p:grpSpPr>
              <p:grpSp>
                <p:nvGrpSpPr>
                  <p:cNvPr id="48" name="Grupo 47">
                    <a:extLst>
                      <a:ext uri="{FF2B5EF4-FFF2-40B4-BE49-F238E27FC236}">
                        <a16:creationId xmlns:a16="http://schemas.microsoft.com/office/drawing/2014/main" id="{68BA44F0-FEBF-4B19-B48F-543A9A966FF5}"/>
                      </a:ext>
                    </a:extLst>
                  </p:cNvPr>
                  <p:cNvGrpSpPr/>
                  <p:nvPr/>
                </p:nvGrpSpPr>
                <p:grpSpPr>
                  <a:xfrm>
                    <a:off x="6045532" y="3626160"/>
                    <a:ext cx="2116960" cy="312177"/>
                    <a:chOff x="373767" y="2805615"/>
                    <a:chExt cx="2116960" cy="312177"/>
                  </a:xfrm>
                </p:grpSpPr>
                <p:pic>
                  <p:nvPicPr>
                    <p:cNvPr id="52" name="Imagen 51">
                      <a:extLst>
                        <a:ext uri="{FF2B5EF4-FFF2-40B4-BE49-F238E27FC236}">
                          <a16:creationId xmlns:a16="http://schemas.microsoft.com/office/drawing/2014/main" id="{F24BD1F0-1730-459B-A2D2-53F0E6CE2328}"/>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53" name="Imagen 52">
                      <a:extLst>
                        <a:ext uri="{FF2B5EF4-FFF2-40B4-BE49-F238E27FC236}">
                          <a16:creationId xmlns:a16="http://schemas.microsoft.com/office/drawing/2014/main" id="{E90A25A1-BF51-4BB8-B679-BAA778E40CA0}"/>
                        </a:ext>
                      </a:extLst>
                    </p:cNvPr>
                    <p:cNvPicPr>
                      <a:picLocks noChangeAspect="1"/>
                    </p:cNvPicPr>
                    <p:nvPr/>
                  </p:nvPicPr>
                  <p:blipFill>
                    <a:blip r:embed="rId3">
                      <a:duotone>
                        <a:schemeClr val="accent3">
                          <a:shade val="45000"/>
                          <a:satMod val="135000"/>
                        </a:schemeClr>
                        <a:prstClr val="white"/>
                      </a:duotone>
                    </a:blip>
                    <a:stretch>
                      <a:fillRect/>
                    </a:stretch>
                  </p:blipFill>
                  <p:spPr>
                    <a:xfrm>
                      <a:off x="1434128" y="2805615"/>
                      <a:ext cx="1056599" cy="312177"/>
                    </a:xfrm>
                    <a:prstGeom prst="rect">
                      <a:avLst/>
                    </a:prstGeom>
                  </p:spPr>
                </p:pic>
              </p:grpSp>
              <p:grpSp>
                <p:nvGrpSpPr>
                  <p:cNvPr id="49" name="Grupo 48">
                    <a:extLst>
                      <a:ext uri="{FF2B5EF4-FFF2-40B4-BE49-F238E27FC236}">
                        <a16:creationId xmlns:a16="http://schemas.microsoft.com/office/drawing/2014/main" id="{FE17E510-0892-4728-9985-8E147D242B11}"/>
                      </a:ext>
                    </a:extLst>
                  </p:cNvPr>
                  <p:cNvGrpSpPr/>
                  <p:nvPr/>
                </p:nvGrpSpPr>
                <p:grpSpPr>
                  <a:xfrm>
                    <a:off x="8162492" y="3616663"/>
                    <a:ext cx="1426126" cy="312177"/>
                    <a:chOff x="373767" y="2805615"/>
                    <a:chExt cx="1426126" cy="312177"/>
                  </a:xfrm>
                </p:grpSpPr>
                <p:pic>
                  <p:nvPicPr>
                    <p:cNvPr id="50" name="Imagen 49">
                      <a:extLst>
                        <a:ext uri="{FF2B5EF4-FFF2-40B4-BE49-F238E27FC236}">
                          <a16:creationId xmlns:a16="http://schemas.microsoft.com/office/drawing/2014/main" id="{40B45196-75C2-4447-80BA-12773A36B678}"/>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51" name="Imagen 50">
                      <a:extLst>
                        <a:ext uri="{FF2B5EF4-FFF2-40B4-BE49-F238E27FC236}">
                          <a16:creationId xmlns:a16="http://schemas.microsoft.com/office/drawing/2014/main" id="{4F75B20A-B023-4E55-B98F-DC3F90644F85}"/>
                        </a:ext>
                      </a:extLst>
                    </p:cNvPr>
                    <p:cNvPicPr>
                      <a:picLocks noChangeAspect="1"/>
                    </p:cNvPicPr>
                    <p:nvPr/>
                  </p:nvPicPr>
                  <p:blipFill rotWithShape="1">
                    <a:blip r:embed="rId3">
                      <a:duotone>
                        <a:schemeClr val="accent3">
                          <a:shade val="45000"/>
                          <a:satMod val="135000"/>
                        </a:schemeClr>
                        <a:prstClr val="white"/>
                      </a:duotone>
                    </a:blip>
                    <a:srcRect r="65383"/>
                    <a:stretch/>
                  </p:blipFill>
                  <p:spPr>
                    <a:xfrm>
                      <a:off x="1434129" y="2805615"/>
                      <a:ext cx="365764" cy="312177"/>
                    </a:xfrm>
                    <a:prstGeom prst="rect">
                      <a:avLst/>
                    </a:prstGeom>
                  </p:spPr>
                </p:pic>
              </p:grpSp>
            </p:grpSp>
            <p:grpSp>
              <p:nvGrpSpPr>
                <p:cNvPr id="41" name="Grupo 40">
                  <a:extLst>
                    <a:ext uri="{FF2B5EF4-FFF2-40B4-BE49-F238E27FC236}">
                      <a16:creationId xmlns:a16="http://schemas.microsoft.com/office/drawing/2014/main" id="{89C8B313-F408-4741-B04C-456E3D3A4BDC}"/>
                    </a:ext>
                  </a:extLst>
                </p:cNvPr>
                <p:cNvGrpSpPr/>
                <p:nvPr/>
              </p:nvGrpSpPr>
              <p:grpSpPr>
                <a:xfrm>
                  <a:off x="6046930" y="3928454"/>
                  <a:ext cx="3543086" cy="321674"/>
                  <a:chOff x="6045532" y="3616663"/>
                  <a:chExt cx="3543086" cy="321674"/>
                </a:xfrm>
              </p:grpSpPr>
              <p:grpSp>
                <p:nvGrpSpPr>
                  <p:cNvPr id="42" name="Grupo 41">
                    <a:extLst>
                      <a:ext uri="{FF2B5EF4-FFF2-40B4-BE49-F238E27FC236}">
                        <a16:creationId xmlns:a16="http://schemas.microsoft.com/office/drawing/2014/main" id="{D98B2FB5-254A-4037-8E58-031A4D374B12}"/>
                      </a:ext>
                    </a:extLst>
                  </p:cNvPr>
                  <p:cNvGrpSpPr/>
                  <p:nvPr/>
                </p:nvGrpSpPr>
                <p:grpSpPr>
                  <a:xfrm>
                    <a:off x="6045532" y="3626160"/>
                    <a:ext cx="2116960" cy="312177"/>
                    <a:chOff x="373767" y="2805615"/>
                    <a:chExt cx="2116960" cy="312177"/>
                  </a:xfrm>
                </p:grpSpPr>
                <p:pic>
                  <p:nvPicPr>
                    <p:cNvPr id="46" name="Imagen 45">
                      <a:extLst>
                        <a:ext uri="{FF2B5EF4-FFF2-40B4-BE49-F238E27FC236}">
                          <a16:creationId xmlns:a16="http://schemas.microsoft.com/office/drawing/2014/main" id="{26BA687B-D9C0-4980-AE4F-D019605E005D}"/>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47" name="Imagen 46">
                      <a:extLst>
                        <a:ext uri="{FF2B5EF4-FFF2-40B4-BE49-F238E27FC236}">
                          <a16:creationId xmlns:a16="http://schemas.microsoft.com/office/drawing/2014/main" id="{C1414DB9-2948-4B3C-99F2-B689815EA758}"/>
                        </a:ext>
                      </a:extLst>
                    </p:cNvPr>
                    <p:cNvPicPr>
                      <a:picLocks noChangeAspect="1"/>
                    </p:cNvPicPr>
                    <p:nvPr/>
                  </p:nvPicPr>
                  <p:blipFill>
                    <a:blip r:embed="rId3">
                      <a:duotone>
                        <a:schemeClr val="accent3">
                          <a:shade val="45000"/>
                          <a:satMod val="135000"/>
                        </a:schemeClr>
                        <a:prstClr val="white"/>
                      </a:duotone>
                    </a:blip>
                    <a:stretch>
                      <a:fillRect/>
                    </a:stretch>
                  </p:blipFill>
                  <p:spPr>
                    <a:xfrm>
                      <a:off x="1434128" y="2805615"/>
                      <a:ext cx="1056599" cy="312177"/>
                    </a:xfrm>
                    <a:prstGeom prst="rect">
                      <a:avLst/>
                    </a:prstGeom>
                  </p:spPr>
                </p:pic>
              </p:grpSp>
              <p:grpSp>
                <p:nvGrpSpPr>
                  <p:cNvPr id="43" name="Grupo 42">
                    <a:extLst>
                      <a:ext uri="{FF2B5EF4-FFF2-40B4-BE49-F238E27FC236}">
                        <a16:creationId xmlns:a16="http://schemas.microsoft.com/office/drawing/2014/main" id="{CAD159E8-4910-4B14-963A-4C70D9502150}"/>
                      </a:ext>
                    </a:extLst>
                  </p:cNvPr>
                  <p:cNvGrpSpPr/>
                  <p:nvPr/>
                </p:nvGrpSpPr>
                <p:grpSpPr>
                  <a:xfrm>
                    <a:off x="8162492" y="3616663"/>
                    <a:ext cx="1426126" cy="312177"/>
                    <a:chOff x="373767" y="2805615"/>
                    <a:chExt cx="1426126" cy="312177"/>
                  </a:xfrm>
                </p:grpSpPr>
                <p:pic>
                  <p:nvPicPr>
                    <p:cNvPr id="44" name="Imagen 43">
                      <a:extLst>
                        <a:ext uri="{FF2B5EF4-FFF2-40B4-BE49-F238E27FC236}">
                          <a16:creationId xmlns:a16="http://schemas.microsoft.com/office/drawing/2014/main" id="{01BBBC44-9549-4E1B-8670-DF60DB03FB1A}"/>
                        </a:ext>
                      </a:extLst>
                    </p:cNvPr>
                    <p:cNvPicPr>
                      <a:picLocks noChangeAspect="1"/>
                    </p:cNvPicPr>
                    <p:nvPr/>
                  </p:nvPicPr>
                  <p:blipFill>
                    <a:blip r:embed="rId3">
                      <a:duotone>
                        <a:schemeClr val="accent3">
                          <a:shade val="45000"/>
                          <a:satMod val="135000"/>
                        </a:schemeClr>
                        <a:prstClr val="white"/>
                      </a:duotone>
                    </a:blip>
                    <a:stretch>
                      <a:fillRect/>
                    </a:stretch>
                  </p:blipFill>
                  <p:spPr>
                    <a:xfrm>
                      <a:off x="373767" y="2805615"/>
                      <a:ext cx="1056599" cy="312177"/>
                    </a:xfrm>
                    <a:prstGeom prst="rect">
                      <a:avLst/>
                    </a:prstGeom>
                  </p:spPr>
                </p:pic>
                <p:pic>
                  <p:nvPicPr>
                    <p:cNvPr id="45" name="Imagen 44">
                      <a:extLst>
                        <a:ext uri="{FF2B5EF4-FFF2-40B4-BE49-F238E27FC236}">
                          <a16:creationId xmlns:a16="http://schemas.microsoft.com/office/drawing/2014/main" id="{64E59921-5CD0-4A32-B401-0F4E12D7364F}"/>
                        </a:ext>
                      </a:extLst>
                    </p:cNvPr>
                    <p:cNvPicPr>
                      <a:picLocks noChangeAspect="1"/>
                    </p:cNvPicPr>
                    <p:nvPr/>
                  </p:nvPicPr>
                  <p:blipFill rotWithShape="1">
                    <a:blip r:embed="rId3">
                      <a:duotone>
                        <a:schemeClr val="accent3">
                          <a:shade val="45000"/>
                          <a:satMod val="135000"/>
                        </a:schemeClr>
                        <a:prstClr val="white"/>
                      </a:duotone>
                    </a:blip>
                    <a:srcRect r="65383"/>
                    <a:stretch/>
                  </p:blipFill>
                  <p:spPr>
                    <a:xfrm>
                      <a:off x="1434129" y="2805615"/>
                      <a:ext cx="365764" cy="312177"/>
                    </a:xfrm>
                    <a:prstGeom prst="rect">
                      <a:avLst/>
                    </a:prstGeom>
                  </p:spPr>
                </p:pic>
              </p:grpSp>
            </p:grpSp>
          </p:grpSp>
        </p:grpSp>
        <p:grpSp>
          <p:nvGrpSpPr>
            <p:cNvPr id="21" name="Grupo 20">
              <a:extLst>
                <a:ext uri="{FF2B5EF4-FFF2-40B4-BE49-F238E27FC236}">
                  <a16:creationId xmlns:a16="http://schemas.microsoft.com/office/drawing/2014/main" id="{5C25E161-31C6-4230-A373-BA303E1EA6B8}"/>
                </a:ext>
              </a:extLst>
            </p:cNvPr>
            <p:cNvGrpSpPr/>
            <p:nvPr/>
          </p:nvGrpSpPr>
          <p:grpSpPr>
            <a:xfrm>
              <a:off x="3361301" y="2688327"/>
              <a:ext cx="1854803" cy="522705"/>
              <a:chOff x="-957647" y="2625144"/>
              <a:chExt cx="1571234" cy="545752"/>
            </a:xfrm>
          </p:grpSpPr>
          <p:grpSp>
            <p:nvGrpSpPr>
              <p:cNvPr id="23" name="Grupo 22">
                <a:extLst>
                  <a:ext uri="{FF2B5EF4-FFF2-40B4-BE49-F238E27FC236}">
                    <a16:creationId xmlns:a16="http://schemas.microsoft.com/office/drawing/2014/main" id="{742B7049-35EB-425B-A3AA-C4AFCDC708D9}"/>
                  </a:ext>
                </a:extLst>
              </p:cNvPr>
              <p:cNvGrpSpPr/>
              <p:nvPr/>
            </p:nvGrpSpPr>
            <p:grpSpPr>
              <a:xfrm>
                <a:off x="-957647" y="2629760"/>
                <a:ext cx="526722" cy="541136"/>
                <a:chOff x="-957647" y="2629760"/>
                <a:chExt cx="526722" cy="541136"/>
              </a:xfrm>
            </p:grpSpPr>
            <p:pic>
              <p:nvPicPr>
                <p:cNvPr id="34" name="Imagen 33">
                  <a:extLst>
                    <a:ext uri="{FF2B5EF4-FFF2-40B4-BE49-F238E27FC236}">
                      <a16:creationId xmlns:a16="http://schemas.microsoft.com/office/drawing/2014/main" id="{06F3F0EA-A9FA-4D08-B566-B5F387480B4D}"/>
                    </a:ext>
                  </a:extLst>
                </p:cNvPr>
                <p:cNvPicPr>
                  <a:picLocks noChangeAspect="1"/>
                </p:cNvPicPr>
                <p:nvPr/>
              </p:nvPicPr>
              <p:blipFill>
                <a:blip r:embed="rId4"/>
                <a:stretch>
                  <a:fillRect/>
                </a:stretch>
              </p:blipFill>
              <p:spPr>
                <a:xfrm>
                  <a:off x="-957647" y="2629761"/>
                  <a:ext cx="266569" cy="541135"/>
                </a:xfrm>
                <a:prstGeom prst="rect">
                  <a:avLst/>
                </a:prstGeom>
              </p:spPr>
            </p:pic>
            <p:pic>
              <p:nvPicPr>
                <p:cNvPr id="35" name="Imagen 34">
                  <a:extLst>
                    <a:ext uri="{FF2B5EF4-FFF2-40B4-BE49-F238E27FC236}">
                      <a16:creationId xmlns:a16="http://schemas.microsoft.com/office/drawing/2014/main" id="{44DE48C6-8A5A-40E1-A4A3-6188118D034F}"/>
                    </a:ext>
                  </a:extLst>
                </p:cNvPr>
                <p:cNvPicPr>
                  <a:picLocks noChangeAspect="1"/>
                </p:cNvPicPr>
                <p:nvPr/>
              </p:nvPicPr>
              <p:blipFill>
                <a:blip r:embed="rId4"/>
                <a:stretch>
                  <a:fillRect/>
                </a:stretch>
              </p:blipFill>
              <p:spPr>
                <a:xfrm>
                  <a:off x="-697494" y="2629760"/>
                  <a:ext cx="266569" cy="541135"/>
                </a:xfrm>
                <a:prstGeom prst="rect">
                  <a:avLst/>
                </a:prstGeom>
              </p:spPr>
            </p:pic>
          </p:grpSp>
          <p:grpSp>
            <p:nvGrpSpPr>
              <p:cNvPr id="24" name="Grupo 23">
                <a:extLst>
                  <a:ext uri="{FF2B5EF4-FFF2-40B4-BE49-F238E27FC236}">
                    <a16:creationId xmlns:a16="http://schemas.microsoft.com/office/drawing/2014/main" id="{F38A4655-C2CD-4895-83E8-C4558D7315F5}"/>
                  </a:ext>
                </a:extLst>
              </p:cNvPr>
              <p:cNvGrpSpPr/>
              <p:nvPr/>
            </p:nvGrpSpPr>
            <p:grpSpPr>
              <a:xfrm>
                <a:off x="-430925" y="2629760"/>
                <a:ext cx="526722" cy="541136"/>
                <a:chOff x="-957647" y="2629760"/>
                <a:chExt cx="526722" cy="541136"/>
              </a:xfrm>
            </p:grpSpPr>
            <p:pic>
              <p:nvPicPr>
                <p:cNvPr id="31" name="Imagen 30">
                  <a:extLst>
                    <a:ext uri="{FF2B5EF4-FFF2-40B4-BE49-F238E27FC236}">
                      <a16:creationId xmlns:a16="http://schemas.microsoft.com/office/drawing/2014/main" id="{56D1C86C-EB5F-413A-9E6B-9104A300A6BF}"/>
                    </a:ext>
                  </a:extLst>
                </p:cNvPr>
                <p:cNvPicPr>
                  <a:picLocks noChangeAspect="1"/>
                </p:cNvPicPr>
                <p:nvPr/>
              </p:nvPicPr>
              <p:blipFill>
                <a:blip r:embed="rId4"/>
                <a:stretch>
                  <a:fillRect/>
                </a:stretch>
              </p:blipFill>
              <p:spPr>
                <a:xfrm>
                  <a:off x="-957647" y="2629761"/>
                  <a:ext cx="266569" cy="541135"/>
                </a:xfrm>
                <a:prstGeom prst="rect">
                  <a:avLst/>
                </a:prstGeom>
              </p:spPr>
            </p:pic>
            <p:pic>
              <p:nvPicPr>
                <p:cNvPr id="32" name="Imagen 31">
                  <a:extLst>
                    <a:ext uri="{FF2B5EF4-FFF2-40B4-BE49-F238E27FC236}">
                      <a16:creationId xmlns:a16="http://schemas.microsoft.com/office/drawing/2014/main" id="{9E048BDE-943D-43D1-8D7A-926297E1F5F5}"/>
                    </a:ext>
                  </a:extLst>
                </p:cNvPr>
                <p:cNvPicPr>
                  <a:picLocks noChangeAspect="1"/>
                </p:cNvPicPr>
                <p:nvPr/>
              </p:nvPicPr>
              <p:blipFill>
                <a:blip r:embed="rId4"/>
                <a:stretch>
                  <a:fillRect/>
                </a:stretch>
              </p:blipFill>
              <p:spPr>
                <a:xfrm>
                  <a:off x="-697494" y="2629760"/>
                  <a:ext cx="266569" cy="541135"/>
                </a:xfrm>
                <a:prstGeom prst="rect">
                  <a:avLst/>
                </a:prstGeom>
              </p:spPr>
            </p:pic>
          </p:grpSp>
          <p:grpSp>
            <p:nvGrpSpPr>
              <p:cNvPr id="25" name="Grupo 24">
                <a:extLst>
                  <a:ext uri="{FF2B5EF4-FFF2-40B4-BE49-F238E27FC236}">
                    <a16:creationId xmlns:a16="http://schemas.microsoft.com/office/drawing/2014/main" id="{41E1805A-7275-4CE8-A76D-7971C57BFD88}"/>
                  </a:ext>
                </a:extLst>
              </p:cNvPr>
              <p:cNvGrpSpPr/>
              <p:nvPr/>
            </p:nvGrpSpPr>
            <p:grpSpPr>
              <a:xfrm>
                <a:off x="86865" y="2625144"/>
                <a:ext cx="526722" cy="541136"/>
                <a:chOff x="-957647" y="2629760"/>
                <a:chExt cx="526722" cy="541136"/>
              </a:xfrm>
            </p:grpSpPr>
            <p:pic>
              <p:nvPicPr>
                <p:cNvPr id="26" name="Imagen 25">
                  <a:extLst>
                    <a:ext uri="{FF2B5EF4-FFF2-40B4-BE49-F238E27FC236}">
                      <a16:creationId xmlns:a16="http://schemas.microsoft.com/office/drawing/2014/main" id="{88FB167B-84A4-48A5-ACCA-E4830A90B754}"/>
                    </a:ext>
                  </a:extLst>
                </p:cNvPr>
                <p:cNvPicPr>
                  <a:picLocks noChangeAspect="1"/>
                </p:cNvPicPr>
                <p:nvPr/>
              </p:nvPicPr>
              <p:blipFill>
                <a:blip r:embed="rId4"/>
                <a:stretch>
                  <a:fillRect/>
                </a:stretch>
              </p:blipFill>
              <p:spPr>
                <a:xfrm>
                  <a:off x="-957647" y="2629761"/>
                  <a:ext cx="266569" cy="541135"/>
                </a:xfrm>
                <a:prstGeom prst="rect">
                  <a:avLst/>
                </a:prstGeom>
              </p:spPr>
            </p:pic>
            <p:pic>
              <p:nvPicPr>
                <p:cNvPr id="30" name="Imagen 29">
                  <a:extLst>
                    <a:ext uri="{FF2B5EF4-FFF2-40B4-BE49-F238E27FC236}">
                      <a16:creationId xmlns:a16="http://schemas.microsoft.com/office/drawing/2014/main" id="{1ACED05E-FFA8-48E0-818B-0EE91ECB0A82}"/>
                    </a:ext>
                  </a:extLst>
                </p:cNvPr>
                <p:cNvPicPr>
                  <a:picLocks noChangeAspect="1"/>
                </p:cNvPicPr>
                <p:nvPr/>
              </p:nvPicPr>
              <p:blipFill>
                <a:blip r:embed="rId4"/>
                <a:stretch>
                  <a:fillRect/>
                </a:stretch>
              </p:blipFill>
              <p:spPr>
                <a:xfrm>
                  <a:off x="-697494" y="2629760"/>
                  <a:ext cx="266569" cy="541135"/>
                </a:xfrm>
                <a:prstGeom prst="rect">
                  <a:avLst/>
                </a:prstGeom>
              </p:spPr>
            </p:pic>
          </p:grpSp>
        </p:grpSp>
      </p:grpSp>
      <p:sp>
        <p:nvSpPr>
          <p:cNvPr id="75" name="CuadroTexto 74">
            <a:extLst>
              <a:ext uri="{FF2B5EF4-FFF2-40B4-BE49-F238E27FC236}">
                <a16:creationId xmlns:a16="http://schemas.microsoft.com/office/drawing/2014/main" id="{479E97E6-0134-412E-9029-852B4CADB90C}"/>
              </a:ext>
            </a:extLst>
          </p:cNvPr>
          <p:cNvSpPr txBox="1"/>
          <p:nvPr/>
        </p:nvSpPr>
        <p:spPr>
          <a:xfrm>
            <a:off x="0" y="4576453"/>
            <a:ext cx="9151937" cy="286557"/>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defPPr>
              <a:defRPr lang="es-ES"/>
            </a:defPPr>
            <a:lvl1pPr algn="ctr">
              <a:defRPr sz="1400" b="1">
                <a:solidFill>
                  <a:schemeClr val="bg1"/>
                </a:solidFill>
                <a:effectLst>
                  <a:outerShdw blurRad="38100" dist="38100" dir="2700000" algn="tl">
                    <a:srgbClr val="000000">
                      <a:alpha val="43137"/>
                    </a:srgbClr>
                  </a:outerShdw>
                </a:effectLst>
                <a:latin typeface="Aria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PE" sz="1050" b="0" dirty="0"/>
              <a:t>Como a la mayoría no les sirve, resulta fácil encontrar a alguien dispuesto a vender sus comprobantes.</a:t>
            </a:r>
          </a:p>
        </p:txBody>
      </p:sp>
    </p:spTree>
    <p:extLst>
      <p:ext uri="{BB962C8B-B14F-4D97-AF65-F5344CB8AC3E}">
        <p14:creationId xmlns:p14="http://schemas.microsoft.com/office/powerpoint/2010/main" val="3626088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9A33BC-4A06-4BE9-AC98-EB050727A6EF}"/>
              </a:ext>
            </a:extLst>
          </p:cNvPr>
          <p:cNvSpPr>
            <a:spLocks noGrp="1"/>
          </p:cNvSpPr>
          <p:nvPr>
            <p:ph type="title" idx="4294967295"/>
          </p:nvPr>
        </p:nvSpPr>
        <p:spPr>
          <a:xfrm>
            <a:off x="157764" y="192960"/>
            <a:ext cx="8429625" cy="584199"/>
          </a:xfrm>
        </p:spPr>
        <p:txBody>
          <a:bodyPr>
            <a:noAutofit/>
          </a:bodyPr>
          <a:lstStyle/>
          <a:p>
            <a:r>
              <a:rPr lang="es-PE" sz="1800" b="1" dirty="0">
                <a:latin typeface="+mn-lt"/>
              </a:rPr>
              <a:t>Propuesta: al menos 3 ámbitos de las medidas para incentivar el uso de medios de pagos electrónicos que se deben considerar</a:t>
            </a:r>
          </a:p>
        </p:txBody>
      </p:sp>
      <p:cxnSp>
        <p:nvCxnSpPr>
          <p:cNvPr id="4" name="Conector recto 16">
            <a:extLst>
              <a:ext uri="{FF2B5EF4-FFF2-40B4-BE49-F238E27FC236}">
                <a16:creationId xmlns:a16="http://schemas.microsoft.com/office/drawing/2014/main" id="{75435DCB-DB7F-4ACE-A33C-B39B5DB3E54B}"/>
              </a:ext>
            </a:extLst>
          </p:cNvPr>
          <p:cNvCxnSpPr/>
          <p:nvPr/>
        </p:nvCxnSpPr>
        <p:spPr>
          <a:xfrm flipV="1">
            <a:off x="176814" y="820104"/>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6" name="Rectángulo 27">
            <a:extLst>
              <a:ext uri="{FF2B5EF4-FFF2-40B4-BE49-F238E27FC236}">
                <a16:creationId xmlns:a16="http://schemas.microsoft.com/office/drawing/2014/main" id="{7434ECCF-E120-4B9D-9995-809B542F44AC}"/>
              </a:ext>
            </a:extLst>
          </p:cNvPr>
          <p:cNvSpPr/>
          <p:nvPr/>
        </p:nvSpPr>
        <p:spPr>
          <a:xfrm>
            <a:off x="278021" y="1394498"/>
            <a:ext cx="2685515" cy="2975810"/>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spcBef>
                <a:spcPct val="0"/>
              </a:spcBef>
              <a:buClr>
                <a:srgbClr val="C00000"/>
              </a:buClr>
              <a:buFont typeface="Wingdings" panose="05000000000000000000" pitchFamily="2" charset="2"/>
              <a:buChar char="ü"/>
            </a:pPr>
            <a:r>
              <a:rPr lang="es-PE" sz="1400" b="1" dirty="0">
                <a:solidFill>
                  <a:schemeClr val="tx1"/>
                </a:solidFill>
              </a:rPr>
              <a:t>Reducción (o devolución) de parte del IGV pagado</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Crédito contra el impuesto a la renta por el costo del POS para los pequeños comercios</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Eliminar aranceles a importación de insumos necesarios para el medio de pago electrónico (ejemplo, el POS)</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Eliminación de aplicación de mecanismos de pagos adelantados del IGV </a:t>
            </a:r>
          </a:p>
        </p:txBody>
      </p:sp>
      <p:sp>
        <p:nvSpPr>
          <p:cNvPr id="7" name="8 Rectángulo redondeado">
            <a:extLst>
              <a:ext uri="{FF2B5EF4-FFF2-40B4-BE49-F238E27FC236}">
                <a16:creationId xmlns:a16="http://schemas.microsoft.com/office/drawing/2014/main" id="{9489FC8B-75EB-4F92-B742-75170C63EA4B}"/>
              </a:ext>
            </a:extLst>
          </p:cNvPr>
          <p:cNvSpPr/>
          <p:nvPr/>
        </p:nvSpPr>
        <p:spPr>
          <a:xfrm>
            <a:off x="278022" y="997496"/>
            <a:ext cx="2685515" cy="329540"/>
          </a:xfrm>
          <a:prstGeom prst="roundRect">
            <a:avLst/>
          </a:prstGeom>
          <a:noFill/>
          <a:ln w="19050">
            <a:solidFill>
              <a:srgbClr val="C0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rgbClr val="C00000"/>
                </a:solidFill>
                <a:latin typeface="Arial" panose="020B0604020202020204" pitchFamily="34" charset="0"/>
                <a:cs typeface="Arial" panose="020B0604020202020204" pitchFamily="34" charset="0"/>
              </a:rPr>
              <a:t>Tributarios</a:t>
            </a:r>
          </a:p>
        </p:txBody>
      </p:sp>
      <p:sp>
        <p:nvSpPr>
          <p:cNvPr id="8" name="8 Rectángulo redondeado">
            <a:extLst>
              <a:ext uri="{FF2B5EF4-FFF2-40B4-BE49-F238E27FC236}">
                <a16:creationId xmlns:a16="http://schemas.microsoft.com/office/drawing/2014/main" id="{6E287D5B-C405-429E-88B9-3F07E4553E86}"/>
              </a:ext>
            </a:extLst>
          </p:cNvPr>
          <p:cNvSpPr/>
          <p:nvPr/>
        </p:nvSpPr>
        <p:spPr>
          <a:xfrm>
            <a:off x="3183225" y="997496"/>
            <a:ext cx="2685515" cy="329540"/>
          </a:xfrm>
          <a:prstGeom prst="roundRect">
            <a:avLst/>
          </a:prstGeom>
          <a:noFill/>
          <a:ln w="19050">
            <a:solidFill>
              <a:srgbClr val="C0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rgbClr val="C00000"/>
                </a:solidFill>
                <a:latin typeface="Arial" panose="020B0604020202020204" pitchFamily="34" charset="0"/>
                <a:cs typeface="Arial" panose="020B0604020202020204" pitchFamily="34" charset="0"/>
              </a:rPr>
              <a:t>Mandatos</a:t>
            </a:r>
          </a:p>
        </p:txBody>
      </p:sp>
      <p:sp>
        <p:nvSpPr>
          <p:cNvPr id="9" name="8 Rectángulo redondeado">
            <a:extLst>
              <a:ext uri="{FF2B5EF4-FFF2-40B4-BE49-F238E27FC236}">
                <a16:creationId xmlns:a16="http://schemas.microsoft.com/office/drawing/2014/main" id="{29262F31-DA91-4110-BD6B-888FFA236315}"/>
              </a:ext>
            </a:extLst>
          </p:cNvPr>
          <p:cNvSpPr/>
          <p:nvPr/>
        </p:nvSpPr>
        <p:spPr>
          <a:xfrm>
            <a:off x="6188401" y="997496"/>
            <a:ext cx="2685515" cy="329540"/>
          </a:xfrm>
          <a:prstGeom prst="roundRect">
            <a:avLst/>
          </a:prstGeom>
          <a:noFill/>
          <a:ln w="19050">
            <a:solidFill>
              <a:srgbClr val="C0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rgbClr val="C00000"/>
                </a:solidFill>
                <a:latin typeface="Arial" panose="020B0604020202020204" pitchFamily="34" charset="0"/>
                <a:cs typeface="Arial" panose="020B0604020202020204" pitchFamily="34" charset="0"/>
              </a:rPr>
              <a:t>Fiscalización</a:t>
            </a:r>
          </a:p>
        </p:txBody>
      </p:sp>
      <p:cxnSp>
        <p:nvCxnSpPr>
          <p:cNvPr id="10" name="Conector recto 9">
            <a:extLst>
              <a:ext uri="{FF2B5EF4-FFF2-40B4-BE49-F238E27FC236}">
                <a16:creationId xmlns:a16="http://schemas.microsoft.com/office/drawing/2014/main" id="{0B6CBF7A-DDB6-4FB9-B521-5501EDE123BE}"/>
              </a:ext>
            </a:extLst>
          </p:cNvPr>
          <p:cNvCxnSpPr/>
          <p:nvPr/>
        </p:nvCxnSpPr>
        <p:spPr>
          <a:xfrm>
            <a:off x="3062689" y="997496"/>
            <a:ext cx="0" cy="372346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3B2B9FA7-0FB7-4CDC-93EE-B50F132705ED}"/>
              </a:ext>
            </a:extLst>
          </p:cNvPr>
          <p:cNvCxnSpPr/>
          <p:nvPr/>
        </p:nvCxnSpPr>
        <p:spPr>
          <a:xfrm>
            <a:off x="6046424" y="997496"/>
            <a:ext cx="0" cy="372346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Rectángulo 27">
            <a:extLst>
              <a:ext uri="{FF2B5EF4-FFF2-40B4-BE49-F238E27FC236}">
                <a16:creationId xmlns:a16="http://schemas.microsoft.com/office/drawing/2014/main" id="{93BEFD62-8288-43A0-990C-2B2643D398FE}"/>
              </a:ext>
            </a:extLst>
          </p:cNvPr>
          <p:cNvSpPr/>
          <p:nvPr/>
        </p:nvSpPr>
        <p:spPr>
          <a:xfrm>
            <a:off x="3161842" y="1972015"/>
            <a:ext cx="2785428" cy="2260195"/>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spcBef>
                <a:spcPct val="0"/>
              </a:spcBef>
              <a:buClr>
                <a:srgbClr val="C00000"/>
              </a:buClr>
              <a:buFont typeface="Wingdings" panose="05000000000000000000" pitchFamily="2" charset="2"/>
              <a:buChar char="ü"/>
            </a:pPr>
            <a:r>
              <a:rPr lang="es-PE" sz="1400" dirty="0">
                <a:solidFill>
                  <a:schemeClr val="tx1"/>
                </a:solidFill>
              </a:rPr>
              <a:t>Prohibición por encima de cierto umbral de: </a:t>
            </a:r>
          </a:p>
          <a:p>
            <a:pPr marL="452438" lvl="1" indent="-187325">
              <a:spcBef>
                <a:spcPct val="0"/>
              </a:spcBef>
              <a:buClr>
                <a:srgbClr val="C00000"/>
              </a:buClr>
              <a:buFont typeface="Calibri" panose="020F0502020204030204" pitchFamily="34" charset="0"/>
              <a:buChar char="–"/>
            </a:pPr>
            <a:r>
              <a:rPr lang="es-PE" sz="1400" dirty="0">
                <a:solidFill>
                  <a:schemeClr val="tx1"/>
                </a:solidFill>
              </a:rPr>
              <a:t>retiros en efectivo de cajeros</a:t>
            </a:r>
          </a:p>
          <a:p>
            <a:pPr marL="452438" lvl="1" indent="-187325">
              <a:spcBef>
                <a:spcPct val="0"/>
              </a:spcBef>
              <a:buClr>
                <a:srgbClr val="C00000"/>
              </a:buClr>
              <a:buFont typeface="Calibri" panose="020F0502020204030204" pitchFamily="34" charset="0"/>
              <a:buChar char="–"/>
            </a:pPr>
            <a:r>
              <a:rPr lang="es-PE" sz="1400" dirty="0">
                <a:solidFill>
                  <a:schemeClr val="tx1"/>
                </a:solidFill>
              </a:rPr>
              <a:t>pagos con efectivo </a:t>
            </a:r>
          </a:p>
          <a:p>
            <a:pPr marL="452438" lvl="1" indent="-187325">
              <a:spcBef>
                <a:spcPct val="0"/>
              </a:spcBef>
              <a:buClr>
                <a:srgbClr val="C00000"/>
              </a:buClr>
              <a:buFont typeface="Calibri" panose="020F0502020204030204" pitchFamily="34" charset="0"/>
              <a:buChar char="–"/>
            </a:pPr>
            <a:r>
              <a:rPr lang="es-PE" sz="1400" dirty="0">
                <a:solidFill>
                  <a:schemeClr val="tx1"/>
                </a:solidFill>
              </a:rPr>
              <a:t>compras en efectivo para ser deducidas</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Obligar a negocios a contar con mecanismos para aceptar pagos con medios electrónicos</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Eliminación de billetes de alta denominación</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Uso de un solo POS (o que interoperen)</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Asegurar pagos del Estado 100% electrónicos</a:t>
            </a:r>
          </a:p>
        </p:txBody>
      </p:sp>
      <p:sp>
        <p:nvSpPr>
          <p:cNvPr id="14" name="Rectángulo 27">
            <a:extLst>
              <a:ext uri="{FF2B5EF4-FFF2-40B4-BE49-F238E27FC236}">
                <a16:creationId xmlns:a16="http://schemas.microsoft.com/office/drawing/2014/main" id="{5F18747E-F650-4F4A-8D1A-3D142F07DB72}"/>
              </a:ext>
            </a:extLst>
          </p:cNvPr>
          <p:cNvSpPr/>
          <p:nvPr/>
        </p:nvSpPr>
        <p:spPr>
          <a:xfrm>
            <a:off x="6243485" y="1501040"/>
            <a:ext cx="2685515" cy="2975810"/>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spcBef>
                <a:spcPct val="0"/>
              </a:spcBef>
              <a:buClr>
                <a:srgbClr val="C00000"/>
              </a:buClr>
              <a:buFont typeface="Wingdings" panose="05000000000000000000" pitchFamily="2" charset="2"/>
              <a:buChar char="ü"/>
            </a:pPr>
            <a:r>
              <a:rPr lang="es-PE" sz="1400" dirty="0">
                <a:solidFill>
                  <a:schemeClr val="tx1"/>
                </a:solidFill>
              </a:rPr>
              <a:t>Sanciones para: </a:t>
            </a:r>
          </a:p>
          <a:p>
            <a:pPr marL="452438" lvl="1" indent="-187325">
              <a:spcBef>
                <a:spcPct val="0"/>
              </a:spcBef>
              <a:buClr>
                <a:srgbClr val="C00000"/>
              </a:buClr>
              <a:buFont typeface="Calibri" panose="020F0502020204030204" pitchFamily="34" charset="0"/>
              <a:buChar char="–"/>
            </a:pPr>
            <a:r>
              <a:rPr lang="es-PE" sz="1400" dirty="0">
                <a:solidFill>
                  <a:schemeClr val="tx1"/>
                </a:solidFill>
              </a:rPr>
              <a:t>quien no acepta pagos con tarjeta</a:t>
            </a:r>
          </a:p>
          <a:p>
            <a:pPr marL="452438" lvl="1" indent="-187325">
              <a:spcBef>
                <a:spcPct val="0"/>
              </a:spcBef>
              <a:buClr>
                <a:srgbClr val="C00000"/>
              </a:buClr>
              <a:buFont typeface="Calibri" panose="020F0502020204030204" pitchFamily="34" charset="0"/>
              <a:buChar char="–"/>
            </a:pPr>
            <a:r>
              <a:rPr lang="es-PE" sz="1400" dirty="0">
                <a:solidFill>
                  <a:schemeClr val="tx1"/>
                </a:solidFill>
              </a:rPr>
              <a:t>quien ofrece “precio con o sin tarjeta”</a:t>
            </a:r>
          </a:p>
          <a:p>
            <a:pPr marL="452438" lvl="1" indent="-187325">
              <a:spcBef>
                <a:spcPct val="0"/>
              </a:spcBef>
              <a:buClr>
                <a:srgbClr val="C00000"/>
              </a:buClr>
              <a:buFont typeface="Calibri" panose="020F0502020204030204" pitchFamily="34" charset="0"/>
              <a:buChar char="–"/>
            </a:pPr>
            <a:r>
              <a:rPr lang="es-PE" sz="1400" dirty="0">
                <a:solidFill>
                  <a:schemeClr val="tx1"/>
                </a:solidFill>
              </a:rPr>
              <a:t>quien paga en efectivo lo obligado a hacerse mediante medios de pago. Por ejemplo, alquileres. </a:t>
            </a:r>
          </a:p>
          <a:p>
            <a:pPr marL="285750" lvl="1" indent="-285750">
              <a:spcBef>
                <a:spcPct val="0"/>
              </a:spcBef>
              <a:buClr>
                <a:srgbClr val="C00000"/>
              </a:buClr>
              <a:buFont typeface="Wingdings" panose="05000000000000000000" pitchFamily="2" charset="2"/>
              <a:buChar char="ü"/>
            </a:pPr>
            <a:r>
              <a:rPr lang="es-PE" sz="1400" dirty="0">
                <a:solidFill>
                  <a:schemeClr val="tx1"/>
                </a:solidFill>
              </a:rPr>
              <a:t>La no aceptación de pagos electrónicos o el no uso de POS se incorporan como un factor de riesgo en la administración tributaria</a:t>
            </a:r>
          </a:p>
        </p:txBody>
      </p:sp>
      <p:sp>
        <p:nvSpPr>
          <p:cNvPr id="15" name="Rectángulo: esquinas redondeadas 14">
            <a:extLst>
              <a:ext uri="{FF2B5EF4-FFF2-40B4-BE49-F238E27FC236}">
                <a16:creationId xmlns:a16="http://schemas.microsoft.com/office/drawing/2014/main" id="{D060003F-03B0-4FA0-BF71-C467DC2BD3CF}"/>
              </a:ext>
            </a:extLst>
          </p:cNvPr>
          <p:cNvSpPr/>
          <p:nvPr/>
        </p:nvSpPr>
        <p:spPr>
          <a:xfrm>
            <a:off x="309017" y="1460601"/>
            <a:ext cx="2592000" cy="468000"/>
          </a:xfrm>
          <a:prstGeom prst="roundRect">
            <a:avLst/>
          </a:prstGeom>
          <a:noFill/>
          <a:ln>
            <a:solidFill>
              <a:schemeClr val="accent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extLst>
      <p:ext uri="{BB962C8B-B14F-4D97-AF65-F5344CB8AC3E}">
        <p14:creationId xmlns:p14="http://schemas.microsoft.com/office/powerpoint/2010/main" val="8805649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59</a:t>
            </a:fld>
            <a:endParaRPr lang="es-ES" dirty="0"/>
          </a:p>
        </p:txBody>
      </p:sp>
      <p:sp>
        <p:nvSpPr>
          <p:cNvPr id="18" name="Título 2"/>
          <p:cNvSpPr txBox="1">
            <a:spLocks/>
          </p:cNvSpPr>
          <p:nvPr/>
        </p:nvSpPr>
        <p:spPr>
          <a:xfrm>
            <a:off x="156905" y="160373"/>
            <a:ext cx="869833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Ejemplos de medidas concretas para incentivar el uso de comprobantes de pago electrónico y medios de pago electrónicos</a:t>
            </a:r>
          </a:p>
        </p:txBody>
      </p:sp>
      <p:cxnSp>
        <p:nvCxnSpPr>
          <p:cNvPr id="17" name="Conector recto 16"/>
          <p:cNvCxnSpPr/>
          <p:nvPr/>
        </p:nvCxnSpPr>
        <p:spPr>
          <a:xfrm flipV="1">
            <a:off x="211199" y="73879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4" name="3 Rectángulo redondeado"/>
          <p:cNvSpPr/>
          <p:nvPr/>
        </p:nvSpPr>
        <p:spPr>
          <a:xfrm>
            <a:off x="284221" y="3167657"/>
            <a:ext cx="1008000" cy="1548000"/>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PE" sz="1200" b="1" dirty="0">
                <a:latin typeface="Arial" panose="020B0604020202020204" pitchFamily="34" charset="0"/>
                <a:cs typeface="Arial" panose="020B0604020202020204" pitchFamily="34" charset="0"/>
              </a:rPr>
              <a:t>Empresas y negocios</a:t>
            </a:r>
            <a:endParaRPr lang="es-PE" sz="1000" i="1" dirty="0">
              <a:latin typeface="Arial" panose="020B0604020202020204" pitchFamily="34" charset="0"/>
              <a:cs typeface="Arial" panose="020B0604020202020204" pitchFamily="34" charset="0"/>
            </a:endParaRPr>
          </a:p>
        </p:txBody>
      </p:sp>
      <p:sp>
        <p:nvSpPr>
          <p:cNvPr id="22" name="3 Rectángulo redondeado"/>
          <p:cNvSpPr/>
          <p:nvPr/>
        </p:nvSpPr>
        <p:spPr>
          <a:xfrm>
            <a:off x="298213" y="1369744"/>
            <a:ext cx="1008000" cy="1728000"/>
          </a:xfrm>
          <a:prstGeom prst="roundRect">
            <a:avLst/>
          </a:prstGeom>
          <a:ln w="28575"/>
        </p:spPr>
        <p:style>
          <a:lnRef idx="2">
            <a:schemeClr val="accent5"/>
          </a:lnRef>
          <a:fillRef idx="1">
            <a:schemeClr val="lt1"/>
          </a:fillRef>
          <a:effectRef idx="0">
            <a:schemeClr val="accent5"/>
          </a:effectRef>
          <a:fontRef idx="minor">
            <a:schemeClr val="dk1"/>
          </a:fontRef>
        </p:style>
        <p:txBody>
          <a:bodyPr rtlCol="0" anchor="ctr"/>
          <a:lstStyle/>
          <a:p>
            <a:pPr algn="ctr"/>
            <a:r>
              <a:rPr lang="es-PE" sz="1200" b="1" dirty="0">
                <a:latin typeface="Arial" panose="020B0604020202020204" pitchFamily="34" charset="0"/>
                <a:cs typeface="Arial" panose="020B0604020202020204" pitchFamily="34" charset="0"/>
              </a:rPr>
              <a:t>PPNN</a:t>
            </a:r>
          </a:p>
        </p:txBody>
      </p:sp>
      <p:sp>
        <p:nvSpPr>
          <p:cNvPr id="23" name="22 Rectángulo redondeado"/>
          <p:cNvSpPr/>
          <p:nvPr/>
        </p:nvSpPr>
        <p:spPr>
          <a:xfrm>
            <a:off x="6222951" y="3157679"/>
            <a:ext cx="2728578" cy="1548000"/>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ESSALUD de su planilla</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Pensiones (ONP o AFP) de su planilla</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Fideicomiso de pagos de IGV por las compras para facilitar otorgamiento de créditos</a:t>
            </a:r>
          </a:p>
        </p:txBody>
      </p:sp>
      <p:sp>
        <p:nvSpPr>
          <p:cNvPr id="26" name="25 Rectángulo redondeado"/>
          <p:cNvSpPr/>
          <p:nvPr/>
        </p:nvSpPr>
        <p:spPr>
          <a:xfrm>
            <a:off x="6218778" y="1372686"/>
            <a:ext cx="2728578" cy="1728000"/>
          </a:xfrm>
          <a:prstGeom prst="roundRect">
            <a:avLst/>
          </a:prstGeom>
          <a:noFill/>
          <a:ln w="19050">
            <a:solidFill>
              <a:schemeClr val="accent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marL="228600" indent="-228600">
              <a:buAutoNum type="arabicPeriod"/>
            </a:pPr>
            <a:r>
              <a:rPr lang="es-PE" sz="1200" b="1" dirty="0">
                <a:solidFill>
                  <a:schemeClr val="tx1">
                    <a:lumMod val="75000"/>
                    <a:lumOff val="25000"/>
                  </a:schemeClr>
                </a:solidFill>
                <a:latin typeface="Arial" panose="020B0604020202020204" pitchFamily="34" charset="0"/>
                <a:cs typeface="Arial" panose="020B0604020202020204" pitchFamily="34" charset="0"/>
              </a:rPr>
              <a:t>Devolución</a:t>
            </a:r>
          </a:p>
          <a:p>
            <a:pPr marL="228600" indent="-228600">
              <a:buAutoNum type="arabicPeriod"/>
            </a:pPr>
            <a:r>
              <a:rPr lang="es-PE" sz="1200" b="1" dirty="0">
                <a:solidFill>
                  <a:schemeClr val="tx1">
                    <a:lumMod val="75000"/>
                    <a:lumOff val="25000"/>
                  </a:schemeClr>
                </a:solidFill>
                <a:latin typeface="Arial" panose="020B0604020202020204" pitchFamily="34" charset="0"/>
                <a:cs typeface="Arial" panose="020B0604020202020204" pitchFamily="34" charset="0"/>
              </a:rPr>
              <a:t>Salud, pensiones</a:t>
            </a:r>
            <a:r>
              <a:rPr lang="es-PE" sz="1200" dirty="0">
                <a:solidFill>
                  <a:schemeClr val="tx1">
                    <a:lumMod val="75000"/>
                    <a:lumOff val="25000"/>
                  </a:schemeClr>
                </a:solidFill>
                <a:latin typeface="Arial" panose="020B0604020202020204" pitchFamily="34" charset="0"/>
                <a:cs typeface="Arial" panose="020B0604020202020204" pitchFamily="34" charset="0"/>
              </a:rPr>
              <a:t>, seguros</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Tasas administrativas</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Predial y arbitrios</a:t>
            </a:r>
            <a:r>
              <a:rPr lang="es-PE" sz="1200" baseline="30000" dirty="0">
                <a:solidFill>
                  <a:schemeClr val="tx1">
                    <a:lumMod val="75000"/>
                    <a:lumOff val="25000"/>
                  </a:schemeClr>
                </a:solidFill>
                <a:latin typeface="Arial" panose="020B0604020202020204" pitchFamily="34" charset="0"/>
                <a:cs typeface="Arial" panose="020B0604020202020204" pitchFamily="34" charset="0"/>
              </a:rPr>
              <a:t>1/</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Impuesto vehicular</a:t>
            </a:r>
            <a:r>
              <a:rPr lang="es-PE" sz="1200" baseline="30000" dirty="0">
                <a:solidFill>
                  <a:schemeClr val="tx1">
                    <a:lumMod val="75000"/>
                    <a:lumOff val="25000"/>
                  </a:schemeClr>
                </a:solidFill>
                <a:latin typeface="Arial" panose="020B0604020202020204" pitchFamily="34" charset="0"/>
                <a:cs typeface="Arial" panose="020B0604020202020204" pitchFamily="34" charset="0"/>
              </a:rPr>
              <a:t>1/</a:t>
            </a:r>
            <a:endParaRPr lang="es-PE" sz="1200" dirty="0">
              <a:solidFill>
                <a:schemeClr val="tx1">
                  <a:lumMod val="75000"/>
                  <a:lumOff val="25000"/>
                </a:schemeClr>
              </a:solidFill>
              <a:latin typeface="Arial" panose="020B0604020202020204" pitchFamily="34" charset="0"/>
              <a:cs typeface="Arial" panose="020B0604020202020204" pitchFamily="34" charset="0"/>
            </a:endParaRP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Transporte: metropolitano, tren</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Peajes</a:t>
            </a:r>
          </a:p>
          <a:p>
            <a:pPr marL="228600" indent="-228600">
              <a:buAutoNum type="arabicPeriod"/>
            </a:pPr>
            <a:r>
              <a:rPr lang="es-PE" sz="1200" dirty="0">
                <a:solidFill>
                  <a:schemeClr val="tx1">
                    <a:lumMod val="75000"/>
                    <a:lumOff val="25000"/>
                  </a:schemeClr>
                </a:solidFill>
                <a:latin typeface="Arial" panose="020B0604020202020204" pitchFamily="34" charset="0"/>
                <a:cs typeface="Arial" panose="020B0604020202020204" pitchFamily="34" charset="0"/>
              </a:rPr>
              <a:t>Servicios: agua, luz</a:t>
            </a:r>
          </a:p>
        </p:txBody>
      </p:sp>
      <p:sp>
        <p:nvSpPr>
          <p:cNvPr id="28" name="27 Rectángulo redondeado"/>
          <p:cNvSpPr/>
          <p:nvPr/>
        </p:nvSpPr>
        <p:spPr>
          <a:xfrm>
            <a:off x="1372082" y="1370875"/>
            <a:ext cx="1836000" cy="1728000"/>
          </a:xfrm>
          <a:prstGeom prst="roundRect">
            <a:avLst/>
          </a:prstGeom>
          <a:noFill/>
          <a:ln w="19050">
            <a:solidFill>
              <a:schemeClr val="accent1">
                <a:lumMod val="7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Sorteos de comprobante de pago</a:t>
            </a:r>
          </a:p>
        </p:txBody>
      </p:sp>
      <p:sp>
        <p:nvSpPr>
          <p:cNvPr id="29" name="28 Rectángulo redondeado"/>
          <p:cNvSpPr/>
          <p:nvPr/>
        </p:nvSpPr>
        <p:spPr>
          <a:xfrm>
            <a:off x="1376255" y="3167656"/>
            <a:ext cx="1836000" cy="1548000"/>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Sorteos de comprobante de pago premia a los pequeños emisores</a:t>
            </a:r>
          </a:p>
        </p:txBody>
      </p:sp>
      <p:sp>
        <p:nvSpPr>
          <p:cNvPr id="35" name="34 Rectángulo redondeado"/>
          <p:cNvSpPr/>
          <p:nvPr/>
        </p:nvSpPr>
        <p:spPr>
          <a:xfrm>
            <a:off x="1362557" y="846660"/>
            <a:ext cx="1836000" cy="468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b="1" dirty="0">
                <a:solidFill>
                  <a:schemeClr val="tx1"/>
                </a:solidFill>
                <a:latin typeface="Arial" panose="020B0604020202020204" pitchFamily="34" charset="0"/>
                <a:cs typeface="Arial" panose="020B0604020202020204" pitchFamily="34" charset="0"/>
              </a:rPr>
              <a:t>Primera generación</a:t>
            </a:r>
          </a:p>
          <a:p>
            <a:pPr algn="ctr"/>
            <a:r>
              <a:rPr lang="es-PE" sz="1200" b="1" dirty="0">
                <a:solidFill>
                  <a:schemeClr val="tx1"/>
                </a:solidFill>
                <a:latin typeface="Arial" panose="020B0604020202020204" pitchFamily="34" charset="0"/>
                <a:cs typeface="Arial" panose="020B0604020202020204" pitchFamily="34" charset="0"/>
              </a:rPr>
              <a:t>(de los 60s)</a:t>
            </a:r>
            <a:endParaRPr lang="es-PE" sz="1200" dirty="0">
              <a:solidFill>
                <a:schemeClr val="tx1"/>
              </a:solidFill>
              <a:latin typeface="Arial" panose="020B0604020202020204" pitchFamily="34" charset="0"/>
              <a:cs typeface="Arial" panose="020B0604020202020204" pitchFamily="34" charset="0"/>
            </a:endParaRPr>
          </a:p>
        </p:txBody>
      </p:sp>
      <p:sp>
        <p:nvSpPr>
          <p:cNvPr id="36" name="35 Rectángulo redondeado"/>
          <p:cNvSpPr/>
          <p:nvPr/>
        </p:nvSpPr>
        <p:spPr>
          <a:xfrm>
            <a:off x="5316362" y="841208"/>
            <a:ext cx="3630994" cy="468000"/>
          </a:xfrm>
          <a:prstGeom prst="roundRect">
            <a:avLst/>
          </a:prstGeom>
          <a:solidFill>
            <a:srgbClr val="C00000"/>
          </a:solidFill>
          <a:ln w="19050">
            <a:solidFill>
              <a:srgbClr val="A8000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lang="es-PE" sz="1200" b="1" dirty="0">
                <a:solidFill>
                  <a:schemeClr val="bg1"/>
                </a:solidFill>
                <a:latin typeface="Arial" panose="020B0604020202020204" pitchFamily="34" charset="0"/>
                <a:cs typeface="Arial" panose="020B0604020202020204" pitchFamily="34" charset="0"/>
              </a:rPr>
              <a:t>Tercera generación</a:t>
            </a:r>
          </a:p>
          <a:p>
            <a:pPr algn="ctr"/>
            <a:r>
              <a:rPr lang="es-PE" sz="1200" b="1" dirty="0">
                <a:solidFill>
                  <a:schemeClr val="bg1"/>
                </a:solidFill>
                <a:latin typeface="Arial" panose="020B0604020202020204" pitchFamily="34" charset="0"/>
                <a:cs typeface="Arial" panose="020B0604020202020204" pitchFamily="34" charset="0"/>
              </a:rPr>
              <a:t>es necesario empezar a discutirlas</a:t>
            </a:r>
          </a:p>
        </p:txBody>
      </p:sp>
      <p:sp>
        <p:nvSpPr>
          <p:cNvPr id="19" name="Rectángulo 49"/>
          <p:cNvSpPr/>
          <p:nvPr/>
        </p:nvSpPr>
        <p:spPr>
          <a:xfrm>
            <a:off x="9939" y="4881468"/>
            <a:ext cx="8867102" cy="246221"/>
          </a:xfrm>
          <a:prstGeom prst="rect">
            <a:avLst/>
          </a:prstGeom>
        </p:spPr>
        <p:txBody>
          <a:bodyPr wrap="square">
            <a:spAutoFit/>
          </a:bodyPr>
          <a:lstStyle/>
          <a:p>
            <a:r>
              <a:rPr lang="es-PE" sz="1000" i="1" dirty="0">
                <a:solidFill>
                  <a:srgbClr val="000000"/>
                </a:solidFill>
                <a:cs typeface="Arial" panose="020B0604020202020204" pitchFamily="34" charset="0"/>
              </a:rPr>
              <a:t>1/ Facilitaría ajustes necesarios en el impuesto predial, arbitrios, e impuesto vehicular</a:t>
            </a:r>
          </a:p>
        </p:txBody>
      </p:sp>
      <p:sp>
        <p:nvSpPr>
          <p:cNvPr id="20" name="19 Rectángulo redondeado"/>
          <p:cNvSpPr/>
          <p:nvPr/>
        </p:nvSpPr>
        <p:spPr>
          <a:xfrm>
            <a:off x="3323868" y="3156891"/>
            <a:ext cx="1836000" cy="1548000"/>
          </a:xfrm>
          <a:prstGeom prst="roundRect">
            <a:avLst/>
          </a:prstGeom>
          <a:noFill/>
          <a:ln w="190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Migrar a regímenes basados en márgenes de utilidad, que incentivan emisión de CPE en ventas y a pedir CPE en compras</a:t>
            </a:r>
          </a:p>
        </p:txBody>
      </p:sp>
      <p:sp>
        <p:nvSpPr>
          <p:cNvPr id="21" name="20 Rectángulo redondeado"/>
          <p:cNvSpPr/>
          <p:nvPr/>
        </p:nvSpPr>
        <p:spPr>
          <a:xfrm>
            <a:off x="3320922" y="1376275"/>
            <a:ext cx="1836000" cy="1728000"/>
          </a:xfrm>
          <a:prstGeom prst="roundRect">
            <a:avLst/>
          </a:prstGeom>
          <a:noFill/>
          <a:ln w="19050">
            <a:solidFill>
              <a:schemeClr val="accent1">
                <a:lumMod val="7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dirty="0">
                <a:solidFill>
                  <a:schemeClr val="tx1"/>
                </a:solidFill>
                <a:latin typeface="Arial" panose="020B0604020202020204" pitchFamily="34" charset="0"/>
                <a:cs typeface="Arial" panose="020B0604020202020204" pitchFamily="34" charset="0"/>
              </a:rPr>
              <a:t>Migrar de deducciones ciegas a deducciones sustentadas con CPE</a:t>
            </a:r>
          </a:p>
        </p:txBody>
      </p:sp>
      <p:sp>
        <p:nvSpPr>
          <p:cNvPr id="24" name="23 Rectángulo redondeado"/>
          <p:cNvSpPr/>
          <p:nvPr/>
        </p:nvSpPr>
        <p:spPr>
          <a:xfrm>
            <a:off x="3311397" y="844798"/>
            <a:ext cx="1836000" cy="468000"/>
          </a:xfrm>
          <a:prstGeom prst="roundRect">
            <a:avLst/>
          </a:prstGeom>
          <a:noFill/>
          <a:ln w="19050">
            <a:solidFill>
              <a:srgbClr val="A8000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s-PE" sz="1200" b="1" dirty="0">
                <a:solidFill>
                  <a:schemeClr val="tx1"/>
                </a:solidFill>
                <a:latin typeface="Arial" panose="020B0604020202020204" pitchFamily="34" charset="0"/>
                <a:cs typeface="Arial" panose="020B0604020202020204" pitchFamily="34" charset="0"/>
              </a:rPr>
              <a:t>Segunda generación</a:t>
            </a:r>
          </a:p>
          <a:p>
            <a:pPr algn="ctr"/>
            <a:r>
              <a:rPr lang="es-PE" sz="1200" b="1" dirty="0">
                <a:solidFill>
                  <a:schemeClr val="tx1"/>
                </a:solidFill>
                <a:latin typeface="Arial" panose="020B0604020202020204" pitchFamily="34" charset="0"/>
                <a:cs typeface="Arial" panose="020B0604020202020204" pitchFamily="34" charset="0"/>
              </a:rPr>
              <a:t>(reforma integral)</a:t>
            </a:r>
          </a:p>
        </p:txBody>
      </p:sp>
      <p:sp>
        <p:nvSpPr>
          <p:cNvPr id="27" name="22 Rectángulo redondeado">
            <a:extLst>
              <a:ext uri="{FF2B5EF4-FFF2-40B4-BE49-F238E27FC236}">
                <a16:creationId xmlns:a16="http://schemas.microsoft.com/office/drawing/2014/main" id="{907CE315-56FC-4B47-A4D0-CD4150FF0F11}"/>
              </a:ext>
            </a:extLst>
          </p:cNvPr>
          <p:cNvSpPr/>
          <p:nvPr/>
        </p:nvSpPr>
        <p:spPr>
          <a:xfrm>
            <a:off x="5302035" y="1369848"/>
            <a:ext cx="864000" cy="3335043"/>
          </a:xfrm>
          <a:prstGeom prst="roundRect">
            <a:avLst/>
          </a:prstGeom>
          <a:solidFill>
            <a:srgbClr val="C00000"/>
          </a:solidFill>
          <a:ln w="19050">
            <a:solidFill>
              <a:srgbClr val="A8000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lang="es-PE" sz="1100" b="1" dirty="0">
                <a:solidFill>
                  <a:schemeClr val="bg1"/>
                </a:solidFill>
                <a:latin typeface="Arial" panose="020B0604020202020204" pitchFamily="34" charset="0"/>
                <a:cs typeface="Arial" panose="020B0604020202020204" pitchFamily="34" charset="0"/>
              </a:rPr>
              <a:t>Usar parte del IGV pagado en sus compras</a:t>
            </a:r>
          </a:p>
        </p:txBody>
      </p:sp>
    </p:spTree>
    <p:extLst>
      <p:ext uri="{BB962C8B-B14F-4D97-AF65-F5344CB8AC3E}">
        <p14:creationId xmlns:p14="http://schemas.microsoft.com/office/powerpoint/2010/main" val="3691727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Rectángulo"/>
          <p:cNvSpPr/>
          <p:nvPr/>
        </p:nvSpPr>
        <p:spPr>
          <a:xfrm>
            <a:off x="232746" y="240131"/>
            <a:ext cx="8458136" cy="663515"/>
          </a:xfrm>
          <a:prstGeom prst="rect">
            <a:avLst/>
          </a:prstGeom>
        </p:spPr>
        <p:txBody>
          <a:bodyPr wrap="square">
            <a:spAutoFit/>
          </a:bodyPr>
          <a:lstStyle/>
          <a:p>
            <a:pPr algn="just">
              <a:lnSpc>
                <a:spcPct val="120000"/>
              </a:lnSpc>
            </a:pPr>
            <a:r>
              <a:rPr lang="es-PE" sz="1600" b="1" dirty="0"/>
              <a:t>La reforma tiene que ser estructural: no solo IR e IGV, otros países recaudan mucho más desde los gobiernos subnacionales y por contribuciones sociales</a:t>
            </a:r>
            <a:endParaRPr lang="es-PE" sz="1600" dirty="0"/>
          </a:p>
        </p:txBody>
      </p:sp>
      <p:cxnSp>
        <p:nvCxnSpPr>
          <p:cNvPr id="5" name="Conector recto 16"/>
          <p:cNvCxnSpPr/>
          <p:nvPr/>
        </p:nvCxnSpPr>
        <p:spPr>
          <a:xfrm flipV="1">
            <a:off x="192149" y="997293"/>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Marcador de número de diapositiva 1"/>
          <p:cNvSpPr txBox="1">
            <a:spLocks/>
          </p:cNvSpPr>
          <p:nvPr/>
        </p:nvSpPr>
        <p:spPr>
          <a:xfrm>
            <a:off x="7104012" y="4872164"/>
            <a:ext cx="2060974" cy="246916"/>
          </a:xfrm>
          <a:prstGeom prst="rect">
            <a:avLst/>
          </a:prstGeom>
        </p:spPr>
        <p:txBody>
          <a:bodyPr vert="horz" lIns="91440" tIns="45720" rIns="91440" bIns="45720" rtlCol="0" anchor="ctr"/>
          <a:lstStyle/>
          <a:p>
            <a:pPr marL="0" marR="0" lvl="0" indent="0" algn="r" defTabSz="914306" rtl="0" eaLnBrk="1" fontAlgn="auto" latinLnBrk="0" hangingPunct="1">
              <a:lnSpc>
                <a:spcPct val="100000"/>
              </a:lnSpc>
              <a:spcBef>
                <a:spcPts val="0"/>
              </a:spcBef>
              <a:spcAft>
                <a:spcPts val="0"/>
              </a:spcAft>
              <a:buClrTx/>
              <a:buSzTx/>
              <a:buFontTx/>
              <a:buNone/>
              <a:tabLst/>
              <a:defRPr/>
            </a:pPr>
            <a:fld id="{3A10AC81-0BCF-4A88-91DD-6D952CB3253A}" type="slidenum">
              <a:rPr kumimoji="0" lang="es-ES" sz="11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306" rtl="0" eaLnBrk="1" fontAlgn="auto" latinLnBrk="0" hangingPunct="1">
                <a:lnSpc>
                  <a:spcPct val="100000"/>
                </a:lnSpc>
                <a:spcBef>
                  <a:spcPts val="0"/>
                </a:spcBef>
                <a:spcAft>
                  <a:spcPts val="0"/>
                </a:spcAft>
                <a:buClrTx/>
                <a:buSzTx/>
                <a:buFontTx/>
                <a:buNone/>
                <a:tabLst/>
                <a:defRPr/>
              </a:pPr>
              <a:t>6</a:t>
            </a:fld>
            <a:endParaRPr kumimoji="0" lang="es-ES"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12 Rectángulo"/>
          <p:cNvSpPr>
            <a:spLocks noChangeArrowheads="1"/>
          </p:cNvSpPr>
          <p:nvPr/>
        </p:nvSpPr>
        <p:spPr bwMode="auto">
          <a:xfrm>
            <a:off x="19382" y="4816881"/>
            <a:ext cx="8652450" cy="369332"/>
          </a:xfrm>
          <a:prstGeom prst="rect">
            <a:avLst/>
          </a:prstGeom>
          <a:noFill/>
          <a:ln w="9525">
            <a:noFill/>
            <a:miter lim="800000"/>
            <a:headEnd/>
            <a:tailEnd/>
          </a:ln>
        </p:spPr>
        <p:txBody>
          <a:bodyPr wrap="square">
            <a:spAutoFit/>
          </a:bodyPr>
          <a:lstStyle/>
          <a:p>
            <a:r>
              <a:rPr lang="es-PE" altLang="es-PE" sz="900" dirty="0"/>
              <a:t>Fuente: BID-CIAT (</a:t>
            </a:r>
            <a:r>
              <a:rPr lang="es-PE" altLang="es-PE" sz="900" dirty="0">
                <a:hlinkClick r:id="rId3"/>
              </a:rPr>
              <a:t>https://www.iadb.org/es/sectores/reforma-modernizacion-del-estado/presion-fiscal/inicio</a:t>
            </a:r>
            <a:r>
              <a:rPr lang="es-PE" altLang="es-PE" sz="900" dirty="0"/>
              <a:t>) 1/ incluye gobiernos subnacionales, excluye contribuciones sociales e ingresos no tributarios. 2/ incluye estados y municipios. 3/ aportaciones a salud y pensiones, públicas y privadas. 4/ aportaciones a salud y pensiones, solo públicas </a:t>
            </a:r>
          </a:p>
        </p:txBody>
      </p:sp>
      <p:sp>
        <p:nvSpPr>
          <p:cNvPr id="25" name="5 CuadroTexto">
            <a:extLst>
              <a:ext uri="{FF2B5EF4-FFF2-40B4-BE49-F238E27FC236}">
                <a16:creationId xmlns:a16="http://schemas.microsoft.com/office/drawing/2014/main" id="{E6E75D55-5F50-4152-9E1B-04347151E137}"/>
              </a:ext>
            </a:extLst>
          </p:cNvPr>
          <p:cNvSpPr txBox="1">
            <a:spLocks noChangeArrowheads="1"/>
          </p:cNvSpPr>
          <p:nvPr/>
        </p:nvSpPr>
        <p:spPr bwMode="auto">
          <a:xfrm>
            <a:off x="434828" y="1094470"/>
            <a:ext cx="8223954" cy="492443"/>
          </a:xfrm>
          <a:prstGeom prst="rect">
            <a:avLst/>
          </a:prstGeom>
          <a:noFill/>
          <a:ln w="9525">
            <a:noFill/>
            <a:miter lim="800000"/>
            <a:headEnd/>
            <a:tailEnd/>
          </a:ln>
        </p:spPr>
        <p:txBody>
          <a:bodyPr wrap="square">
            <a:spAutoFit/>
          </a:bodyPr>
          <a:lstStyle/>
          <a:p>
            <a:pPr algn="ctr">
              <a:defRPr/>
            </a:pPr>
            <a:r>
              <a:rPr lang="es-PE" sz="1400" b="1" dirty="0">
                <a:cs typeface="Arial" panose="020B0604020202020204" pitchFamily="34" charset="0"/>
              </a:rPr>
              <a:t>Presión tributaria, recaudación de gobiernos subnacionales y contribuciones sociales, 2015</a:t>
            </a:r>
          </a:p>
          <a:p>
            <a:pPr algn="ctr">
              <a:defRPr/>
            </a:pPr>
            <a:r>
              <a:rPr lang="es-PE" sz="1200" dirty="0">
                <a:cs typeface="Arial" panose="020B0604020202020204" pitchFamily="34" charset="0"/>
              </a:rPr>
              <a:t>(% del PBI)</a:t>
            </a:r>
            <a:endParaRPr lang="es-PE" sz="1400" dirty="0">
              <a:cs typeface="Arial" panose="020B0604020202020204" pitchFamily="34" charset="0"/>
            </a:endParaRPr>
          </a:p>
        </p:txBody>
      </p:sp>
      <p:grpSp>
        <p:nvGrpSpPr>
          <p:cNvPr id="11" name="Grupo 10">
            <a:extLst>
              <a:ext uri="{FF2B5EF4-FFF2-40B4-BE49-F238E27FC236}">
                <a16:creationId xmlns:a16="http://schemas.microsoft.com/office/drawing/2014/main" id="{55E8C4CF-65E3-4AD6-9F45-6C526EBF9CF0}"/>
              </a:ext>
            </a:extLst>
          </p:cNvPr>
          <p:cNvGrpSpPr/>
          <p:nvPr/>
        </p:nvGrpSpPr>
        <p:grpSpPr>
          <a:xfrm>
            <a:off x="1008708" y="1591734"/>
            <a:ext cx="7283905" cy="3097632"/>
            <a:chOff x="771639" y="1591734"/>
            <a:chExt cx="7283905" cy="3097632"/>
          </a:xfrm>
        </p:grpSpPr>
        <p:pic>
          <p:nvPicPr>
            <p:cNvPr id="7" name="Imagen 6">
              <a:extLst>
                <a:ext uri="{FF2B5EF4-FFF2-40B4-BE49-F238E27FC236}">
                  <a16:creationId xmlns:a16="http://schemas.microsoft.com/office/drawing/2014/main" id="{05BFFAAA-886E-4B6F-9ED2-74ED3CD749F5}"/>
                </a:ext>
              </a:extLst>
            </p:cNvPr>
            <p:cNvPicPr>
              <a:picLocks noChangeAspect="1"/>
            </p:cNvPicPr>
            <p:nvPr/>
          </p:nvPicPr>
          <p:blipFill rotWithShape="1">
            <a:blip r:embed="rId4">
              <a:extLst>
                <a:ext uri="{28A0092B-C50C-407E-A947-70E740481C1C}">
                  <a14:useLocalDpi xmlns:a14="http://schemas.microsoft.com/office/drawing/2010/main" val="0"/>
                </a:ext>
              </a:extLst>
            </a:blip>
            <a:srcRect l="2358" t="11595" r="44898" b="62763"/>
            <a:stretch/>
          </p:blipFill>
          <p:spPr>
            <a:xfrm>
              <a:off x="771639" y="1591734"/>
              <a:ext cx="6715832" cy="3097632"/>
            </a:xfrm>
            <a:prstGeom prst="rect">
              <a:avLst/>
            </a:prstGeom>
          </p:spPr>
        </p:pic>
        <p:sp>
          <p:nvSpPr>
            <p:cNvPr id="8" name="19 Rectángulo redondeado">
              <a:extLst>
                <a:ext uri="{FF2B5EF4-FFF2-40B4-BE49-F238E27FC236}">
                  <a16:creationId xmlns:a16="http://schemas.microsoft.com/office/drawing/2014/main" id="{A6637CAF-B968-4840-8921-3D91677F5029}"/>
                </a:ext>
              </a:extLst>
            </p:cNvPr>
            <p:cNvSpPr/>
            <p:nvPr/>
          </p:nvSpPr>
          <p:spPr>
            <a:xfrm>
              <a:off x="891544" y="3858319"/>
              <a:ext cx="7164000" cy="180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latin typeface="Arial" panose="020B0604020202020204" pitchFamily="34" charset="0"/>
                <a:cs typeface="Arial" panose="020B0604020202020204" pitchFamily="34" charset="0"/>
              </a:endParaRPr>
            </a:p>
          </p:txBody>
        </p:sp>
        <p:sp>
          <p:nvSpPr>
            <p:cNvPr id="9" name="Rectángulo 24">
              <a:extLst>
                <a:ext uri="{FF2B5EF4-FFF2-40B4-BE49-F238E27FC236}">
                  <a16:creationId xmlns:a16="http://schemas.microsoft.com/office/drawing/2014/main" id="{69DAEDEB-41F3-4351-BA9D-71DA551065D9}"/>
                </a:ext>
              </a:extLst>
            </p:cNvPr>
            <p:cNvSpPr/>
            <p:nvPr/>
          </p:nvSpPr>
          <p:spPr>
            <a:xfrm>
              <a:off x="4192927" y="2602703"/>
              <a:ext cx="1348590" cy="954107"/>
            </a:xfrm>
            <a:prstGeom prst="rect">
              <a:avLst/>
            </a:prstGeom>
          </p:spPr>
          <p:txBody>
            <a:bodyPr wrap="square">
              <a:spAutoFit/>
            </a:bodyPr>
            <a:lstStyle/>
            <a:p>
              <a:pPr algn="ctr"/>
              <a:r>
                <a:rPr lang="es-PE" sz="1400" b="1" dirty="0">
                  <a:solidFill>
                    <a:schemeClr val="tx2"/>
                  </a:solidFill>
                </a:rPr>
                <a:t>Chile y Colombia recaudan 2 y 5 veces más</a:t>
              </a:r>
              <a:endParaRPr lang="es-PE" sz="1200" dirty="0">
                <a:solidFill>
                  <a:schemeClr val="tx2"/>
                </a:solidFill>
              </a:endParaRPr>
            </a:p>
          </p:txBody>
        </p:sp>
        <p:sp>
          <p:nvSpPr>
            <p:cNvPr id="10" name="CuadroTexto 9">
              <a:extLst>
                <a:ext uri="{FF2B5EF4-FFF2-40B4-BE49-F238E27FC236}">
                  <a16:creationId xmlns:a16="http://schemas.microsoft.com/office/drawing/2014/main" id="{549CF0D9-B726-4C56-AF04-0604AD80FE44}"/>
                </a:ext>
              </a:extLst>
            </p:cNvPr>
            <p:cNvSpPr txBox="1"/>
            <p:nvPr/>
          </p:nvSpPr>
          <p:spPr>
            <a:xfrm>
              <a:off x="1687044" y="1631110"/>
              <a:ext cx="1936690" cy="430887"/>
            </a:xfrm>
            <a:prstGeom prst="rect">
              <a:avLst/>
            </a:prstGeom>
            <a:solidFill>
              <a:schemeClr val="bg1"/>
            </a:solidFill>
          </p:spPr>
          <p:txBody>
            <a:bodyPr wrap="square" rtlCol="0">
              <a:spAutoFit/>
            </a:bodyPr>
            <a:lstStyle/>
            <a:p>
              <a:pPr algn="ctr"/>
              <a:r>
                <a:rPr lang="es-PE" sz="1050" dirty="0"/>
                <a:t>Ingresos impositivos totales</a:t>
              </a:r>
            </a:p>
            <a:p>
              <a:pPr algn="ctr"/>
              <a:r>
                <a:rPr lang="es-PE" sz="1050" dirty="0"/>
                <a:t>(Nacional + subnacional) 1/</a:t>
              </a:r>
            </a:p>
          </p:txBody>
        </p:sp>
        <p:sp>
          <p:nvSpPr>
            <p:cNvPr id="15" name="CuadroTexto 14">
              <a:extLst>
                <a:ext uri="{FF2B5EF4-FFF2-40B4-BE49-F238E27FC236}">
                  <a16:creationId xmlns:a16="http://schemas.microsoft.com/office/drawing/2014/main" id="{122668BC-797A-4156-BD48-76AE6E4667D6}"/>
                </a:ext>
              </a:extLst>
            </p:cNvPr>
            <p:cNvSpPr txBox="1"/>
            <p:nvPr/>
          </p:nvSpPr>
          <p:spPr>
            <a:xfrm>
              <a:off x="3677317" y="1799662"/>
              <a:ext cx="1873463" cy="257455"/>
            </a:xfrm>
            <a:prstGeom prst="rect">
              <a:avLst/>
            </a:prstGeom>
            <a:solidFill>
              <a:schemeClr val="bg1"/>
            </a:solidFill>
          </p:spPr>
          <p:txBody>
            <a:bodyPr wrap="square" rtlCol="0">
              <a:spAutoFit/>
            </a:bodyPr>
            <a:lstStyle/>
            <a:p>
              <a:pPr algn="ctr"/>
              <a:r>
                <a:rPr lang="es-PE" sz="1050" dirty="0"/>
                <a:t>Gobiernos subnacionales 2/</a:t>
              </a:r>
            </a:p>
          </p:txBody>
        </p:sp>
        <p:sp>
          <p:nvSpPr>
            <p:cNvPr id="16" name="CuadroTexto 15">
              <a:extLst>
                <a:ext uri="{FF2B5EF4-FFF2-40B4-BE49-F238E27FC236}">
                  <a16:creationId xmlns:a16="http://schemas.microsoft.com/office/drawing/2014/main" id="{DB31E52E-E1AF-49F7-9F54-E6453781052B}"/>
                </a:ext>
              </a:extLst>
            </p:cNvPr>
            <p:cNvSpPr txBox="1"/>
            <p:nvPr/>
          </p:nvSpPr>
          <p:spPr>
            <a:xfrm>
              <a:off x="5635495" y="1641620"/>
              <a:ext cx="1936690" cy="415498"/>
            </a:xfrm>
            <a:prstGeom prst="rect">
              <a:avLst/>
            </a:prstGeom>
            <a:solidFill>
              <a:schemeClr val="bg1"/>
            </a:solidFill>
          </p:spPr>
          <p:txBody>
            <a:bodyPr wrap="square" rtlCol="0">
              <a:spAutoFit/>
            </a:bodyPr>
            <a:lstStyle/>
            <a:p>
              <a:pPr algn="ctr"/>
              <a:r>
                <a:rPr lang="es-PE" sz="1050" dirty="0"/>
                <a:t>Contribuciones sociales totales (Pub. + Priv.) 3/</a:t>
              </a:r>
            </a:p>
          </p:txBody>
        </p:sp>
        <p:pic>
          <p:nvPicPr>
            <p:cNvPr id="19" name="Imagen 18">
              <a:extLst>
                <a:ext uri="{FF2B5EF4-FFF2-40B4-BE49-F238E27FC236}">
                  <a16:creationId xmlns:a16="http://schemas.microsoft.com/office/drawing/2014/main" id="{FDBD5A87-41DF-431C-B453-02D78EA0B7E8}"/>
                </a:ext>
              </a:extLst>
            </p:cNvPr>
            <p:cNvPicPr>
              <a:picLocks noChangeAspect="1"/>
            </p:cNvPicPr>
            <p:nvPr/>
          </p:nvPicPr>
          <p:blipFill rotWithShape="1">
            <a:blip r:embed="rId4">
              <a:extLst>
                <a:ext uri="{28A0092B-C50C-407E-A947-70E740481C1C}">
                  <a14:useLocalDpi xmlns:a14="http://schemas.microsoft.com/office/drawing/2010/main" val="0"/>
                </a:ext>
              </a:extLst>
            </a:blip>
            <a:srcRect l="2358" t="15697" r="92591" b="82646"/>
            <a:stretch/>
          </p:blipFill>
          <p:spPr>
            <a:xfrm>
              <a:off x="981856" y="2119254"/>
              <a:ext cx="648000" cy="201681"/>
            </a:xfrm>
            <a:prstGeom prst="rect">
              <a:avLst/>
            </a:prstGeom>
          </p:spPr>
        </p:pic>
      </p:grpSp>
    </p:spTree>
    <p:extLst>
      <p:ext uri="{BB962C8B-B14F-4D97-AF65-F5344CB8AC3E}">
        <p14:creationId xmlns:p14="http://schemas.microsoft.com/office/powerpoint/2010/main" val="2377082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60</a:t>
            </a:fld>
            <a:endParaRPr lang="es-ES" dirty="0"/>
          </a:p>
        </p:txBody>
      </p:sp>
      <p:sp>
        <p:nvSpPr>
          <p:cNvPr id="18" name="Título 2"/>
          <p:cNvSpPr txBox="1">
            <a:spLocks/>
          </p:cNvSpPr>
          <p:nvPr/>
        </p:nvSpPr>
        <p:spPr>
          <a:xfrm>
            <a:off x="156905" y="262547"/>
            <a:ext cx="7828854" cy="3756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En resumen: el problema y el planteamiento</a:t>
            </a:r>
          </a:p>
        </p:txBody>
      </p:sp>
      <p:cxnSp>
        <p:nvCxnSpPr>
          <p:cNvPr id="17" name="Conector recto 16"/>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0" name="CuadroTexto 11">
            <a:extLst>
              <a:ext uri="{FF2B5EF4-FFF2-40B4-BE49-F238E27FC236}">
                <a16:creationId xmlns:a16="http://schemas.microsoft.com/office/drawing/2014/main" id="{149F7DAD-AD9F-4402-BA9C-AFBA7680C8C5}"/>
              </a:ext>
            </a:extLst>
          </p:cNvPr>
          <p:cNvSpPr txBox="1"/>
          <p:nvPr/>
        </p:nvSpPr>
        <p:spPr>
          <a:xfrm>
            <a:off x="401790" y="852397"/>
            <a:ext cx="8317156" cy="3785652"/>
          </a:xfrm>
          <a:prstGeom prst="rect">
            <a:avLst/>
          </a:prstGeom>
          <a:noFill/>
        </p:spPr>
        <p:txBody>
          <a:bodyPr wrap="square" rtlCol="0">
            <a:spAutoFit/>
          </a:bodyPr>
          <a:lstStyle/>
          <a:p>
            <a:pPr marL="342900" indent="-342900">
              <a:buClr>
                <a:srgbClr val="C00000"/>
              </a:buClr>
              <a:buAutoNum type="arabicPeriod"/>
            </a:pPr>
            <a:r>
              <a:rPr lang="es-PE" sz="1600" dirty="0"/>
              <a:t>La presión tributaria es históricamente insuficiente (complejidad del sistema y evasión)</a:t>
            </a:r>
          </a:p>
          <a:p>
            <a:pPr marL="342900" indent="-342900">
              <a:buClr>
                <a:srgbClr val="C00000"/>
              </a:buClr>
              <a:buAutoNum type="arabicPeriod"/>
            </a:pPr>
            <a:endParaRPr lang="es-PE" sz="1600" dirty="0"/>
          </a:p>
          <a:p>
            <a:pPr marL="342900" indent="-342900">
              <a:buClr>
                <a:srgbClr val="C00000"/>
              </a:buClr>
              <a:buAutoNum type="arabicPeriod"/>
            </a:pPr>
            <a:r>
              <a:rPr lang="es-PE" sz="1600" dirty="0"/>
              <a:t>Se requiere abordar una reforma que:</a:t>
            </a:r>
          </a:p>
          <a:p>
            <a:pPr marL="622300" indent="-261938">
              <a:buClr>
                <a:srgbClr val="C00000"/>
              </a:buClr>
              <a:buFont typeface="Wingdings" panose="05000000000000000000" pitchFamily="2" charset="2"/>
              <a:buChar char="ü"/>
            </a:pPr>
            <a:r>
              <a:rPr lang="es-PE" sz="1600" dirty="0"/>
              <a:t>Simplifique</a:t>
            </a:r>
          </a:p>
          <a:p>
            <a:pPr marL="622300" indent="-261938">
              <a:buClr>
                <a:srgbClr val="C00000"/>
              </a:buClr>
              <a:buFont typeface="Wingdings" panose="05000000000000000000" pitchFamily="2" charset="2"/>
              <a:buChar char="ü"/>
            </a:pPr>
            <a:r>
              <a:rPr lang="es-PE" sz="1600" dirty="0"/>
              <a:t>Establezca nuevos incentivos al cumplimiento</a:t>
            </a:r>
          </a:p>
          <a:p>
            <a:pPr marL="622300" indent="-261938">
              <a:buClr>
                <a:srgbClr val="C00000"/>
              </a:buClr>
              <a:buFont typeface="Wingdings" panose="05000000000000000000" pitchFamily="2" charset="2"/>
              <a:buChar char="ü"/>
            </a:pPr>
            <a:r>
              <a:rPr lang="es-PE" sz="1600" dirty="0"/>
              <a:t>Aproveche nuevas tecnologías</a:t>
            </a:r>
          </a:p>
          <a:p>
            <a:pPr marL="622300" indent="-261938">
              <a:buClr>
                <a:srgbClr val="C00000"/>
              </a:buClr>
              <a:buFont typeface="Wingdings" panose="05000000000000000000" pitchFamily="2" charset="2"/>
              <a:buChar char="ü"/>
            </a:pPr>
            <a:endParaRPr lang="es-PE" sz="1600" dirty="0"/>
          </a:p>
          <a:p>
            <a:pPr marL="342900" indent="-342900">
              <a:buClr>
                <a:srgbClr val="C00000"/>
              </a:buClr>
              <a:buFont typeface="+mj-lt"/>
              <a:buAutoNum type="arabicPeriod" startAt="3"/>
            </a:pPr>
            <a:r>
              <a:rPr lang="es-PE" sz="1600" dirty="0"/>
              <a:t>Se plantea:</a:t>
            </a:r>
          </a:p>
          <a:p>
            <a:pPr marL="622300" indent="-261938">
              <a:buClr>
                <a:srgbClr val="C00000"/>
              </a:buClr>
              <a:buFont typeface="Wingdings" panose="05000000000000000000" pitchFamily="2" charset="2"/>
              <a:buChar char="ü"/>
            </a:pPr>
            <a:r>
              <a:rPr lang="es-PE" sz="1600" dirty="0"/>
              <a:t>Globalización de las rentas de PPNN, excepto IR3</a:t>
            </a:r>
          </a:p>
          <a:p>
            <a:pPr marL="622300" indent="-261938">
              <a:buClr>
                <a:srgbClr val="C00000"/>
              </a:buClr>
              <a:buFont typeface="Wingdings" panose="05000000000000000000" pitchFamily="2" charset="2"/>
              <a:buChar char="ü"/>
            </a:pPr>
            <a:r>
              <a:rPr lang="es-PE" sz="1600" dirty="0"/>
              <a:t>Establecimiento de 3 regímenes de IR3 basados en la utilidad</a:t>
            </a:r>
          </a:p>
          <a:p>
            <a:pPr marL="622300" indent="-261938">
              <a:buClr>
                <a:srgbClr val="C00000"/>
              </a:buClr>
              <a:buFont typeface="Wingdings" panose="05000000000000000000" pitchFamily="2" charset="2"/>
              <a:buChar char="ü"/>
            </a:pPr>
            <a:r>
              <a:rPr lang="es-PE" sz="1600" dirty="0"/>
              <a:t>Con menores requisitos contables. Gran parte se hará desde SUNAT.</a:t>
            </a:r>
          </a:p>
          <a:p>
            <a:pPr marL="622300" indent="-261938">
              <a:buClr>
                <a:srgbClr val="C00000"/>
              </a:buClr>
              <a:buFont typeface="Wingdings" panose="05000000000000000000" pitchFamily="2" charset="2"/>
              <a:buChar char="ü"/>
            </a:pPr>
            <a:r>
              <a:rPr lang="es-PE" sz="1600" dirty="0"/>
              <a:t>Establecimiento de incentivos a solicitar CPE</a:t>
            </a:r>
          </a:p>
          <a:p>
            <a:pPr marL="622300" indent="-261938">
              <a:buClr>
                <a:srgbClr val="C00000"/>
              </a:buClr>
              <a:buFont typeface="Wingdings" panose="05000000000000000000" pitchFamily="2" charset="2"/>
              <a:buChar char="ü"/>
            </a:pPr>
            <a:r>
              <a:rPr lang="es-PE" sz="1600" dirty="0"/>
              <a:t>Complementariamente, se requieren reformas en el mercado laboral (CCSS) y profundización financiera</a:t>
            </a:r>
          </a:p>
          <a:p>
            <a:pPr>
              <a:buClr>
                <a:srgbClr val="C00000"/>
              </a:buClr>
            </a:pPr>
            <a:endParaRPr lang="es-PE" sz="1600" dirty="0"/>
          </a:p>
        </p:txBody>
      </p:sp>
    </p:spTree>
    <p:extLst>
      <p:ext uri="{BB962C8B-B14F-4D97-AF65-F5344CB8AC3E}">
        <p14:creationId xmlns:p14="http://schemas.microsoft.com/office/powerpoint/2010/main" val="8865536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61</a:t>
            </a:fld>
            <a:endParaRPr lang="es-ES" dirty="0"/>
          </a:p>
        </p:txBody>
      </p:sp>
      <p:sp>
        <p:nvSpPr>
          <p:cNvPr id="18"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1800" b="1" dirty="0">
                <a:solidFill>
                  <a:prstClr val="black"/>
                </a:solidFill>
                <a:latin typeface="+mn-lt"/>
                <a:cs typeface="Arial" panose="020B0604020202020204" pitchFamily="34" charset="0"/>
              </a:rPr>
              <a:t>En resumen: ventajas de la reforma integral</a:t>
            </a:r>
          </a:p>
        </p:txBody>
      </p:sp>
      <p:cxnSp>
        <p:nvCxnSpPr>
          <p:cNvPr id="17" name="Conector recto 16"/>
          <p:cNvCxnSpPr/>
          <p:nvPr/>
        </p:nvCxnSpPr>
        <p:spPr>
          <a:xfrm flipV="1">
            <a:off x="211199" y="62449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7" name="Rectángulo 27"/>
          <p:cNvSpPr/>
          <p:nvPr/>
        </p:nvSpPr>
        <p:spPr>
          <a:xfrm>
            <a:off x="320650" y="1336522"/>
            <a:ext cx="4614907" cy="2975810"/>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spcBef>
                <a:spcPct val="0"/>
              </a:spcBef>
              <a:buClr>
                <a:srgbClr val="C00000"/>
              </a:buClr>
              <a:buFont typeface="Wingdings" panose="05000000000000000000" pitchFamily="2" charset="2"/>
              <a:buChar char="ü"/>
            </a:pPr>
            <a:r>
              <a:rPr lang="es-PE" sz="1400" b="1" dirty="0">
                <a:solidFill>
                  <a:schemeClr val="tx1"/>
                </a:solidFill>
              </a:rPr>
              <a:t>Simple: </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Regímenes basados en utilidades</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Reduce posibilidades de arbitraje</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SUNAT prepara declaraciones, DJ anual solo en RG</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Se eliminan registros de compras y ventas</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Un solo documento: la factura </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Facilita el </a:t>
            </a:r>
            <a:r>
              <a:rPr lang="es-PE" sz="1400" dirty="0" err="1">
                <a:solidFill>
                  <a:schemeClr val="tx1"/>
                </a:solidFill>
              </a:rPr>
              <a:t>factoring</a:t>
            </a:r>
            <a:endParaRPr lang="es-PE" sz="1400" dirty="0">
              <a:solidFill>
                <a:schemeClr val="tx1"/>
              </a:solidFill>
            </a:endParaRPr>
          </a:p>
          <a:p>
            <a:pPr marL="285750" lvl="1" indent="-285750">
              <a:spcBef>
                <a:spcPct val="0"/>
              </a:spcBef>
              <a:buClr>
                <a:srgbClr val="C00000"/>
              </a:buClr>
              <a:buFont typeface="Wingdings" panose="05000000000000000000" pitchFamily="2" charset="2"/>
              <a:buChar char="ü"/>
            </a:pPr>
            <a:endParaRPr lang="es-PE" sz="700" b="1" dirty="0">
              <a:solidFill>
                <a:schemeClr val="tx1"/>
              </a:solidFill>
            </a:endParaRPr>
          </a:p>
          <a:p>
            <a:pPr marL="285750" lvl="1" indent="-285750">
              <a:spcBef>
                <a:spcPct val="0"/>
              </a:spcBef>
              <a:buClr>
                <a:srgbClr val="C00000"/>
              </a:buClr>
              <a:buFont typeface="Wingdings" panose="05000000000000000000" pitchFamily="2" charset="2"/>
              <a:buChar char="ü"/>
            </a:pPr>
            <a:r>
              <a:rPr lang="es-PE" sz="1400" b="1" dirty="0">
                <a:solidFill>
                  <a:schemeClr val="tx1"/>
                </a:solidFill>
              </a:rPr>
              <a:t>Justo: </a:t>
            </a:r>
            <a:r>
              <a:rPr lang="es-PE" sz="1400" dirty="0">
                <a:solidFill>
                  <a:schemeClr val="tx1"/>
                </a:solidFill>
              </a:rPr>
              <a:t>Según capacidad contributiva</a:t>
            </a:r>
          </a:p>
          <a:p>
            <a:pPr marL="343220" indent="-343220" defTabSz="400797">
              <a:spcBef>
                <a:spcPct val="0"/>
              </a:spcBef>
              <a:buClr>
                <a:srgbClr val="C00000"/>
              </a:buClr>
              <a:buFont typeface="+mj-lt"/>
              <a:buAutoNum type="arabicPeriod"/>
            </a:pPr>
            <a:endParaRPr lang="es-PE" sz="700" dirty="0">
              <a:solidFill>
                <a:schemeClr val="tx1"/>
              </a:solidFill>
            </a:endParaRPr>
          </a:p>
          <a:p>
            <a:pPr marL="285750" lvl="1" indent="-285750">
              <a:spcBef>
                <a:spcPct val="0"/>
              </a:spcBef>
              <a:buClr>
                <a:srgbClr val="C00000"/>
              </a:buClr>
              <a:buFont typeface="Wingdings" panose="05000000000000000000" pitchFamily="2" charset="2"/>
              <a:buChar char="ü"/>
            </a:pPr>
            <a:r>
              <a:rPr lang="es-PE" sz="1400" b="1" dirty="0">
                <a:solidFill>
                  <a:schemeClr val="tx1"/>
                </a:solidFill>
              </a:rPr>
              <a:t>Reduce opacidad:</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Da valor al CPE y al pago por medios electrónicos</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Impulsa el crecimiento empresarial</a:t>
            </a:r>
          </a:p>
          <a:p>
            <a:pPr marL="800373" lvl="1" indent="-343220" defTabSz="400797">
              <a:spcBef>
                <a:spcPct val="0"/>
              </a:spcBef>
              <a:buClr>
                <a:srgbClr val="C00000"/>
              </a:buClr>
              <a:buFont typeface="Calibri" panose="020F0502020204030204" pitchFamily="34" charset="0"/>
              <a:buChar char="–"/>
            </a:pPr>
            <a:r>
              <a:rPr lang="es-PE" sz="1400" dirty="0">
                <a:solidFill>
                  <a:schemeClr val="tx1"/>
                </a:solidFill>
              </a:rPr>
              <a:t>Fortalece mecanismos para reducir atomización</a:t>
            </a:r>
          </a:p>
          <a:p>
            <a:pPr marL="800373" lvl="1" indent="-343220" defTabSz="400797">
              <a:spcBef>
                <a:spcPct val="0"/>
              </a:spcBef>
              <a:buClr>
                <a:srgbClr val="C00000"/>
              </a:buClr>
              <a:buFont typeface="Calibri" panose="020F0502020204030204" pitchFamily="34" charset="0"/>
              <a:buChar char="–"/>
            </a:pPr>
            <a:endParaRPr lang="es-PE" sz="1400" dirty="0">
              <a:solidFill>
                <a:schemeClr val="tx1"/>
              </a:solidFill>
            </a:endParaRPr>
          </a:p>
        </p:txBody>
      </p:sp>
      <p:sp>
        <p:nvSpPr>
          <p:cNvPr id="8" name="2 Rectángulo redondeado"/>
          <p:cNvSpPr/>
          <p:nvPr/>
        </p:nvSpPr>
        <p:spPr>
          <a:xfrm>
            <a:off x="5526063" y="1614662"/>
            <a:ext cx="3484266" cy="329540"/>
          </a:xfrm>
          <a:prstGeom prst="roundRect">
            <a:avLst/>
          </a:prstGeom>
          <a:noFill/>
          <a:ln w="19050">
            <a:solidFill>
              <a:srgbClr val="A8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rgbClr val="C00000"/>
                </a:solidFill>
                <a:latin typeface="Arial" panose="020B0604020202020204" pitchFamily="34" charset="0"/>
                <a:cs typeface="Arial" panose="020B0604020202020204" pitchFamily="34" charset="0"/>
              </a:rPr>
              <a:t>Para la SUNAT</a:t>
            </a:r>
          </a:p>
        </p:txBody>
      </p:sp>
      <p:sp>
        <p:nvSpPr>
          <p:cNvPr id="9" name="8 Rectángulo redondeado"/>
          <p:cNvSpPr/>
          <p:nvPr/>
        </p:nvSpPr>
        <p:spPr>
          <a:xfrm>
            <a:off x="333106" y="804548"/>
            <a:ext cx="4547363" cy="329540"/>
          </a:xfrm>
          <a:prstGeom prst="roundRect">
            <a:avLst/>
          </a:prstGeom>
          <a:no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chemeClr val="tx2"/>
                </a:solidFill>
                <a:latin typeface="Arial" panose="020B0604020202020204" pitchFamily="34" charset="0"/>
                <a:cs typeface="Arial" panose="020B0604020202020204" pitchFamily="34" charset="0"/>
              </a:rPr>
              <a:t>Para el contribuyente</a:t>
            </a:r>
          </a:p>
        </p:txBody>
      </p:sp>
      <p:sp>
        <p:nvSpPr>
          <p:cNvPr id="10" name="Rectángulo 27"/>
          <p:cNvSpPr/>
          <p:nvPr/>
        </p:nvSpPr>
        <p:spPr>
          <a:xfrm>
            <a:off x="6195695" y="2055750"/>
            <a:ext cx="3449601" cy="858327"/>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lnSpc>
                <a:spcPct val="90000"/>
              </a:lnSpc>
              <a:spcBef>
                <a:spcPct val="0"/>
              </a:spcBef>
              <a:spcAft>
                <a:spcPct val="35000"/>
              </a:spcAft>
              <a:buClr>
                <a:srgbClr val="C00000"/>
              </a:buClr>
              <a:buFont typeface="Wingdings" panose="05000000000000000000" pitchFamily="2" charset="2"/>
              <a:buChar char="ü"/>
            </a:pPr>
            <a:r>
              <a:rPr lang="es-PE" sz="1400" dirty="0">
                <a:solidFill>
                  <a:schemeClr val="tx1"/>
                </a:solidFill>
              </a:rPr>
              <a:t>Más información </a:t>
            </a:r>
          </a:p>
          <a:p>
            <a:pPr marL="285750" lvl="1" indent="-285750">
              <a:lnSpc>
                <a:spcPct val="90000"/>
              </a:lnSpc>
              <a:spcBef>
                <a:spcPct val="0"/>
              </a:spcBef>
              <a:spcAft>
                <a:spcPct val="35000"/>
              </a:spcAft>
              <a:buClr>
                <a:srgbClr val="C00000"/>
              </a:buClr>
              <a:buFont typeface="Wingdings" panose="05000000000000000000" pitchFamily="2" charset="2"/>
              <a:buChar char="ü"/>
            </a:pPr>
            <a:r>
              <a:rPr lang="es-PE" sz="1400" dirty="0">
                <a:solidFill>
                  <a:schemeClr val="tx1"/>
                </a:solidFill>
              </a:rPr>
              <a:t>Mejores servicios</a:t>
            </a:r>
          </a:p>
          <a:p>
            <a:pPr marL="285750" lvl="1" indent="-285750">
              <a:lnSpc>
                <a:spcPct val="90000"/>
              </a:lnSpc>
              <a:spcBef>
                <a:spcPct val="0"/>
              </a:spcBef>
              <a:spcAft>
                <a:spcPct val="35000"/>
              </a:spcAft>
              <a:buClr>
                <a:srgbClr val="C00000"/>
              </a:buClr>
              <a:buFont typeface="Wingdings" panose="05000000000000000000" pitchFamily="2" charset="2"/>
              <a:buChar char="ü"/>
            </a:pPr>
            <a:r>
              <a:rPr lang="es-PE" sz="1400" dirty="0">
                <a:solidFill>
                  <a:schemeClr val="tx1"/>
                </a:solidFill>
              </a:rPr>
              <a:t>Mejor control</a:t>
            </a:r>
          </a:p>
        </p:txBody>
      </p:sp>
      <p:cxnSp>
        <p:nvCxnSpPr>
          <p:cNvPr id="4" name="Conector recto 3">
            <a:extLst>
              <a:ext uri="{FF2B5EF4-FFF2-40B4-BE49-F238E27FC236}">
                <a16:creationId xmlns:a16="http://schemas.microsoft.com/office/drawing/2014/main" id="{64876686-1DB0-44E1-821B-FC4C7D1FFF07}"/>
              </a:ext>
            </a:extLst>
          </p:cNvPr>
          <p:cNvCxnSpPr/>
          <p:nvPr/>
        </p:nvCxnSpPr>
        <p:spPr>
          <a:xfrm>
            <a:off x="5056742" y="793730"/>
            <a:ext cx="0" cy="372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id="{CACDE5F8-DCBE-4A2B-893D-200C8A45BBD3}"/>
              </a:ext>
            </a:extLst>
          </p:cNvPr>
          <p:cNvCxnSpPr/>
          <p:nvPr/>
        </p:nvCxnSpPr>
        <p:spPr>
          <a:xfrm>
            <a:off x="5056742" y="2853369"/>
            <a:ext cx="2864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2 Rectángulo redondeado">
            <a:extLst>
              <a:ext uri="{FF2B5EF4-FFF2-40B4-BE49-F238E27FC236}">
                <a16:creationId xmlns:a16="http://schemas.microsoft.com/office/drawing/2014/main" id="{CA09998B-0C4B-4DE9-A94C-1EE3162B5864}"/>
              </a:ext>
            </a:extLst>
          </p:cNvPr>
          <p:cNvSpPr/>
          <p:nvPr/>
        </p:nvSpPr>
        <p:spPr>
          <a:xfrm>
            <a:off x="5526063" y="3138293"/>
            <a:ext cx="3484266" cy="329540"/>
          </a:xfrm>
          <a:prstGeom prst="roundRect">
            <a:avLst/>
          </a:prstGeom>
          <a:noFill/>
          <a:ln w="19050">
            <a:solidFill>
              <a:srgbClr val="A8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400" b="1" dirty="0">
                <a:solidFill>
                  <a:srgbClr val="C00000"/>
                </a:solidFill>
                <a:latin typeface="Arial" panose="020B0604020202020204" pitchFamily="34" charset="0"/>
                <a:cs typeface="Arial" panose="020B0604020202020204" pitchFamily="34" charset="0"/>
              </a:rPr>
              <a:t>Para el Perú</a:t>
            </a:r>
          </a:p>
        </p:txBody>
      </p:sp>
      <p:sp>
        <p:nvSpPr>
          <p:cNvPr id="12" name="Rectángulo 27">
            <a:extLst>
              <a:ext uri="{FF2B5EF4-FFF2-40B4-BE49-F238E27FC236}">
                <a16:creationId xmlns:a16="http://schemas.microsoft.com/office/drawing/2014/main" id="{306D31B9-C686-4329-B751-853168611565}"/>
              </a:ext>
            </a:extLst>
          </p:cNvPr>
          <p:cNvSpPr/>
          <p:nvPr/>
        </p:nvSpPr>
        <p:spPr>
          <a:xfrm>
            <a:off x="6195695" y="3476311"/>
            <a:ext cx="3449601" cy="826827"/>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1" indent="-285750">
              <a:lnSpc>
                <a:spcPct val="90000"/>
              </a:lnSpc>
              <a:spcBef>
                <a:spcPct val="0"/>
              </a:spcBef>
              <a:spcAft>
                <a:spcPct val="35000"/>
              </a:spcAft>
              <a:buClr>
                <a:srgbClr val="C00000"/>
              </a:buClr>
              <a:buFont typeface="Wingdings" panose="05000000000000000000" pitchFamily="2" charset="2"/>
              <a:buChar char="ü"/>
            </a:pPr>
            <a:r>
              <a:rPr lang="es-PE" sz="1400" dirty="0">
                <a:solidFill>
                  <a:schemeClr val="tx1"/>
                </a:solidFill>
              </a:rPr>
              <a:t>Mas formalización</a:t>
            </a:r>
          </a:p>
          <a:p>
            <a:pPr marL="285750" lvl="1" indent="-285750">
              <a:lnSpc>
                <a:spcPct val="90000"/>
              </a:lnSpc>
              <a:spcBef>
                <a:spcPct val="0"/>
              </a:spcBef>
              <a:spcAft>
                <a:spcPct val="35000"/>
              </a:spcAft>
              <a:buClr>
                <a:srgbClr val="C00000"/>
              </a:buClr>
              <a:buFont typeface="Wingdings" panose="05000000000000000000" pitchFamily="2" charset="2"/>
              <a:buChar char="ü"/>
            </a:pPr>
            <a:r>
              <a:rPr lang="es-PE" sz="1400" b="1" dirty="0">
                <a:solidFill>
                  <a:schemeClr val="tx1"/>
                </a:solidFill>
              </a:rPr>
              <a:t>Mayor recaudación</a:t>
            </a:r>
          </a:p>
        </p:txBody>
      </p:sp>
    </p:spTree>
    <p:extLst>
      <p:ext uri="{BB962C8B-B14F-4D97-AF65-F5344CB8AC3E}">
        <p14:creationId xmlns:p14="http://schemas.microsoft.com/office/powerpoint/2010/main" val="22391472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A10AC81-0BCF-4A88-91DD-6D952CB3253A}" type="slidenum">
              <a:rPr lang="es-ES" smtClean="0"/>
              <a:pPr/>
              <a:t>62</a:t>
            </a:fld>
            <a:endParaRPr lang="es-ES" dirty="0"/>
          </a:p>
        </p:txBody>
      </p:sp>
      <p:sp>
        <p:nvSpPr>
          <p:cNvPr id="18"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defRPr/>
            </a:pPr>
            <a:r>
              <a:rPr lang="es-PE" sz="2000" b="1" dirty="0">
                <a:solidFill>
                  <a:prstClr val="black"/>
                </a:solidFill>
                <a:latin typeface="Arial" panose="020B0604020202020204" pitchFamily="34" charset="0"/>
                <a:cs typeface="Arial" panose="020B0604020202020204" pitchFamily="34" charset="0"/>
              </a:rPr>
              <a:t>Línea de tiempo de la reforma</a:t>
            </a:r>
          </a:p>
        </p:txBody>
      </p:sp>
      <p:cxnSp>
        <p:nvCxnSpPr>
          <p:cNvPr id="17" name="Conector recto 16"/>
          <p:cNvCxnSpPr/>
          <p:nvPr/>
        </p:nvCxnSpPr>
        <p:spPr>
          <a:xfrm flipV="1">
            <a:off x="211199" y="624497"/>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pic>
        <p:nvPicPr>
          <p:cNvPr id="1026" name="Picture 2" descr="demo 24">
            <a:extLst>
              <a:ext uri="{FF2B5EF4-FFF2-40B4-BE49-F238E27FC236}">
                <a16:creationId xmlns:a16="http://schemas.microsoft.com/office/drawing/2014/main" id="{A6ABE804-14C5-4D99-9566-C5211B7FCF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t="19701" r="637" b="25353"/>
          <a:stretch/>
        </p:blipFill>
        <p:spPr bwMode="auto">
          <a:xfrm>
            <a:off x="684550" y="760676"/>
            <a:ext cx="7095932" cy="392400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A820886C-4E6D-4C2C-A26E-CE37FC97A8A8}"/>
              </a:ext>
            </a:extLst>
          </p:cNvPr>
          <p:cNvSpPr txBox="1"/>
          <p:nvPr/>
        </p:nvSpPr>
        <p:spPr>
          <a:xfrm>
            <a:off x="5087840" y="1410980"/>
            <a:ext cx="720000" cy="523220"/>
          </a:xfrm>
          <a:prstGeom prst="rect">
            <a:avLst/>
          </a:prstGeom>
          <a:solidFill>
            <a:schemeClr val="bg1"/>
          </a:solidFill>
        </p:spPr>
        <p:txBody>
          <a:bodyPr wrap="square" rtlCol="0">
            <a:spAutoFit/>
          </a:bodyPr>
          <a:lstStyle/>
          <a:p>
            <a:pPr algn="ctr"/>
            <a:r>
              <a:rPr lang="es-PE" sz="1400" b="1" dirty="0"/>
              <a:t>2018 - 2019</a:t>
            </a:r>
          </a:p>
        </p:txBody>
      </p:sp>
      <p:sp>
        <p:nvSpPr>
          <p:cNvPr id="13" name="CuadroTexto 12">
            <a:extLst>
              <a:ext uri="{FF2B5EF4-FFF2-40B4-BE49-F238E27FC236}">
                <a16:creationId xmlns:a16="http://schemas.microsoft.com/office/drawing/2014/main" id="{73F0533F-0D7D-4B5D-B666-C56342854FBC}"/>
              </a:ext>
            </a:extLst>
          </p:cNvPr>
          <p:cNvSpPr txBox="1"/>
          <p:nvPr/>
        </p:nvSpPr>
        <p:spPr>
          <a:xfrm>
            <a:off x="2974340" y="2732201"/>
            <a:ext cx="601447" cy="338554"/>
          </a:xfrm>
          <a:prstGeom prst="rect">
            <a:avLst/>
          </a:prstGeom>
          <a:solidFill>
            <a:schemeClr val="bg1"/>
          </a:solidFill>
        </p:spPr>
        <p:txBody>
          <a:bodyPr wrap="none" rtlCol="0">
            <a:spAutoFit/>
          </a:bodyPr>
          <a:lstStyle/>
          <a:p>
            <a:r>
              <a:rPr lang="es-PE" sz="1600" b="1" dirty="0"/>
              <a:t>2019</a:t>
            </a:r>
          </a:p>
        </p:txBody>
      </p:sp>
      <p:sp>
        <p:nvSpPr>
          <p:cNvPr id="16" name="CuadroTexto 15">
            <a:extLst>
              <a:ext uri="{FF2B5EF4-FFF2-40B4-BE49-F238E27FC236}">
                <a16:creationId xmlns:a16="http://schemas.microsoft.com/office/drawing/2014/main" id="{6C63C238-9C11-4347-AA8B-68AF10A5E03B}"/>
              </a:ext>
            </a:extLst>
          </p:cNvPr>
          <p:cNvSpPr txBox="1"/>
          <p:nvPr/>
        </p:nvSpPr>
        <p:spPr>
          <a:xfrm>
            <a:off x="5147117" y="3996600"/>
            <a:ext cx="601447" cy="338554"/>
          </a:xfrm>
          <a:prstGeom prst="rect">
            <a:avLst/>
          </a:prstGeom>
          <a:solidFill>
            <a:schemeClr val="bg1"/>
          </a:solidFill>
        </p:spPr>
        <p:txBody>
          <a:bodyPr wrap="none" rtlCol="0">
            <a:spAutoFit/>
          </a:bodyPr>
          <a:lstStyle/>
          <a:p>
            <a:r>
              <a:rPr lang="es-PE" sz="1600" b="1" dirty="0"/>
              <a:t>2020</a:t>
            </a:r>
          </a:p>
        </p:txBody>
      </p:sp>
      <p:sp>
        <p:nvSpPr>
          <p:cNvPr id="4" name="Rectángulo: esquinas redondeadas 3">
            <a:extLst>
              <a:ext uri="{FF2B5EF4-FFF2-40B4-BE49-F238E27FC236}">
                <a16:creationId xmlns:a16="http://schemas.microsoft.com/office/drawing/2014/main" id="{BCD3B2EE-28CC-4E47-9366-D79B5B7E08B3}"/>
              </a:ext>
            </a:extLst>
          </p:cNvPr>
          <p:cNvSpPr/>
          <p:nvPr/>
        </p:nvSpPr>
        <p:spPr>
          <a:xfrm>
            <a:off x="6146656" y="1245962"/>
            <a:ext cx="1880226" cy="7823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Proyecto de Ley: Debate y aprobación </a:t>
            </a:r>
          </a:p>
        </p:txBody>
      </p:sp>
      <p:sp>
        <p:nvSpPr>
          <p:cNvPr id="19" name="Rectángulo: esquinas redondeadas 18">
            <a:extLst>
              <a:ext uri="{FF2B5EF4-FFF2-40B4-BE49-F238E27FC236}">
                <a16:creationId xmlns:a16="http://schemas.microsoft.com/office/drawing/2014/main" id="{9B179FC2-0CE9-4853-8157-04561E2EBEA5}"/>
              </a:ext>
            </a:extLst>
          </p:cNvPr>
          <p:cNvSpPr/>
          <p:nvPr/>
        </p:nvSpPr>
        <p:spPr>
          <a:xfrm>
            <a:off x="438150" y="2295943"/>
            <a:ext cx="2223959" cy="1211070"/>
          </a:xfrm>
          <a:prstGeom prst="roundRect">
            <a:avLst/>
          </a:prstGeom>
          <a:solidFill>
            <a:srgbClr val="F63A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1. Reglamentación</a:t>
            </a:r>
          </a:p>
          <a:p>
            <a:pPr algn="ctr"/>
            <a:r>
              <a:rPr lang="es-PE" sz="1400" b="1" dirty="0"/>
              <a:t>2. Desarrollo de sistemas: CPE y Cuenta Única</a:t>
            </a:r>
          </a:p>
          <a:p>
            <a:pPr algn="ctr"/>
            <a:r>
              <a:rPr lang="es-PE" sz="1400" b="1" dirty="0"/>
              <a:t>3. Difusión</a:t>
            </a:r>
          </a:p>
        </p:txBody>
      </p:sp>
      <p:sp>
        <p:nvSpPr>
          <p:cNvPr id="20" name="Rectángulo: esquinas redondeadas 19">
            <a:extLst>
              <a:ext uri="{FF2B5EF4-FFF2-40B4-BE49-F238E27FC236}">
                <a16:creationId xmlns:a16="http://schemas.microsoft.com/office/drawing/2014/main" id="{7278F70A-0B75-4965-A116-D495985CC3F1}"/>
              </a:ext>
            </a:extLst>
          </p:cNvPr>
          <p:cNvSpPr/>
          <p:nvPr/>
        </p:nvSpPr>
        <p:spPr>
          <a:xfrm>
            <a:off x="6146032" y="3774717"/>
            <a:ext cx="1880850" cy="782320"/>
          </a:xfrm>
          <a:prstGeom prst="round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PE" sz="1400" b="1" dirty="0"/>
              <a:t>Entrada en vigor</a:t>
            </a:r>
          </a:p>
        </p:txBody>
      </p:sp>
    </p:spTree>
    <p:extLst>
      <p:ext uri="{BB962C8B-B14F-4D97-AF65-F5344CB8AC3E}">
        <p14:creationId xmlns:p14="http://schemas.microsoft.com/office/powerpoint/2010/main" val="1397909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396737" y="2446184"/>
            <a:ext cx="8383716" cy="453668"/>
          </a:xfrm>
          <a:prstGeom prst="rect">
            <a:avLst/>
          </a:prstGeom>
        </p:spPr>
        <p:txBody>
          <a:bodyPr vert="horz" lIns="51483" tIns="25741" rIns="51483" bIns="25741"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es-PE" sz="2800" b="1" dirty="0">
                <a:latin typeface="+mn-lt"/>
              </a:rPr>
              <a:t>Diagnóstico de problemática </a:t>
            </a:r>
          </a:p>
          <a:p>
            <a:pPr algn="ctr"/>
            <a:r>
              <a:rPr lang="es-PE" sz="2800" b="1" dirty="0">
                <a:latin typeface="+mn-lt"/>
              </a:rPr>
              <a:t>de regímenes para empresas y negocios</a:t>
            </a:r>
          </a:p>
        </p:txBody>
      </p:sp>
      <p:pic>
        <p:nvPicPr>
          <p:cNvPr id="1026" name="Picture 2" descr="Resultado de imagen para sun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70" y="610873"/>
            <a:ext cx="2235933" cy="6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792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384246D5-EB41-4464-914A-B2BC837C69AA}"/>
              </a:ext>
            </a:extLst>
          </p:cNvPr>
          <p:cNvSpPr/>
          <p:nvPr/>
        </p:nvSpPr>
        <p:spPr>
          <a:xfrm>
            <a:off x="187048" y="1236605"/>
            <a:ext cx="990071" cy="330682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400" b="1" dirty="0"/>
              <a:t>Múltiples opciones y reglas según rango de ventas declaradas</a:t>
            </a:r>
          </a:p>
        </p:txBody>
      </p:sp>
      <p:sp>
        <p:nvSpPr>
          <p:cNvPr id="9" name="Flecha: a la derecha 8">
            <a:extLst>
              <a:ext uri="{FF2B5EF4-FFF2-40B4-BE49-F238E27FC236}">
                <a16:creationId xmlns:a16="http://schemas.microsoft.com/office/drawing/2014/main" id="{160E0A39-5E70-461E-BCE0-80D65E83F472}"/>
              </a:ext>
            </a:extLst>
          </p:cNvPr>
          <p:cNvSpPr/>
          <p:nvPr/>
        </p:nvSpPr>
        <p:spPr>
          <a:xfrm>
            <a:off x="771112" y="3834456"/>
            <a:ext cx="8096692" cy="94456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aphicFrame>
        <p:nvGraphicFramePr>
          <p:cNvPr id="85" name="Gráfico 84">
            <a:extLst>
              <a:ext uri="{FF2B5EF4-FFF2-40B4-BE49-F238E27FC236}">
                <a16:creationId xmlns:a16="http://schemas.microsoft.com/office/drawing/2014/main" id="{76973637-8F66-4012-B92F-F190FCDD3222}"/>
              </a:ext>
            </a:extLst>
          </p:cNvPr>
          <p:cNvGraphicFramePr>
            <a:graphicFrameLocks/>
          </p:cNvGraphicFramePr>
          <p:nvPr>
            <p:extLst>
              <p:ext uri="{D42A27DB-BD31-4B8C-83A1-F6EECF244321}">
                <p14:modId xmlns:p14="http://schemas.microsoft.com/office/powerpoint/2010/main" val="3430541944"/>
              </p:ext>
            </p:extLst>
          </p:nvPr>
        </p:nvGraphicFramePr>
        <p:xfrm>
          <a:off x="1354933" y="1012324"/>
          <a:ext cx="7323944" cy="2903091"/>
        </p:xfrm>
        <a:graphic>
          <a:graphicData uri="http://schemas.openxmlformats.org/drawingml/2006/chart">
            <c:chart xmlns:c="http://schemas.openxmlformats.org/drawingml/2006/chart" xmlns:r="http://schemas.openxmlformats.org/officeDocument/2006/relationships" r:id="rId2"/>
          </a:graphicData>
        </a:graphic>
      </p:graphicFrame>
      <p:sp>
        <p:nvSpPr>
          <p:cNvPr id="2" name="Marcador de número de diapositiva 1"/>
          <p:cNvSpPr>
            <a:spLocks noGrp="1"/>
          </p:cNvSpPr>
          <p:nvPr>
            <p:ph type="sldNum" sz="quarter" idx="12"/>
          </p:nvPr>
        </p:nvSpPr>
        <p:spPr/>
        <p:txBody>
          <a:bodyPr/>
          <a:lstStyle/>
          <a:p>
            <a:fld id="{3A10AC81-0BCF-4A88-91DD-6D952CB3253A}" type="slidenum">
              <a:rPr lang="es-ES" smtClean="0"/>
              <a:pPr/>
              <a:t>8</a:t>
            </a:fld>
            <a:endParaRPr lang="es-ES" dirty="0"/>
          </a:p>
        </p:txBody>
      </p:sp>
      <p:cxnSp>
        <p:nvCxnSpPr>
          <p:cNvPr id="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50" name="Rectángulo 49"/>
          <p:cNvSpPr/>
          <p:nvPr/>
        </p:nvSpPr>
        <p:spPr>
          <a:xfrm>
            <a:off x="703" y="4891295"/>
            <a:ext cx="8867102" cy="230832"/>
          </a:xfrm>
          <a:prstGeom prst="rect">
            <a:avLst/>
          </a:prstGeom>
        </p:spPr>
        <p:txBody>
          <a:bodyPr wrap="square">
            <a:spAutoFit/>
          </a:bodyPr>
          <a:lstStyle/>
          <a:p>
            <a:r>
              <a:rPr lang="es-PE" sz="900" dirty="0"/>
              <a:t>Fuente: SUNAT. 1/ Corresponde a los contribuyentes que presentaron al menos una declaración durante 2017</a:t>
            </a:r>
          </a:p>
        </p:txBody>
      </p:sp>
      <p:sp>
        <p:nvSpPr>
          <p:cNvPr id="39" name="Título 2"/>
          <p:cNvSpPr txBox="1">
            <a:spLocks/>
          </p:cNvSpPr>
          <p:nvPr/>
        </p:nvSpPr>
        <p:spPr>
          <a:xfrm>
            <a:off x="174323" y="121571"/>
            <a:ext cx="8627094"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1800" b="1" dirty="0">
                <a:latin typeface="+mn-lt"/>
              </a:rPr>
              <a:t>Empresas y negocios: Un sistema tributario complejo, concentrado en pequeñas unidades productivas y que no incentiva la formalización</a:t>
            </a:r>
          </a:p>
        </p:txBody>
      </p:sp>
      <p:cxnSp>
        <p:nvCxnSpPr>
          <p:cNvPr id="20" name="Conector recto 19"/>
          <p:cNvCxnSpPr>
            <a:cxnSpLocks/>
          </p:cNvCxnSpPr>
          <p:nvPr/>
        </p:nvCxnSpPr>
        <p:spPr>
          <a:xfrm flipV="1">
            <a:off x="4546553" y="1556472"/>
            <a:ext cx="0" cy="3204000"/>
          </a:xfrm>
          <a:prstGeom prst="line">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7" name="Rectángulo redondeado 56"/>
          <p:cNvSpPr/>
          <p:nvPr/>
        </p:nvSpPr>
        <p:spPr>
          <a:xfrm>
            <a:off x="2986164" y="3816407"/>
            <a:ext cx="1329787" cy="461310"/>
          </a:xfrm>
          <a:prstGeom prst="roundRect">
            <a:avLst/>
          </a:prstGeom>
          <a:ln>
            <a:solidFill>
              <a:srgbClr val="CC33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sz="750" dirty="0">
                <a:latin typeface="Arial" panose="020B0604020202020204" pitchFamily="34" charset="0"/>
                <a:cs typeface="Arial" panose="020B0604020202020204" pitchFamily="34" charset="0"/>
              </a:rPr>
              <a:t>Renta independientes </a:t>
            </a:r>
          </a:p>
          <a:p>
            <a:pPr algn="ctr"/>
            <a:r>
              <a:rPr lang="es-ES" sz="750" dirty="0">
                <a:latin typeface="Arial" panose="020B0604020202020204" pitchFamily="34" charset="0"/>
                <a:cs typeface="Arial" panose="020B0604020202020204" pitchFamily="34" charset="0"/>
              </a:rPr>
              <a:t>Mínimo exento</a:t>
            </a:r>
          </a:p>
          <a:p>
            <a:pPr algn="ctr"/>
            <a:r>
              <a:rPr lang="es-ES" sz="750" dirty="0">
                <a:latin typeface="Arial" panose="020B0604020202020204" pitchFamily="34" charset="0"/>
                <a:cs typeface="Arial" panose="020B0604020202020204" pitchFamily="34" charset="0"/>
              </a:rPr>
              <a:t>7 UIT + 3 UIT + 20% </a:t>
            </a:r>
          </a:p>
        </p:txBody>
      </p:sp>
      <p:sp>
        <p:nvSpPr>
          <p:cNvPr id="27" name="Rectángulo redondeado 26"/>
          <p:cNvSpPr/>
          <p:nvPr/>
        </p:nvSpPr>
        <p:spPr>
          <a:xfrm>
            <a:off x="1586936" y="3748969"/>
            <a:ext cx="1321395" cy="324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NRUS 1 (S/ 20)</a:t>
            </a:r>
          </a:p>
          <a:p>
            <a:pPr algn="ctr"/>
            <a:r>
              <a:rPr lang="es-ES" sz="750" dirty="0">
                <a:solidFill>
                  <a:schemeClr val="tx1"/>
                </a:solidFill>
                <a:latin typeface="Arial" panose="020B0604020202020204" pitchFamily="34" charset="0"/>
                <a:cs typeface="Arial" panose="020B0604020202020204" pitchFamily="34" charset="0"/>
              </a:rPr>
              <a:t>S/ 5mil x mes</a:t>
            </a:r>
          </a:p>
        </p:txBody>
      </p:sp>
      <p:sp>
        <p:nvSpPr>
          <p:cNvPr id="28" name="Rectángulo redondeado 27"/>
          <p:cNvSpPr/>
          <p:nvPr/>
        </p:nvSpPr>
        <p:spPr>
          <a:xfrm>
            <a:off x="1586935" y="4481126"/>
            <a:ext cx="1323884" cy="360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RMT (29.5%; </a:t>
            </a:r>
          </a:p>
          <a:p>
            <a:pPr algn="ctr"/>
            <a:r>
              <a:rPr lang="es-ES" sz="750" dirty="0">
                <a:solidFill>
                  <a:schemeClr val="tx1"/>
                </a:solidFill>
                <a:latin typeface="Arial" panose="020B0604020202020204" pitchFamily="34" charset="0"/>
                <a:cs typeface="Arial" panose="020B0604020202020204" pitchFamily="34" charset="0"/>
              </a:rPr>
              <a:t>10% a 15UIT) </a:t>
            </a:r>
          </a:p>
          <a:p>
            <a:pPr algn="ctr"/>
            <a:r>
              <a:rPr lang="es-ES" sz="750" dirty="0">
                <a:solidFill>
                  <a:schemeClr val="tx1"/>
                </a:solidFill>
                <a:latin typeface="Arial" panose="020B0604020202020204" pitchFamily="34" charset="0"/>
                <a:cs typeface="Arial" panose="020B0604020202020204" pitchFamily="34" charset="0"/>
              </a:rPr>
              <a:t>  1700 UIT</a:t>
            </a:r>
          </a:p>
        </p:txBody>
      </p:sp>
      <p:sp>
        <p:nvSpPr>
          <p:cNvPr id="30" name="Rectángulo redondeado 29"/>
          <p:cNvSpPr/>
          <p:nvPr/>
        </p:nvSpPr>
        <p:spPr>
          <a:xfrm>
            <a:off x="2986164" y="4306561"/>
            <a:ext cx="1329787" cy="460092"/>
          </a:xfrm>
          <a:prstGeom prst="roundRect">
            <a:avLst/>
          </a:prstGeom>
          <a:ln>
            <a:solidFill>
              <a:srgbClr val="CC33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sz="750" dirty="0">
                <a:latin typeface="Arial" panose="020B0604020202020204" pitchFamily="34" charset="0"/>
                <a:cs typeface="Arial" panose="020B0604020202020204" pitchFamily="34" charset="0"/>
              </a:rPr>
              <a:t>Renta dependientes</a:t>
            </a:r>
          </a:p>
          <a:p>
            <a:pPr algn="ctr"/>
            <a:r>
              <a:rPr lang="es-ES" sz="750" dirty="0">
                <a:latin typeface="Arial" panose="020B0604020202020204" pitchFamily="34" charset="0"/>
                <a:cs typeface="Arial" panose="020B0604020202020204" pitchFamily="34" charset="0"/>
              </a:rPr>
              <a:t>Mínimo exento</a:t>
            </a:r>
          </a:p>
          <a:p>
            <a:pPr algn="ctr"/>
            <a:r>
              <a:rPr lang="es-ES" sz="750" dirty="0">
                <a:latin typeface="Arial" panose="020B0604020202020204" pitchFamily="34" charset="0"/>
                <a:cs typeface="Arial" panose="020B0604020202020204" pitchFamily="34" charset="0"/>
              </a:rPr>
              <a:t>7UIT + 3UIT</a:t>
            </a:r>
          </a:p>
        </p:txBody>
      </p:sp>
      <p:sp>
        <p:nvSpPr>
          <p:cNvPr id="77" name="Rectángulo redondeado 76"/>
          <p:cNvSpPr/>
          <p:nvPr/>
        </p:nvSpPr>
        <p:spPr>
          <a:xfrm>
            <a:off x="1586935" y="4119191"/>
            <a:ext cx="1321395" cy="324000"/>
          </a:xfrm>
          <a:prstGeom prst="roundRect">
            <a:avLst/>
          </a:prstGeom>
          <a:solidFill>
            <a:schemeClr val="bg1"/>
          </a:solidFill>
          <a:ln>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RER (1,5%)</a:t>
            </a:r>
          </a:p>
          <a:p>
            <a:pPr algn="ctr"/>
            <a:r>
              <a:rPr lang="es-ES" sz="750" dirty="0">
                <a:solidFill>
                  <a:schemeClr val="tx1"/>
                </a:solidFill>
                <a:latin typeface="Arial" panose="020B0604020202020204" pitchFamily="34" charset="0"/>
                <a:cs typeface="Arial" panose="020B0604020202020204" pitchFamily="34" charset="0"/>
              </a:rPr>
              <a:t>S/ 525mil</a:t>
            </a:r>
          </a:p>
        </p:txBody>
      </p:sp>
      <p:sp>
        <p:nvSpPr>
          <p:cNvPr id="31" name="Rectángulo redondeado 30"/>
          <p:cNvSpPr/>
          <p:nvPr/>
        </p:nvSpPr>
        <p:spPr>
          <a:xfrm>
            <a:off x="4008635" y="1943017"/>
            <a:ext cx="1123392" cy="360000"/>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NRUS 2 (S/ 50)</a:t>
            </a:r>
          </a:p>
          <a:p>
            <a:pPr algn="ctr"/>
            <a:r>
              <a:rPr lang="es-ES" sz="750" dirty="0">
                <a:solidFill>
                  <a:schemeClr val="tx1"/>
                </a:solidFill>
                <a:latin typeface="Arial" panose="020B0604020202020204" pitchFamily="34" charset="0"/>
                <a:cs typeface="Arial" panose="020B0604020202020204" pitchFamily="34" charset="0"/>
              </a:rPr>
              <a:t>Hasta S/ 8mil  x mes</a:t>
            </a:r>
          </a:p>
        </p:txBody>
      </p:sp>
      <p:sp>
        <p:nvSpPr>
          <p:cNvPr id="48" name="Rectángulo redondeado 47"/>
          <p:cNvSpPr/>
          <p:nvPr/>
        </p:nvSpPr>
        <p:spPr>
          <a:xfrm>
            <a:off x="6428979" y="4038626"/>
            <a:ext cx="900000" cy="5040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RMT</a:t>
            </a:r>
          </a:p>
          <a:p>
            <a:pPr algn="ctr"/>
            <a:r>
              <a:rPr lang="es-ES" sz="750" dirty="0">
                <a:solidFill>
                  <a:schemeClr val="tx1"/>
                </a:solidFill>
                <a:latin typeface="Arial" panose="020B0604020202020204" pitchFamily="34" charset="0"/>
                <a:cs typeface="Arial" panose="020B0604020202020204" pitchFamily="34" charset="0"/>
              </a:rPr>
              <a:t>Hasta 300 UIT:</a:t>
            </a:r>
          </a:p>
          <a:p>
            <a:pPr algn="ctr"/>
            <a:r>
              <a:rPr lang="es-ES" sz="750" dirty="0">
                <a:solidFill>
                  <a:schemeClr val="tx1"/>
                </a:solidFill>
                <a:latin typeface="Arial" panose="020B0604020202020204" pitchFamily="34" charset="0"/>
                <a:cs typeface="Arial" panose="020B0604020202020204" pitchFamily="34" charset="0"/>
              </a:rPr>
              <a:t>pagos a cuenta 1%</a:t>
            </a:r>
          </a:p>
        </p:txBody>
      </p:sp>
      <p:sp>
        <p:nvSpPr>
          <p:cNvPr id="73" name="Rectangle 39"/>
          <p:cNvSpPr>
            <a:spLocks noChangeArrowheads="1"/>
          </p:cNvSpPr>
          <p:nvPr/>
        </p:nvSpPr>
        <p:spPr bwMode="auto">
          <a:xfrm>
            <a:off x="8163834" y="3519925"/>
            <a:ext cx="84959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E" altLang="es-PE" sz="800" b="0" i="0" u="none" strike="noStrike" cap="none" normalizeH="0" baseline="0" dirty="0">
                <a:ln>
                  <a:noFill/>
                </a:ln>
                <a:solidFill>
                  <a:srgbClr val="000000"/>
                </a:solidFill>
                <a:effectLst/>
                <a:latin typeface="Arial" panose="020B0604020202020204" pitchFamily="34" charset="0"/>
              </a:rPr>
              <a:t>(Rango de ventas)</a:t>
            </a:r>
            <a:endParaRPr kumimoji="0" lang="es-PE" altLang="es-PE" sz="1600" b="0" i="0" u="none" strike="noStrike" cap="none" normalizeH="0" baseline="0" dirty="0">
              <a:ln>
                <a:noFill/>
              </a:ln>
              <a:solidFill>
                <a:schemeClr val="tx1"/>
              </a:solidFill>
              <a:effectLst/>
              <a:latin typeface="Arial" panose="020B0604020202020204" pitchFamily="34" charset="0"/>
            </a:endParaRPr>
          </a:p>
        </p:txBody>
      </p:sp>
      <p:sp>
        <p:nvSpPr>
          <p:cNvPr id="79" name="Rectángulo redondeado 78"/>
          <p:cNvSpPr/>
          <p:nvPr/>
        </p:nvSpPr>
        <p:spPr>
          <a:xfrm>
            <a:off x="4580088" y="3959761"/>
            <a:ext cx="814234" cy="324000"/>
          </a:xfrm>
          <a:prstGeom prst="roundRect">
            <a:avLst/>
          </a:prstGeom>
          <a:solidFill>
            <a:schemeClr val="bg1"/>
          </a:solidFill>
          <a:ln>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RER (1,5%)</a:t>
            </a:r>
          </a:p>
          <a:p>
            <a:pPr algn="ctr"/>
            <a:r>
              <a:rPr lang="es-ES" sz="750" dirty="0">
                <a:solidFill>
                  <a:schemeClr val="tx1"/>
                </a:solidFill>
                <a:latin typeface="Arial" panose="020B0604020202020204" pitchFamily="34" charset="0"/>
                <a:cs typeface="Arial" panose="020B0604020202020204" pitchFamily="34" charset="0"/>
              </a:rPr>
              <a:t>S/ 525mil</a:t>
            </a:r>
          </a:p>
        </p:txBody>
      </p:sp>
      <p:sp>
        <p:nvSpPr>
          <p:cNvPr id="80" name="Rectángulo redondeado 79"/>
          <p:cNvSpPr/>
          <p:nvPr/>
        </p:nvSpPr>
        <p:spPr>
          <a:xfrm>
            <a:off x="4580511" y="4328542"/>
            <a:ext cx="816482" cy="324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RMT </a:t>
            </a:r>
          </a:p>
        </p:txBody>
      </p:sp>
      <p:sp>
        <p:nvSpPr>
          <p:cNvPr id="81" name="Rectángulo redondeado 80"/>
          <p:cNvSpPr/>
          <p:nvPr/>
        </p:nvSpPr>
        <p:spPr>
          <a:xfrm>
            <a:off x="7414845" y="4150411"/>
            <a:ext cx="877981" cy="309416"/>
          </a:xfrm>
          <a:prstGeom prst="roundRect">
            <a:avLst/>
          </a:prstGeom>
          <a:ln>
            <a:solidFill>
              <a:srgbClr val="CC33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sz="750" dirty="0">
                <a:latin typeface="Arial" panose="020B0604020202020204" pitchFamily="34" charset="0"/>
                <a:cs typeface="Arial" panose="020B0604020202020204" pitchFamily="34" charset="0"/>
              </a:rPr>
              <a:t>RG (29,5%)</a:t>
            </a:r>
          </a:p>
        </p:txBody>
      </p:sp>
      <p:sp>
        <p:nvSpPr>
          <p:cNvPr id="84" name="Llamada rectangular redondeada 20"/>
          <p:cNvSpPr/>
          <p:nvPr/>
        </p:nvSpPr>
        <p:spPr>
          <a:xfrm>
            <a:off x="2422387" y="1264083"/>
            <a:ext cx="1350737" cy="524315"/>
          </a:xfrm>
          <a:prstGeom prst="wedgeRoundRectCallout">
            <a:avLst>
              <a:gd name="adj1" fmla="val 61014"/>
              <a:gd name="adj2" fmla="val 25838"/>
              <a:gd name="adj3" fmla="val 16667"/>
            </a:avLst>
          </a:prstGeom>
          <a:solidFill>
            <a:srgbClr val="C00000"/>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bg1"/>
                </a:solidFill>
              </a:rPr>
              <a:t>82% declaran ventas menores a 24UIT</a:t>
            </a:r>
          </a:p>
        </p:txBody>
      </p:sp>
      <p:sp>
        <p:nvSpPr>
          <p:cNvPr id="76" name="Rectángulo 75">
            <a:extLst>
              <a:ext uri="{FF2B5EF4-FFF2-40B4-BE49-F238E27FC236}">
                <a16:creationId xmlns:a16="http://schemas.microsoft.com/office/drawing/2014/main" id="{C3E711D6-54B2-4385-A28D-F511DE76798D}"/>
              </a:ext>
            </a:extLst>
          </p:cNvPr>
          <p:cNvSpPr/>
          <p:nvPr/>
        </p:nvSpPr>
        <p:spPr>
          <a:xfrm>
            <a:off x="2553141" y="791071"/>
            <a:ext cx="5101590" cy="307777"/>
          </a:xfrm>
          <a:prstGeom prst="rect">
            <a:avLst/>
          </a:prstGeom>
        </p:spPr>
        <p:txBody>
          <a:bodyPr wrap="square">
            <a:spAutoFit/>
          </a:bodyPr>
          <a:lstStyle/>
          <a:p>
            <a:pPr algn="ctr"/>
            <a:r>
              <a:rPr lang="es-PE" sz="1400" b="1" dirty="0"/>
              <a:t>Distribución de contribuyentes según rango de ventas, 2017 </a:t>
            </a:r>
            <a:r>
              <a:rPr lang="es-PE" sz="1400" b="1" baseline="30000" dirty="0"/>
              <a:t>1/</a:t>
            </a:r>
          </a:p>
        </p:txBody>
      </p:sp>
      <p:sp>
        <p:nvSpPr>
          <p:cNvPr id="86" name="15 Elipse">
            <a:extLst>
              <a:ext uri="{FF2B5EF4-FFF2-40B4-BE49-F238E27FC236}">
                <a16:creationId xmlns:a16="http://schemas.microsoft.com/office/drawing/2014/main" id="{74F501C8-E43D-4E25-A505-BBD4B276335B}"/>
              </a:ext>
            </a:extLst>
          </p:cNvPr>
          <p:cNvSpPr/>
          <p:nvPr/>
        </p:nvSpPr>
        <p:spPr>
          <a:xfrm>
            <a:off x="3940399" y="1595598"/>
            <a:ext cx="271605" cy="253577"/>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cxnSp>
        <p:nvCxnSpPr>
          <p:cNvPr id="87" name="Conector recto 86">
            <a:extLst>
              <a:ext uri="{FF2B5EF4-FFF2-40B4-BE49-F238E27FC236}">
                <a16:creationId xmlns:a16="http://schemas.microsoft.com/office/drawing/2014/main" id="{EF0E4345-0246-4DA0-94A6-88124307C5D7}"/>
              </a:ext>
            </a:extLst>
          </p:cNvPr>
          <p:cNvCxnSpPr>
            <a:cxnSpLocks/>
          </p:cNvCxnSpPr>
          <p:nvPr/>
        </p:nvCxnSpPr>
        <p:spPr>
          <a:xfrm flipV="1">
            <a:off x="5447983" y="1546744"/>
            <a:ext cx="0" cy="3204000"/>
          </a:xfrm>
          <a:prstGeom prst="line">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8" name="Conector recto 87">
            <a:extLst>
              <a:ext uri="{FF2B5EF4-FFF2-40B4-BE49-F238E27FC236}">
                <a16:creationId xmlns:a16="http://schemas.microsoft.com/office/drawing/2014/main" id="{8CE0279E-4D09-4C56-B4ED-94799ECFC960}"/>
              </a:ext>
            </a:extLst>
          </p:cNvPr>
          <p:cNvCxnSpPr>
            <a:cxnSpLocks/>
          </p:cNvCxnSpPr>
          <p:nvPr/>
        </p:nvCxnSpPr>
        <p:spPr>
          <a:xfrm flipV="1">
            <a:off x="6389539" y="1556472"/>
            <a:ext cx="0" cy="3204000"/>
          </a:xfrm>
          <a:prstGeom prst="line">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Rectángulo redondeado 32"/>
          <p:cNvSpPr/>
          <p:nvPr/>
        </p:nvSpPr>
        <p:spPr>
          <a:xfrm>
            <a:off x="5027686" y="2385630"/>
            <a:ext cx="944948" cy="324000"/>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RER (1,5%)</a:t>
            </a:r>
          </a:p>
          <a:p>
            <a:pPr algn="ctr"/>
            <a:r>
              <a:rPr lang="es-ES" sz="750" dirty="0">
                <a:solidFill>
                  <a:schemeClr val="tx1"/>
                </a:solidFill>
                <a:latin typeface="Arial" panose="020B0604020202020204" pitchFamily="34" charset="0"/>
                <a:cs typeface="Arial" panose="020B0604020202020204" pitchFamily="34" charset="0"/>
              </a:rPr>
              <a:t>Hasta S/ 525mil</a:t>
            </a:r>
          </a:p>
        </p:txBody>
      </p:sp>
      <p:sp>
        <p:nvSpPr>
          <p:cNvPr id="89" name="Rectángulo redondeado 79">
            <a:extLst>
              <a:ext uri="{FF2B5EF4-FFF2-40B4-BE49-F238E27FC236}">
                <a16:creationId xmlns:a16="http://schemas.microsoft.com/office/drawing/2014/main" id="{A76E470C-78B3-417B-B8B6-4A239B4C6BCC}"/>
              </a:ext>
            </a:extLst>
          </p:cNvPr>
          <p:cNvSpPr/>
          <p:nvPr/>
        </p:nvSpPr>
        <p:spPr>
          <a:xfrm>
            <a:off x="5510520" y="4135939"/>
            <a:ext cx="816482" cy="324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RMT </a:t>
            </a:r>
          </a:p>
        </p:txBody>
      </p:sp>
      <p:sp>
        <p:nvSpPr>
          <p:cNvPr id="35" name="Rectángulo redondeado 34"/>
          <p:cNvSpPr/>
          <p:nvPr/>
        </p:nvSpPr>
        <p:spPr>
          <a:xfrm>
            <a:off x="5956512" y="1729819"/>
            <a:ext cx="851345" cy="324000"/>
          </a:xfrm>
          <a:prstGeom prst="round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Micro:</a:t>
            </a:r>
          </a:p>
          <a:p>
            <a:pPr algn="ctr"/>
            <a:r>
              <a:rPr lang="es-ES" sz="750" dirty="0">
                <a:solidFill>
                  <a:schemeClr val="tx1"/>
                </a:solidFill>
                <a:latin typeface="Arial" panose="020B0604020202020204" pitchFamily="34" charset="0"/>
                <a:cs typeface="Arial" panose="020B0604020202020204" pitchFamily="34" charset="0"/>
              </a:rPr>
              <a:t>Hasta 150 UIT</a:t>
            </a:r>
          </a:p>
        </p:txBody>
      </p:sp>
      <p:cxnSp>
        <p:nvCxnSpPr>
          <p:cNvPr id="91" name="Conector recto 90">
            <a:extLst>
              <a:ext uri="{FF2B5EF4-FFF2-40B4-BE49-F238E27FC236}">
                <a16:creationId xmlns:a16="http://schemas.microsoft.com/office/drawing/2014/main" id="{8842C8AD-67E1-4163-B5FC-BA2DEBA63027}"/>
              </a:ext>
            </a:extLst>
          </p:cNvPr>
          <p:cNvCxnSpPr>
            <a:cxnSpLocks/>
          </p:cNvCxnSpPr>
          <p:nvPr/>
        </p:nvCxnSpPr>
        <p:spPr>
          <a:xfrm flipV="1">
            <a:off x="7362912" y="1566200"/>
            <a:ext cx="0" cy="3204000"/>
          </a:xfrm>
          <a:prstGeom prst="line">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Rectángulo redondeado 36"/>
          <p:cNvSpPr/>
          <p:nvPr/>
        </p:nvSpPr>
        <p:spPr>
          <a:xfrm>
            <a:off x="6881018" y="1731211"/>
            <a:ext cx="963786" cy="324000"/>
          </a:xfrm>
          <a:prstGeom prst="round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Pequeña:</a:t>
            </a:r>
          </a:p>
          <a:p>
            <a:pPr algn="ctr"/>
            <a:r>
              <a:rPr lang="es-ES" sz="750" dirty="0">
                <a:solidFill>
                  <a:schemeClr val="tx1"/>
                </a:solidFill>
                <a:latin typeface="Arial" panose="020B0604020202020204" pitchFamily="34" charset="0"/>
                <a:cs typeface="Arial" panose="020B0604020202020204" pitchFamily="34" charset="0"/>
              </a:rPr>
              <a:t>Hasta 1 700 UIT</a:t>
            </a:r>
          </a:p>
        </p:txBody>
      </p:sp>
      <p:sp>
        <p:nvSpPr>
          <p:cNvPr id="78" name="Rectángulo redondeado 77"/>
          <p:cNvSpPr/>
          <p:nvPr/>
        </p:nvSpPr>
        <p:spPr>
          <a:xfrm>
            <a:off x="6715130" y="2644868"/>
            <a:ext cx="1186828" cy="432000"/>
          </a:xfrm>
          <a:prstGeom prst="round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dirty="0">
                <a:solidFill>
                  <a:schemeClr val="tx1"/>
                </a:solidFill>
                <a:latin typeface="Arial" panose="020B0604020202020204" pitchFamily="34" charset="0"/>
                <a:cs typeface="Arial" panose="020B0604020202020204" pitchFamily="34" charset="0"/>
              </a:rPr>
              <a:t>RMT </a:t>
            </a:r>
          </a:p>
          <a:p>
            <a:pPr algn="ctr"/>
            <a:r>
              <a:rPr lang="es-ES" sz="750" dirty="0">
                <a:solidFill>
                  <a:schemeClr val="tx1"/>
                </a:solidFill>
                <a:latin typeface="Arial" panose="020B0604020202020204" pitchFamily="34" charset="0"/>
                <a:cs typeface="Arial" panose="020B0604020202020204" pitchFamily="34" charset="0"/>
              </a:rPr>
              <a:t>(29.5%; 10% a 15UIT) </a:t>
            </a:r>
          </a:p>
          <a:p>
            <a:pPr algn="ctr"/>
            <a:r>
              <a:rPr lang="es-ES" sz="750" dirty="0">
                <a:solidFill>
                  <a:schemeClr val="tx1"/>
                </a:solidFill>
                <a:latin typeface="Arial" panose="020B0604020202020204" pitchFamily="34" charset="0"/>
                <a:cs typeface="Arial" panose="020B0604020202020204" pitchFamily="34" charset="0"/>
              </a:rPr>
              <a:t>  Hasta1700 UIT</a:t>
            </a:r>
          </a:p>
        </p:txBody>
      </p:sp>
      <p:sp>
        <p:nvSpPr>
          <p:cNvPr id="92" name="Llamada rectangular redondeada 20">
            <a:extLst>
              <a:ext uri="{FF2B5EF4-FFF2-40B4-BE49-F238E27FC236}">
                <a16:creationId xmlns:a16="http://schemas.microsoft.com/office/drawing/2014/main" id="{7531BD23-220F-4E36-8041-ADBEBC5737F9}"/>
              </a:ext>
            </a:extLst>
          </p:cNvPr>
          <p:cNvSpPr/>
          <p:nvPr/>
        </p:nvSpPr>
        <p:spPr>
          <a:xfrm>
            <a:off x="7797005" y="2152654"/>
            <a:ext cx="1167886" cy="556976"/>
          </a:xfrm>
          <a:prstGeom prst="wedgeRoundRectCallout">
            <a:avLst>
              <a:gd name="adj1" fmla="val -41076"/>
              <a:gd name="adj2" fmla="val 141232"/>
              <a:gd name="adj3" fmla="val 16667"/>
            </a:avLst>
          </a:prstGeom>
          <a:solidFill>
            <a:srgbClr val="C00000"/>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bg1"/>
                </a:solidFill>
              </a:rPr>
              <a:t>Menos del 1% está sujeto al RG completo</a:t>
            </a:r>
          </a:p>
        </p:txBody>
      </p:sp>
      <p:sp>
        <p:nvSpPr>
          <p:cNvPr id="93" name="15 Elipse">
            <a:extLst>
              <a:ext uri="{FF2B5EF4-FFF2-40B4-BE49-F238E27FC236}">
                <a16:creationId xmlns:a16="http://schemas.microsoft.com/office/drawing/2014/main" id="{37EC1CCF-0A7A-4056-96C1-7DD2189B2B71}"/>
              </a:ext>
            </a:extLst>
          </p:cNvPr>
          <p:cNvSpPr/>
          <p:nvPr/>
        </p:nvSpPr>
        <p:spPr>
          <a:xfrm>
            <a:off x="7626230" y="3155919"/>
            <a:ext cx="271605" cy="253577"/>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94" name="Rectángulo redondeado 27">
            <a:extLst>
              <a:ext uri="{FF2B5EF4-FFF2-40B4-BE49-F238E27FC236}">
                <a16:creationId xmlns:a16="http://schemas.microsoft.com/office/drawing/2014/main" id="{0AA654D6-3B78-4EF4-8BF9-01505EDC58B5}"/>
              </a:ext>
            </a:extLst>
          </p:cNvPr>
          <p:cNvSpPr/>
          <p:nvPr/>
        </p:nvSpPr>
        <p:spPr>
          <a:xfrm>
            <a:off x="164948" y="3886112"/>
            <a:ext cx="1323884" cy="432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800" dirty="0">
                <a:solidFill>
                  <a:schemeClr val="tx1"/>
                </a:solidFill>
                <a:latin typeface="Arial" panose="020B0604020202020204" pitchFamily="34" charset="0"/>
                <a:cs typeface="Arial" panose="020B0604020202020204" pitchFamily="34" charset="0"/>
              </a:rPr>
              <a:t>67% de las MYPE son personas naturales con negocio</a:t>
            </a:r>
          </a:p>
        </p:txBody>
      </p:sp>
      <p:sp>
        <p:nvSpPr>
          <p:cNvPr id="95" name="Rectángulo redondeado 27">
            <a:extLst>
              <a:ext uri="{FF2B5EF4-FFF2-40B4-BE49-F238E27FC236}">
                <a16:creationId xmlns:a16="http://schemas.microsoft.com/office/drawing/2014/main" id="{8AEDA125-9882-4565-942F-3A99BB204CBD}"/>
              </a:ext>
            </a:extLst>
          </p:cNvPr>
          <p:cNvSpPr/>
          <p:nvPr/>
        </p:nvSpPr>
        <p:spPr>
          <a:xfrm>
            <a:off x="167221" y="4339334"/>
            <a:ext cx="1323884" cy="432000"/>
          </a:xfrm>
          <a:prstGeom prst="round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800" dirty="0">
                <a:solidFill>
                  <a:schemeClr val="tx1"/>
                </a:solidFill>
                <a:latin typeface="Arial" panose="020B0604020202020204" pitchFamily="34" charset="0"/>
                <a:cs typeface="Arial" panose="020B0604020202020204" pitchFamily="34" charset="0"/>
              </a:rPr>
              <a:t>Solo 15% de las MYPE son sociedades anónimas y 9% EIRL</a:t>
            </a:r>
          </a:p>
        </p:txBody>
      </p:sp>
      <p:sp>
        <p:nvSpPr>
          <p:cNvPr id="96" name="Rectángulo 27">
            <a:extLst>
              <a:ext uri="{FF2B5EF4-FFF2-40B4-BE49-F238E27FC236}">
                <a16:creationId xmlns:a16="http://schemas.microsoft.com/office/drawing/2014/main" id="{CDD1DC11-5C94-4D12-8A5F-B76C69036764}"/>
              </a:ext>
            </a:extLst>
          </p:cNvPr>
          <p:cNvSpPr/>
          <p:nvPr/>
        </p:nvSpPr>
        <p:spPr>
          <a:xfrm>
            <a:off x="7629545" y="748630"/>
            <a:ext cx="1326561" cy="516209"/>
          </a:xfrm>
          <a:prstGeom prst="rect">
            <a:avLst/>
          </a:prstGeom>
          <a:solidFill>
            <a:schemeClr val="bg1"/>
          </a:solidFill>
          <a:ln w="95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lnSpc>
                <a:spcPct val="90000"/>
              </a:lnSpc>
              <a:spcBef>
                <a:spcPct val="0"/>
              </a:spcBef>
              <a:spcAft>
                <a:spcPct val="35000"/>
              </a:spcAft>
              <a:buClr>
                <a:srgbClr val="C00000"/>
              </a:buClr>
            </a:pPr>
            <a:r>
              <a:rPr lang="es-PE" sz="1200" b="1" dirty="0">
                <a:solidFill>
                  <a:schemeClr val="tx2"/>
                </a:solidFill>
              </a:rPr>
              <a:t>Total: 1.79 millones de contribuyentes</a:t>
            </a:r>
            <a:endParaRPr lang="es-PE" sz="1200" dirty="0">
              <a:solidFill>
                <a:schemeClr val="tx2"/>
              </a:solidFill>
            </a:endParaRPr>
          </a:p>
        </p:txBody>
      </p:sp>
    </p:spTree>
    <p:extLst>
      <p:ext uri="{BB962C8B-B14F-4D97-AF65-F5344CB8AC3E}">
        <p14:creationId xmlns:p14="http://schemas.microsoft.com/office/powerpoint/2010/main" val="3093270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áfico 11">
            <a:extLst>
              <a:ext uri="{FF2B5EF4-FFF2-40B4-BE49-F238E27FC236}">
                <a16:creationId xmlns:a16="http://schemas.microsoft.com/office/drawing/2014/main" id="{BA745C1C-0716-46D1-B50E-2095375C6A99}"/>
              </a:ext>
            </a:extLst>
          </p:cNvPr>
          <p:cNvGraphicFramePr>
            <a:graphicFrameLocks/>
          </p:cNvGraphicFramePr>
          <p:nvPr>
            <p:extLst>
              <p:ext uri="{D42A27DB-BD31-4B8C-83A1-F6EECF244321}">
                <p14:modId xmlns:p14="http://schemas.microsoft.com/office/powerpoint/2010/main" val="1369540229"/>
              </p:ext>
            </p:extLst>
          </p:nvPr>
        </p:nvGraphicFramePr>
        <p:xfrm>
          <a:off x="85874" y="1366357"/>
          <a:ext cx="4933801" cy="3132889"/>
        </p:xfrm>
        <a:graphic>
          <a:graphicData uri="http://schemas.openxmlformats.org/drawingml/2006/chart">
            <c:chart xmlns:c="http://schemas.openxmlformats.org/drawingml/2006/chart" xmlns:r="http://schemas.openxmlformats.org/officeDocument/2006/relationships" r:id="rId2"/>
          </a:graphicData>
        </a:graphic>
      </p:graphicFrame>
      <p:sp>
        <p:nvSpPr>
          <p:cNvPr id="2" name="Marcador de número de diapositiva 1"/>
          <p:cNvSpPr>
            <a:spLocks noGrp="1"/>
          </p:cNvSpPr>
          <p:nvPr>
            <p:ph type="sldNum" sz="quarter" idx="12"/>
          </p:nvPr>
        </p:nvSpPr>
        <p:spPr/>
        <p:txBody>
          <a:bodyPr/>
          <a:lstStyle/>
          <a:p>
            <a:fld id="{3A10AC81-0BCF-4A88-91DD-6D952CB3253A}" type="slidenum">
              <a:rPr lang="es-ES" smtClean="0"/>
              <a:pPr/>
              <a:t>9</a:t>
            </a:fld>
            <a:endParaRPr lang="es-ES" dirty="0"/>
          </a:p>
        </p:txBody>
      </p:sp>
      <p:cxnSp>
        <p:nvCxnSpPr>
          <p:cNvPr id="5" name="Conector recto 4"/>
          <p:cNvCxnSpPr/>
          <p:nvPr/>
        </p:nvCxnSpPr>
        <p:spPr>
          <a:xfrm flipV="1">
            <a:off x="211199" y="672122"/>
            <a:ext cx="8698339" cy="1"/>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sp>
        <p:nvSpPr>
          <p:cNvPr id="39" name="Título 2"/>
          <p:cNvSpPr txBox="1">
            <a:spLocks/>
          </p:cNvSpPr>
          <p:nvPr/>
        </p:nvSpPr>
        <p:spPr>
          <a:xfrm>
            <a:off x="174323" y="234788"/>
            <a:ext cx="8355488" cy="5589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PE" sz="2000" b="1" dirty="0">
                <a:latin typeface="+mn-lt"/>
              </a:rPr>
              <a:t>No hay sistema más simplificado que el NRUS y no incentiva la formalidad</a:t>
            </a:r>
          </a:p>
        </p:txBody>
      </p:sp>
      <p:sp>
        <p:nvSpPr>
          <p:cNvPr id="45" name="34 Rectángulo"/>
          <p:cNvSpPr/>
          <p:nvPr/>
        </p:nvSpPr>
        <p:spPr>
          <a:xfrm>
            <a:off x="4995821" y="1065630"/>
            <a:ext cx="4023213" cy="3539430"/>
          </a:xfrm>
          <a:prstGeom prst="rect">
            <a:avLst/>
          </a:prstGeom>
        </p:spPr>
        <p:txBody>
          <a:bodyPr wrap="square">
            <a:spAutoFit/>
          </a:bodyPr>
          <a:lstStyle/>
          <a:p>
            <a:pPr marL="361950" indent="-361950">
              <a:spcBef>
                <a:spcPct val="0"/>
              </a:spcBef>
              <a:buClr>
                <a:srgbClr val="C00000"/>
              </a:buClr>
              <a:buFont typeface="Wingdings" panose="05000000000000000000" pitchFamily="2" charset="2"/>
              <a:buChar char="ü"/>
              <a:defRPr/>
            </a:pPr>
            <a:r>
              <a:rPr lang="es-PE" sz="1400" b="1" dirty="0"/>
              <a:t>52% declara ingresos menores a 4 UIT. </a:t>
            </a:r>
          </a:p>
          <a:p>
            <a:pPr marL="361950" indent="-361950">
              <a:spcBef>
                <a:spcPct val="0"/>
              </a:spcBef>
              <a:buClr>
                <a:srgbClr val="C00000"/>
              </a:buClr>
              <a:defRPr/>
            </a:pPr>
            <a:r>
              <a:rPr lang="es-PE" sz="1400" b="1" dirty="0"/>
              <a:t>	94% de los contribuyentes en la categoría 1: </a:t>
            </a:r>
          </a:p>
          <a:p>
            <a:pPr marL="361950" indent="-361950">
              <a:spcBef>
                <a:spcPct val="0"/>
              </a:spcBef>
              <a:buClr>
                <a:srgbClr val="C00000"/>
              </a:buClr>
              <a:defRPr/>
            </a:pPr>
            <a:r>
              <a:rPr lang="es-PE" sz="1400" b="1" dirty="0"/>
              <a:t>	S/ 20 mensuales </a:t>
            </a:r>
            <a:r>
              <a:rPr lang="es-PE" sz="1400" dirty="0"/>
              <a:t>	</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Cuota mensual en 2018 representa una menor carga como porcentaje de las ventas que en 1994</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Declaran mensualmente y vía electrónica ventas y compras mensuales menores a S/ 5 000 (categoría 1) o menores a S/ 8 000 (categoría 2)</a:t>
            </a:r>
          </a:p>
          <a:p>
            <a:pPr marL="361950" indent="-361950">
              <a:spcBef>
                <a:spcPct val="0"/>
              </a:spcBef>
              <a:buClr>
                <a:srgbClr val="C00000"/>
              </a:buClr>
              <a:buFont typeface="Wingdings" panose="05000000000000000000" pitchFamily="2" charset="2"/>
              <a:buChar char="ü"/>
              <a:defRPr/>
            </a:pPr>
            <a:endParaRPr lang="es-PE" sz="700" dirty="0"/>
          </a:p>
          <a:p>
            <a:pPr marL="361950" indent="-361950">
              <a:spcBef>
                <a:spcPct val="0"/>
              </a:spcBef>
              <a:buClr>
                <a:srgbClr val="C00000"/>
              </a:buClr>
              <a:buFont typeface="Wingdings" panose="05000000000000000000" pitchFamily="2" charset="2"/>
              <a:buChar char="ü"/>
              <a:defRPr/>
            </a:pPr>
            <a:r>
              <a:rPr lang="es-PE" sz="1400" dirty="0"/>
              <a:t>No incentiva a comprar formal, no emite factura, ciertas actividades están excluidas, contempla umbrales máximos de valor de activos (S/ 70mil)</a:t>
            </a:r>
          </a:p>
        </p:txBody>
      </p:sp>
      <p:sp>
        <p:nvSpPr>
          <p:cNvPr id="51" name="Rectángulo 27"/>
          <p:cNvSpPr/>
          <p:nvPr/>
        </p:nvSpPr>
        <p:spPr>
          <a:xfrm>
            <a:off x="3140136" y="3471885"/>
            <a:ext cx="1326561" cy="516209"/>
          </a:xfrm>
          <a:prstGeom prst="rect">
            <a:avLst/>
          </a:prstGeom>
          <a:solidFill>
            <a:schemeClr val="bg1"/>
          </a:solidFill>
          <a:ln w="95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00797">
              <a:lnSpc>
                <a:spcPct val="90000"/>
              </a:lnSpc>
              <a:spcBef>
                <a:spcPct val="0"/>
              </a:spcBef>
              <a:spcAft>
                <a:spcPct val="35000"/>
              </a:spcAft>
              <a:buClr>
                <a:srgbClr val="C00000"/>
              </a:buClr>
            </a:pPr>
            <a:r>
              <a:rPr lang="es-PE" sz="1400" b="1" dirty="0">
                <a:solidFill>
                  <a:schemeClr val="tx2"/>
                </a:solidFill>
              </a:rPr>
              <a:t>Total: 653 mil contribuyentes</a:t>
            </a:r>
            <a:endParaRPr lang="es-PE" sz="1400" dirty="0">
              <a:solidFill>
                <a:schemeClr val="tx2"/>
              </a:solidFill>
            </a:endParaRPr>
          </a:p>
        </p:txBody>
      </p:sp>
      <p:sp>
        <p:nvSpPr>
          <p:cNvPr id="53" name="CuadroTexto 52"/>
          <p:cNvSpPr txBox="1"/>
          <p:nvPr/>
        </p:nvSpPr>
        <p:spPr>
          <a:xfrm>
            <a:off x="302481" y="894859"/>
            <a:ext cx="4638456" cy="523220"/>
          </a:xfrm>
          <a:prstGeom prst="rect">
            <a:avLst/>
          </a:prstGeom>
          <a:noFill/>
        </p:spPr>
        <p:txBody>
          <a:bodyPr wrap="square" rtlCol="0">
            <a:spAutoFit/>
          </a:bodyPr>
          <a:lstStyle/>
          <a:p>
            <a:pPr algn="ctr"/>
            <a:r>
              <a:rPr lang="es-PE" sz="1400" b="1" dirty="0">
                <a:cs typeface="Arial" panose="020B0604020202020204" pitchFamily="34" charset="0"/>
              </a:rPr>
              <a:t>Distribución de contribuyentes del NRUS según ingresos anuales declarados en UIT, 2017 </a:t>
            </a:r>
            <a:r>
              <a:rPr lang="es-PE" sz="1400" b="1" baseline="30000" dirty="0">
                <a:cs typeface="Arial" panose="020B0604020202020204" pitchFamily="34" charset="0"/>
              </a:rPr>
              <a:t>1/</a:t>
            </a:r>
          </a:p>
        </p:txBody>
      </p:sp>
      <p:sp>
        <p:nvSpPr>
          <p:cNvPr id="54" name="Rectángulo 53"/>
          <p:cNvSpPr/>
          <p:nvPr/>
        </p:nvSpPr>
        <p:spPr>
          <a:xfrm>
            <a:off x="9939" y="4831398"/>
            <a:ext cx="8867102" cy="369332"/>
          </a:xfrm>
          <a:prstGeom prst="rect">
            <a:avLst/>
          </a:prstGeom>
        </p:spPr>
        <p:txBody>
          <a:bodyPr wrap="square">
            <a:spAutoFit/>
          </a:bodyPr>
          <a:lstStyle/>
          <a:p>
            <a:r>
              <a:rPr lang="es-PE" sz="900" dirty="0"/>
              <a:t>1/ Corresponde a los contribuyentes que presentaron al menos una declaración durante 2017</a:t>
            </a:r>
          </a:p>
          <a:p>
            <a:r>
              <a:rPr lang="es-PE" sz="900" dirty="0"/>
              <a:t>Fuente: SUNAT.</a:t>
            </a:r>
            <a:endParaRPr lang="es-PE" sz="900" dirty="0">
              <a:solidFill>
                <a:srgbClr val="000000"/>
              </a:solidFill>
              <a:cs typeface="Arial" panose="020B0604020202020204" pitchFamily="34" charset="0"/>
            </a:endParaRPr>
          </a:p>
        </p:txBody>
      </p:sp>
      <p:cxnSp>
        <p:nvCxnSpPr>
          <p:cNvPr id="6" name="Conector recto 5">
            <a:extLst>
              <a:ext uri="{FF2B5EF4-FFF2-40B4-BE49-F238E27FC236}">
                <a16:creationId xmlns:a16="http://schemas.microsoft.com/office/drawing/2014/main" id="{31A02173-A872-4852-927A-C72829E5D720}"/>
              </a:ext>
            </a:extLst>
          </p:cNvPr>
          <p:cNvCxnSpPr>
            <a:cxnSpLocks/>
          </p:cNvCxnSpPr>
          <p:nvPr/>
        </p:nvCxnSpPr>
        <p:spPr>
          <a:xfrm>
            <a:off x="1086415" y="2969537"/>
            <a:ext cx="0" cy="123127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EEC10339-CBD4-4923-A283-5ED2130BA4EE}"/>
              </a:ext>
            </a:extLst>
          </p:cNvPr>
          <p:cNvCxnSpPr>
            <a:cxnSpLocks/>
          </p:cNvCxnSpPr>
          <p:nvPr/>
        </p:nvCxnSpPr>
        <p:spPr>
          <a:xfrm>
            <a:off x="1608097" y="2592237"/>
            <a:ext cx="0" cy="160857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85EF8CF7-B832-4A69-9FCC-64C05A52A88A}"/>
              </a:ext>
            </a:extLst>
          </p:cNvPr>
          <p:cNvCxnSpPr>
            <a:cxnSpLocks/>
          </p:cNvCxnSpPr>
          <p:nvPr/>
        </p:nvCxnSpPr>
        <p:spPr>
          <a:xfrm>
            <a:off x="2140748" y="2246695"/>
            <a:ext cx="0" cy="1954113"/>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8FD0132E-F957-4186-B10D-C86F56356BA2}"/>
              </a:ext>
            </a:extLst>
          </p:cNvPr>
          <p:cNvCxnSpPr>
            <a:cxnSpLocks/>
          </p:cNvCxnSpPr>
          <p:nvPr/>
        </p:nvCxnSpPr>
        <p:spPr>
          <a:xfrm>
            <a:off x="3015637" y="1955475"/>
            <a:ext cx="0" cy="2245333"/>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2" name="15 Elipse">
            <a:extLst>
              <a:ext uri="{FF2B5EF4-FFF2-40B4-BE49-F238E27FC236}">
                <a16:creationId xmlns:a16="http://schemas.microsoft.com/office/drawing/2014/main" id="{506932D9-8A5E-4EE8-A475-9A6D3B2C6722}"/>
              </a:ext>
            </a:extLst>
          </p:cNvPr>
          <p:cNvSpPr/>
          <p:nvPr/>
        </p:nvSpPr>
        <p:spPr>
          <a:xfrm>
            <a:off x="1438909" y="2285545"/>
            <a:ext cx="271605" cy="26161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3" name="Flecha: a la derecha 22">
            <a:extLst>
              <a:ext uri="{FF2B5EF4-FFF2-40B4-BE49-F238E27FC236}">
                <a16:creationId xmlns:a16="http://schemas.microsoft.com/office/drawing/2014/main" id="{AAFC5062-7A24-40A0-9CFB-64454BE4D951}"/>
              </a:ext>
            </a:extLst>
          </p:cNvPr>
          <p:cNvSpPr/>
          <p:nvPr/>
        </p:nvSpPr>
        <p:spPr>
          <a:xfrm>
            <a:off x="3080738" y="2005058"/>
            <a:ext cx="153779" cy="304385"/>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4" name="Rectángulo 23">
            <a:extLst>
              <a:ext uri="{FF2B5EF4-FFF2-40B4-BE49-F238E27FC236}">
                <a16:creationId xmlns:a16="http://schemas.microsoft.com/office/drawing/2014/main" id="{BED3AB58-DB21-4E00-B7A4-ADC03472A979}"/>
              </a:ext>
            </a:extLst>
          </p:cNvPr>
          <p:cNvSpPr/>
          <p:nvPr/>
        </p:nvSpPr>
        <p:spPr>
          <a:xfrm>
            <a:off x="1277941" y="1671690"/>
            <a:ext cx="1343768" cy="261610"/>
          </a:xfrm>
          <a:prstGeom prst="rect">
            <a:avLst/>
          </a:prstGeom>
          <a:solidFill>
            <a:schemeClr val="bg1"/>
          </a:solidFill>
        </p:spPr>
        <p:txBody>
          <a:bodyPr wrap="square">
            <a:spAutoFit/>
          </a:bodyPr>
          <a:lstStyle/>
          <a:p>
            <a:pPr algn="ctr"/>
            <a:r>
              <a:rPr lang="es-PE" sz="1100" b="1" dirty="0">
                <a:solidFill>
                  <a:schemeClr val="tx2"/>
                </a:solidFill>
              </a:rPr>
              <a:t>Categoría 1 (S/ 20)</a:t>
            </a:r>
            <a:endParaRPr lang="es-PE" sz="1050" dirty="0">
              <a:solidFill>
                <a:schemeClr val="tx2"/>
              </a:solidFill>
            </a:endParaRPr>
          </a:p>
        </p:txBody>
      </p:sp>
      <p:sp>
        <p:nvSpPr>
          <p:cNvPr id="25" name="Rectángulo 24">
            <a:extLst>
              <a:ext uri="{FF2B5EF4-FFF2-40B4-BE49-F238E27FC236}">
                <a16:creationId xmlns:a16="http://schemas.microsoft.com/office/drawing/2014/main" id="{A0CC2A93-46FD-4A2D-AFE8-63DDDD131EFA}"/>
              </a:ext>
            </a:extLst>
          </p:cNvPr>
          <p:cNvSpPr/>
          <p:nvPr/>
        </p:nvSpPr>
        <p:spPr>
          <a:xfrm>
            <a:off x="3300620" y="2026446"/>
            <a:ext cx="1270597" cy="261610"/>
          </a:xfrm>
          <a:prstGeom prst="rect">
            <a:avLst/>
          </a:prstGeom>
          <a:solidFill>
            <a:schemeClr val="bg1"/>
          </a:solidFill>
        </p:spPr>
        <p:txBody>
          <a:bodyPr wrap="square">
            <a:spAutoFit/>
          </a:bodyPr>
          <a:lstStyle/>
          <a:p>
            <a:pPr algn="ctr"/>
            <a:r>
              <a:rPr lang="es-PE" sz="1100" b="1" dirty="0">
                <a:solidFill>
                  <a:schemeClr val="tx2"/>
                </a:solidFill>
              </a:rPr>
              <a:t>Categoría 2 (S/ 50)</a:t>
            </a:r>
            <a:endParaRPr lang="es-PE" sz="1050" dirty="0">
              <a:solidFill>
                <a:schemeClr val="tx2"/>
              </a:solidFill>
            </a:endParaRPr>
          </a:p>
        </p:txBody>
      </p:sp>
      <p:sp>
        <p:nvSpPr>
          <p:cNvPr id="26" name="Flecha: a la derecha 25">
            <a:extLst>
              <a:ext uri="{FF2B5EF4-FFF2-40B4-BE49-F238E27FC236}">
                <a16:creationId xmlns:a16="http://schemas.microsoft.com/office/drawing/2014/main" id="{6F6FA681-197E-475F-848C-4A26FB321D5F}"/>
              </a:ext>
            </a:extLst>
          </p:cNvPr>
          <p:cNvSpPr/>
          <p:nvPr/>
        </p:nvSpPr>
        <p:spPr>
          <a:xfrm rot="10800000">
            <a:off x="2671265" y="1659045"/>
            <a:ext cx="153779" cy="304385"/>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27" name="Rectángulo 26">
            <a:extLst>
              <a:ext uri="{FF2B5EF4-FFF2-40B4-BE49-F238E27FC236}">
                <a16:creationId xmlns:a16="http://schemas.microsoft.com/office/drawing/2014/main" id="{FC894BC3-3E83-4AD1-8FD4-41C9B4287A98}"/>
              </a:ext>
            </a:extLst>
          </p:cNvPr>
          <p:cNvSpPr/>
          <p:nvPr/>
        </p:nvSpPr>
        <p:spPr>
          <a:xfrm>
            <a:off x="249298" y="4392405"/>
            <a:ext cx="1396889" cy="230832"/>
          </a:xfrm>
          <a:prstGeom prst="rect">
            <a:avLst/>
          </a:prstGeom>
          <a:noFill/>
        </p:spPr>
        <p:txBody>
          <a:bodyPr wrap="square">
            <a:spAutoFit/>
          </a:bodyPr>
          <a:lstStyle/>
          <a:p>
            <a:pPr algn="ctr"/>
            <a:r>
              <a:rPr lang="es-PE" sz="900" dirty="0">
                <a:solidFill>
                  <a:schemeClr val="tx1">
                    <a:lumMod val="75000"/>
                    <a:lumOff val="25000"/>
                  </a:schemeClr>
                </a:solidFill>
              </a:rPr>
              <a:t>Ventas (1 UIT= S/ 4050)</a:t>
            </a:r>
            <a:endParaRPr lang="es-PE" sz="800" dirty="0">
              <a:solidFill>
                <a:schemeClr val="tx1">
                  <a:lumMod val="75000"/>
                  <a:lumOff val="25000"/>
                </a:schemeClr>
              </a:solidFill>
            </a:endParaRPr>
          </a:p>
        </p:txBody>
      </p:sp>
      <p:sp>
        <p:nvSpPr>
          <p:cNvPr id="28" name="Bocadillo: rectángulo con esquinas redondeadas 27">
            <a:extLst>
              <a:ext uri="{FF2B5EF4-FFF2-40B4-BE49-F238E27FC236}">
                <a16:creationId xmlns:a16="http://schemas.microsoft.com/office/drawing/2014/main" id="{2D020C67-9402-450C-B54E-018572DD7747}"/>
              </a:ext>
            </a:extLst>
          </p:cNvPr>
          <p:cNvSpPr/>
          <p:nvPr/>
        </p:nvSpPr>
        <p:spPr>
          <a:xfrm>
            <a:off x="2109693" y="2455322"/>
            <a:ext cx="2455890" cy="640420"/>
          </a:xfrm>
          <a:prstGeom prst="wedgeRoundRectCallout">
            <a:avLst>
              <a:gd name="adj1" fmla="val -68131"/>
              <a:gd name="adj2" fmla="val -42714"/>
              <a:gd name="adj3" fmla="val 16667"/>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1100" b="1" dirty="0">
                <a:solidFill>
                  <a:schemeClr val="tx2"/>
                </a:solidFill>
              </a:rPr>
              <a:t>68% declara ventas menores a 7UIT. Si su margen fuese del 10%, sus utilidades mensuales serían de S/ 236</a:t>
            </a:r>
            <a:endParaRPr lang="es-PE" dirty="0"/>
          </a:p>
        </p:txBody>
      </p:sp>
    </p:spTree>
    <p:extLst>
      <p:ext uri="{BB962C8B-B14F-4D97-AF65-F5344CB8AC3E}">
        <p14:creationId xmlns:p14="http://schemas.microsoft.com/office/powerpoint/2010/main" val="3933578413"/>
      </p:ext>
    </p:extLst>
  </p:cSld>
  <p:clrMapOvr>
    <a:masterClrMapping/>
  </p:clrMapOvr>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54462</TotalTime>
  <Words>8204</Words>
  <Application>Microsoft Office PowerPoint</Application>
  <PresentationFormat>Personalizado</PresentationFormat>
  <Paragraphs>1078</Paragraphs>
  <Slides>62</Slides>
  <Notes>38</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62</vt:i4>
      </vt:variant>
    </vt:vector>
  </HeadingPairs>
  <TitlesOfParts>
    <vt:vector size="70" baseType="lpstr">
      <vt:lpstr>Arial</vt:lpstr>
      <vt:lpstr>Arial+</vt:lpstr>
      <vt:lpstr>Calibri</vt:lpstr>
      <vt:lpstr>Calibri Light</vt:lpstr>
      <vt:lpstr>Times New Roman</vt:lpstr>
      <vt:lpstr>Wingdings</vt:lpstr>
      <vt:lpstr>Diseño personalizado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Propuesta: al menos 3 ámbitos de las medidas para incentivar el uso de medios de pagos electrónicos que se deben considerar</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Maía Accinelli Obando</dc:creator>
  <cp:lastModifiedBy>Gallardo Torres Carlos Enrique</cp:lastModifiedBy>
  <cp:revision>3765</cp:revision>
  <cp:lastPrinted>2017-10-23T17:56:19Z</cp:lastPrinted>
  <dcterms:created xsi:type="dcterms:W3CDTF">2016-04-11T20:10:07Z</dcterms:created>
  <dcterms:modified xsi:type="dcterms:W3CDTF">2018-11-06T23:12:50Z</dcterms:modified>
</cp:coreProperties>
</file>