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699" r:id="rId2"/>
  </p:sldMasterIdLst>
  <p:notesMasterIdLst>
    <p:notesMasterId r:id="rId22"/>
  </p:notesMasterIdLst>
  <p:handoutMasterIdLst>
    <p:handoutMasterId r:id="rId23"/>
  </p:handoutMasterIdLst>
  <p:sldIdLst>
    <p:sldId id="2365" r:id="rId3"/>
    <p:sldId id="2366" r:id="rId4"/>
    <p:sldId id="2367" r:id="rId5"/>
    <p:sldId id="2368" r:id="rId6"/>
    <p:sldId id="2369" r:id="rId7"/>
    <p:sldId id="2371" r:id="rId8"/>
    <p:sldId id="2372" r:id="rId9"/>
    <p:sldId id="2381" r:id="rId10"/>
    <p:sldId id="257" r:id="rId11"/>
    <p:sldId id="2374" r:id="rId12"/>
    <p:sldId id="2375" r:id="rId13"/>
    <p:sldId id="2376" r:id="rId14"/>
    <p:sldId id="2377" r:id="rId15"/>
    <p:sldId id="2378" r:id="rId16"/>
    <p:sldId id="2629" r:id="rId17"/>
    <p:sldId id="2386" r:id="rId18"/>
    <p:sldId id="2384" r:id="rId19"/>
    <p:sldId id="2379" r:id="rId20"/>
    <p:sldId id="2602" r:id="rId21"/>
  </p:sldIdLst>
  <p:sldSz cx="9151938" cy="5148263"/>
  <p:notesSz cx="6805613" cy="9944100"/>
  <p:defaultTextStyle>
    <a:defPPr>
      <a:defRPr lang="es-ES"/>
    </a:defPPr>
    <a:lvl1pPr marL="0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6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9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3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5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8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71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4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1">
          <p15:clr>
            <a:srgbClr val="A4A3A4"/>
          </p15:clr>
        </p15:guide>
        <p15:guide id="2" pos="288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rado Ampudia, Sandra" initials="JAS" lastIdx="0" clrIdx="0">
    <p:extLst/>
  </p:cmAuthor>
  <p:cmAuthor id="2" name="María Soledad Guiulfo Suárez-Durand" initials="MSGS" lastIdx="7" clrIdx="1">
    <p:extLst/>
  </p:cmAuthor>
  <p:cmAuthor id="3" name="Pierina" initials="P" lastIdx="9" clrIdx="2"/>
  <p:cmAuthor id="4" name="Najarro Chuchon, Ricardo" initials="NCR" lastIdx="0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0000"/>
    <a:srgbClr val="CC3300"/>
    <a:srgbClr val="0000FF"/>
    <a:srgbClr val="FFFFFF"/>
    <a:srgbClr val="106B98"/>
    <a:srgbClr val="EAF2FA"/>
    <a:srgbClr val="EDEDED"/>
    <a:srgbClr val="C00000"/>
    <a:srgbClr val="FFEADD"/>
    <a:srgbClr val="0C4D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71" autoAdjust="0"/>
    <p:restoredTop sz="87246" autoAdjust="0"/>
  </p:normalViewPr>
  <p:slideViewPr>
    <p:cSldViewPr snapToGrid="0">
      <p:cViewPr varScale="1">
        <p:scale>
          <a:sx n="99" d="100"/>
          <a:sy n="99" d="100"/>
        </p:scale>
        <p:origin x="1260" y="84"/>
      </p:cViewPr>
      <p:guideLst>
        <p:guide orient="horz" pos="1621"/>
        <p:guide pos="28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10" d="100"/>
        <a:sy n="110" d="100"/>
      </p:scale>
      <p:origin x="0" y="-2844"/>
    </p:cViewPr>
  </p:sorterViewPr>
  <p:notesViewPr>
    <p:cSldViewPr snapToGrid="0">
      <p:cViewPr varScale="1">
        <p:scale>
          <a:sx n="70" d="100"/>
          <a:sy n="70" d="100"/>
        </p:scale>
        <p:origin x="190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23" y="20"/>
            <a:ext cx="2949099" cy="498932"/>
          </a:xfrm>
          <a:prstGeom prst="rect">
            <a:avLst/>
          </a:prstGeom>
        </p:spPr>
        <p:txBody>
          <a:bodyPr vert="horz" lIns="91213" tIns="45605" rIns="91213" bIns="45605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54956" y="20"/>
            <a:ext cx="2949099" cy="498932"/>
          </a:xfrm>
          <a:prstGeom prst="rect">
            <a:avLst/>
          </a:prstGeom>
        </p:spPr>
        <p:txBody>
          <a:bodyPr vert="horz" lIns="91213" tIns="45605" rIns="91213" bIns="45605" rtlCol="0"/>
          <a:lstStyle>
            <a:lvl1pPr algn="r">
              <a:defRPr sz="1200"/>
            </a:lvl1pPr>
          </a:lstStyle>
          <a:p>
            <a:fld id="{D9F4367A-D6D4-48CF-822D-FE77539C57D5}" type="datetimeFigureOut">
              <a:rPr lang="es-ES" smtClean="0"/>
              <a:pPr/>
              <a:t>08/11/2018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23" y="9445175"/>
            <a:ext cx="2949099" cy="498931"/>
          </a:xfrm>
          <a:prstGeom prst="rect">
            <a:avLst/>
          </a:prstGeom>
        </p:spPr>
        <p:txBody>
          <a:bodyPr vert="horz" lIns="91213" tIns="45605" rIns="91213" bIns="45605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4956" y="9445175"/>
            <a:ext cx="2949099" cy="498931"/>
          </a:xfrm>
          <a:prstGeom prst="rect">
            <a:avLst/>
          </a:prstGeom>
        </p:spPr>
        <p:txBody>
          <a:bodyPr vert="horz" lIns="91213" tIns="45605" rIns="91213" bIns="45605" rtlCol="0" anchor="b"/>
          <a:lstStyle>
            <a:lvl1pPr algn="r">
              <a:defRPr sz="1200"/>
            </a:lvl1pPr>
          </a:lstStyle>
          <a:p>
            <a:fld id="{AA383201-763E-4A78-95D4-802777C2B45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041333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23" y="20"/>
            <a:ext cx="2949099" cy="498932"/>
          </a:xfrm>
          <a:prstGeom prst="rect">
            <a:avLst/>
          </a:prstGeom>
        </p:spPr>
        <p:txBody>
          <a:bodyPr vert="horz" lIns="91213" tIns="45605" rIns="91213" bIns="45605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4956" y="20"/>
            <a:ext cx="2949099" cy="498932"/>
          </a:xfrm>
          <a:prstGeom prst="rect">
            <a:avLst/>
          </a:prstGeom>
        </p:spPr>
        <p:txBody>
          <a:bodyPr vert="horz" lIns="91213" tIns="45605" rIns="91213" bIns="45605" rtlCol="0"/>
          <a:lstStyle>
            <a:lvl1pPr algn="r">
              <a:defRPr sz="1200"/>
            </a:lvl1pPr>
          </a:lstStyle>
          <a:p>
            <a:fld id="{2BC099A7-9FC9-4A9D-82FF-01BA7789EDA6}" type="datetimeFigureOut">
              <a:rPr lang="es-PE" smtClean="0"/>
              <a:pPr/>
              <a:t>08/11/2018</a:t>
            </a:fld>
            <a:endParaRPr lang="es-P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13" tIns="45605" rIns="91213" bIns="45605" rtlCol="0" anchor="ctr"/>
          <a:lstStyle/>
          <a:p>
            <a:endParaRPr lang="es-P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0562" y="4785618"/>
            <a:ext cx="5444490" cy="3915491"/>
          </a:xfrm>
          <a:prstGeom prst="rect">
            <a:avLst/>
          </a:prstGeom>
        </p:spPr>
        <p:txBody>
          <a:bodyPr vert="horz" lIns="91213" tIns="45605" rIns="91213" bIns="45605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23" y="9445175"/>
            <a:ext cx="2949099" cy="498931"/>
          </a:xfrm>
          <a:prstGeom prst="rect">
            <a:avLst/>
          </a:prstGeom>
        </p:spPr>
        <p:txBody>
          <a:bodyPr vert="horz" lIns="91213" tIns="45605" rIns="91213" bIns="45605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4956" y="9445175"/>
            <a:ext cx="2949099" cy="498931"/>
          </a:xfrm>
          <a:prstGeom prst="rect">
            <a:avLst/>
          </a:prstGeom>
        </p:spPr>
        <p:txBody>
          <a:bodyPr vert="horz" lIns="91213" tIns="45605" rIns="91213" bIns="45605" rtlCol="0" anchor="b"/>
          <a:lstStyle>
            <a:lvl1pPr algn="r">
              <a:defRPr sz="1200"/>
            </a:lvl1pPr>
          </a:lstStyle>
          <a:p>
            <a:fld id="{AB4B1C6A-A128-4B59-A276-A739D0E7FE57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734936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2pPr>
    <a:lvl3pPr marL="914306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3pPr>
    <a:lvl4pPr marL="1371459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4pPr>
    <a:lvl5pPr marL="1828613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5pPr>
    <a:lvl6pPr marL="2285765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6pPr>
    <a:lvl7pPr marL="2742918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7pPr>
    <a:lvl8pPr marL="3200071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8pPr>
    <a:lvl9pPr marL="3657224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B1C6A-A128-4B59-A276-A739D0E7FE57}" type="slidenum">
              <a:rPr lang="es-PE" smtClean="0"/>
              <a:pPr/>
              <a:t>1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26245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PE" dirty="0"/>
              <a:t>http://www.cies.org.pe/sites/default/files/files/articulos/economiaysociedad/como_impacta_el_drawback_en_el_desempeno_exportador_de_las_empresas_peruanas.pdf</a:t>
            </a:r>
          </a:p>
        </p:txBody>
      </p:sp>
    </p:spTree>
    <p:extLst>
      <p:ext uri="{BB962C8B-B14F-4D97-AF65-F5344CB8AC3E}">
        <p14:creationId xmlns:p14="http://schemas.microsoft.com/office/powerpoint/2010/main" val="3691279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992" y="842967"/>
            <a:ext cx="6863954" cy="1792287"/>
          </a:xfrm>
          <a:prstGeom prst="rect">
            <a:avLst/>
          </a:prstGeom>
        </p:spPr>
        <p:txBody>
          <a:bodyPr anchor="b"/>
          <a:lstStyle>
            <a:lvl1pPr algn="ctr">
              <a:defRPr sz="6005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992" y="2703513"/>
            <a:ext cx="6863954" cy="12430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2"/>
            </a:lvl1pPr>
            <a:lvl2pPr marL="457611" indent="0" algn="ctr">
              <a:buNone/>
              <a:defRPr sz="2002"/>
            </a:lvl2pPr>
            <a:lvl3pPr marL="915223" indent="0" algn="ctr">
              <a:buNone/>
              <a:defRPr sz="1802"/>
            </a:lvl3pPr>
            <a:lvl4pPr marL="1372834" indent="0" algn="ctr">
              <a:buNone/>
              <a:defRPr sz="1601"/>
            </a:lvl4pPr>
            <a:lvl5pPr marL="1830446" indent="0" algn="ctr">
              <a:buNone/>
              <a:defRPr sz="1601"/>
            </a:lvl5pPr>
            <a:lvl6pPr marL="2288057" indent="0" algn="ctr">
              <a:buNone/>
              <a:defRPr sz="1601"/>
            </a:lvl6pPr>
            <a:lvl7pPr marL="2745669" indent="0" algn="ctr">
              <a:buNone/>
              <a:defRPr sz="1601"/>
            </a:lvl7pPr>
            <a:lvl8pPr marL="3203280" indent="0" algn="ctr">
              <a:buNone/>
              <a:defRPr sz="1601"/>
            </a:lvl8pPr>
            <a:lvl9pPr marL="3660892" indent="0" algn="ctr">
              <a:buNone/>
              <a:defRPr sz="1601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2592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9198" y="1370015"/>
            <a:ext cx="7893547" cy="3267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41293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9358" y="274640"/>
            <a:ext cx="1973387" cy="4362450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9198" y="274640"/>
            <a:ext cx="5767628" cy="43624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64517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992" y="842552"/>
            <a:ext cx="6863954" cy="1792358"/>
          </a:xfrm>
        </p:spPr>
        <p:txBody>
          <a:bodyPr anchor="b"/>
          <a:lstStyle>
            <a:lvl1pPr algn="ctr">
              <a:defRPr sz="450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992" y="2704030"/>
            <a:ext cx="6863954" cy="1242971"/>
          </a:xfrm>
        </p:spPr>
        <p:txBody>
          <a:bodyPr/>
          <a:lstStyle>
            <a:lvl1pPr marL="0" indent="0" algn="ctr">
              <a:buNone/>
              <a:defRPr sz="1802"/>
            </a:lvl1pPr>
            <a:lvl2pPr marL="343220" indent="0" algn="ctr">
              <a:buNone/>
              <a:defRPr sz="1501"/>
            </a:lvl2pPr>
            <a:lvl3pPr marL="686440" indent="0" algn="ctr">
              <a:buNone/>
              <a:defRPr sz="1351"/>
            </a:lvl3pPr>
            <a:lvl4pPr marL="1029660" indent="0" algn="ctr">
              <a:buNone/>
              <a:defRPr sz="1201"/>
            </a:lvl4pPr>
            <a:lvl5pPr marL="1372880" indent="0" algn="ctr">
              <a:buNone/>
              <a:defRPr sz="1201"/>
            </a:lvl5pPr>
            <a:lvl6pPr marL="1716100" indent="0" algn="ctr">
              <a:buNone/>
              <a:defRPr sz="1201"/>
            </a:lvl6pPr>
            <a:lvl7pPr marL="2059320" indent="0" algn="ctr">
              <a:buNone/>
              <a:defRPr sz="1201"/>
            </a:lvl7pPr>
            <a:lvl8pPr marL="2402540" indent="0" algn="ctr">
              <a:buNone/>
              <a:defRPr sz="1201"/>
            </a:lvl8pPr>
            <a:lvl9pPr marL="2745760" indent="0" algn="ctr">
              <a:buNone/>
              <a:defRPr sz="1201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‹Nº›</a:t>
            </a:fld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" y="-1"/>
            <a:ext cx="9151154" cy="514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40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29" y="1283491"/>
            <a:ext cx="7893547" cy="2141534"/>
          </a:xfrm>
        </p:spPr>
        <p:txBody>
          <a:bodyPr anchor="b"/>
          <a:lstStyle>
            <a:lvl1pPr>
              <a:defRPr sz="450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429" y="3445285"/>
            <a:ext cx="7893547" cy="1126182"/>
          </a:xfrm>
        </p:spPr>
        <p:txBody>
          <a:bodyPr/>
          <a:lstStyle>
            <a:lvl1pPr marL="0" indent="0">
              <a:buNone/>
              <a:defRPr sz="1802">
                <a:solidFill>
                  <a:schemeClr val="tx1">
                    <a:tint val="75000"/>
                  </a:schemeClr>
                </a:solidFill>
              </a:defRPr>
            </a:lvl1pPr>
            <a:lvl2pPr marL="343220" indent="0">
              <a:buNone/>
              <a:defRPr sz="1501">
                <a:solidFill>
                  <a:schemeClr val="tx1">
                    <a:tint val="75000"/>
                  </a:schemeClr>
                </a:solidFill>
              </a:defRPr>
            </a:lvl2pPr>
            <a:lvl3pPr marL="686440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966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4pPr>
            <a:lvl5pPr marL="137288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5pPr>
            <a:lvl6pPr marL="171610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6pPr>
            <a:lvl7pPr marL="205932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7pPr>
            <a:lvl8pPr marL="240254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8pPr>
            <a:lvl9pPr marL="274576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038086" y="4771680"/>
            <a:ext cx="2059186" cy="274097"/>
          </a:xfrm>
          <a:prstGeom prst="rect">
            <a:avLst/>
          </a:prstGeom>
        </p:spPr>
        <p:txBody>
          <a:bodyPr vert="horz" lIns="68704" tIns="34352" rIns="68704" bIns="34352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sz="902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2779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17290" y="4825617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100" baseline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3A10AC81-0BCF-4A88-91DD-6D952CB3253A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507634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>
            <a:off x="0" y="1"/>
            <a:ext cx="9150202" cy="57912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51" r="9566" b="-55"/>
          <a:stretch/>
        </p:blipFill>
        <p:spPr>
          <a:xfrm>
            <a:off x="0" y="4782505"/>
            <a:ext cx="9151938" cy="365760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5046" y="4874169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A10AC81-0BCF-4A88-91DD-6D952CB3253A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661880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2543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31" y="1283494"/>
            <a:ext cx="7893547" cy="2141534"/>
          </a:xfrm>
          <a:prstGeom prst="rect">
            <a:avLst/>
          </a:prstGeom>
        </p:spPr>
        <p:txBody>
          <a:bodyPr anchor="b"/>
          <a:lstStyle>
            <a:lvl1pPr>
              <a:defRPr sz="450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74"/>
          <a:stretch/>
        </p:blipFill>
        <p:spPr>
          <a:xfrm>
            <a:off x="1173" y="2"/>
            <a:ext cx="9149589" cy="4361904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74"/>
          <a:stretch/>
        </p:blipFill>
        <p:spPr>
          <a:xfrm rot="10800000">
            <a:off x="3107" y="783468"/>
            <a:ext cx="9149589" cy="436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9054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4F84FF-3361-49B5-AE40-BF8B8069B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196" y="274098"/>
            <a:ext cx="7893547" cy="625895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PE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8C4DA91-3A4F-4F71-A2E8-64B954392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8053F-5E94-419F-9054-7BC11E7F10E8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28628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9198" y="1370015"/>
            <a:ext cx="789354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08311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4431" y="1282700"/>
            <a:ext cx="7893547" cy="2141538"/>
          </a:xfrm>
          <a:prstGeom prst="rect">
            <a:avLst/>
          </a:prstGeom>
        </p:spPr>
        <p:txBody>
          <a:bodyPr anchor="b"/>
          <a:lstStyle>
            <a:lvl1pPr>
              <a:defRPr sz="6005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4431" y="3444878"/>
            <a:ext cx="7893547" cy="1127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2">
                <a:solidFill>
                  <a:schemeClr val="tx1">
                    <a:tint val="75000"/>
                  </a:schemeClr>
                </a:solidFill>
              </a:defRPr>
            </a:lvl1pPr>
            <a:lvl2pPr marL="457611" indent="0">
              <a:buNone/>
              <a:defRPr sz="2002">
                <a:solidFill>
                  <a:schemeClr val="tx1">
                    <a:tint val="75000"/>
                  </a:schemeClr>
                </a:solidFill>
              </a:defRPr>
            </a:lvl2pPr>
            <a:lvl3pPr marL="915223" indent="0">
              <a:buNone/>
              <a:defRPr sz="1802">
                <a:solidFill>
                  <a:schemeClr val="tx1">
                    <a:tint val="75000"/>
                  </a:schemeClr>
                </a:solidFill>
              </a:defRPr>
            </a:lvl3pPr>
            <a:lvl4pPr marL="1372834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4pPr>
            <a:lvl5pPr marL="1830446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5pPr>
            <a:lvl6pPr marL="2288057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6pPr>
            <a:lvl7pPr marL="2745669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7pPr>
            <a:lvl8pPr marL="3203280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8pPr>
            <a:lvl9pPr marL="3660892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93120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9196" y="1370015"/>
            <a:ext cx="387050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52237" y="1370015"/>
            <a:ext cx="387050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72411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786" y="1262065"/>
            <a:ext cx="3872095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2" b="1"/>
            </a:lvl1pPr>
            <a:lvl2pPr marL="457611" indent="0">
              <a:buNone/>
              <a:defRPr sz="2002" b="1"/>
            </a:lvl2pPr>
            <a:lvl3pPr marL="915223" indent="0">
              <a:buNone/>
              <a:defRPr sz="1802" b="1"/>
            </a:lvl3pPr>
            <a:lvl4pPr marL="1372834" indent="0">
              <a:buNone/>
              <a:defRPr sz="1601" b="1"/>
            </a:lvl4pPr>
            <a:lvl5pPr marL="1830446" indent="0">
              <a:buNone/>
              <a:defRPr sz="1601" b="1"/>
            </a:lvl5pPr>
            <a:lvl6pPr marL="2288057" indent="0">
              <a:buNone/>
              <a:defRPr sz="1601" b="1"/>
            </a:lvl6pPr>
            <a:lvl7pPr marL="2745669" indent="0">
              <a:buNone/>
              <a:defRPr sz="1601" b="1"/>
            </a:lvl7pPr>
            <a:lvl8pPr marL="3203280" indent="0">
              <a:buNone/>
              <a:defRPr sz="1601" b="1"/>
            </a:lvl8pPr>
            <a:lvl9pPr marL="3660892" indent="0">
              <a:buNone/>
              <a:defRPr sz="1601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786" y="1881190"/>
            <a:ext cx="3872095" cy="2765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33169" y="1262065"/>
            <a:ext cx="3891163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2" b="1"/>
            </a:lvl1pPr>
            <a:lvl2pPr marL="457611" indent="0">
              <a:buNone/>
              <a:defRPr sz="2002" b="1"/>
            </a:lvl2pPr>
            <a:lvl3pPr marL="915223" indent="0">
              <a:buNone/>
              <a:defRPr sz="1802" b="1"/>
            </a:lvl3pPr>
            <a:lvl4pPr marL="1372834" indent="0">
              <a:buNone/>
              <a:defRPr sz="1601" b="1"/>
            </a:lvl4pPr>
            <a:lvl5pPr marL="1830446" indent="0">
              <a:buNone/>
              <a:defRPr sz="1601" b="1"/>
            </a:lvl5pPr>
            <a:lvl6pPr marL="2288057" indent="0">
              <a:buNone/>
              <a:defRPr sz="1601" b="1"/>
            </a:lvl6pPr>
            <a:lvl7pPr marL="2745669" indent="0">
              <a:buNone/>
              <a:defRPr sz="1601" b="1"/>
            </a:lvl7pPr>
            <a:lvl8pPr marL="3203280" indent="0">
              <a:buNone/>
              <a:defRPr sz="1601" b="1"/>
            </a:lvl8pPr>
            <a:lvl9pPr marL="3660892" indent="0">
              <a:buNone/>
              <a:defRPr sz="1601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33169" y="1881190"/>
            <a:ext cx="3891163" cy="2765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12684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31706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79543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342902"/>
            <a:ext cx="2952136" cy="1201738"/>
          </a:xfrm>
          <a:prstGeom prst="rect">
            <a:avLst/>
          </a:prstGeom>
        </p:spPr>
        <p:txBody>
          <a:bodyPr anchor="b"/>
          <a:lstStyle>
            <a:lvl1pPr>
              <a:defRPr sz="3203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91163" y="741364"/>
            <a:ext cx="4633169" cy="3659187"/>
          </a:xfrm>
          <a:prstGeom prst="rect">
            <a:avLst/>
          </a:prstGeom>
        </p:spPr>
        <p:txBody>
          <a:bodyPr/>
          <a:lstStyle>
            <a:lvl1pPr>
              <a:defRPr sz="3203"/>
            </a:lvl1pPr>
            <a:lvl2pPr>
              <a:defRPr sz="2803"/>
            </a:lvl2pPr>
            <a:lvl3pPr>
              <a:defRPr sz="2402"/>
            </a:lvl3pPr>
            <a:lvl4pPr>
              <a:defRPr sz="2002"/>
            </a:lvl4pPr>
            <a:lvl5pPr>
              <a:defRPr sz="2002"/>
            </a:lvl5pPr>
            <a:lvl6pPr>
              <a:defRPr sz="2002"/>
            </a:lvl6pPr>
            <a:lvl7pPr>
              <a:defRPr sz="2002"/>
            </a:lvl7pPr>
            <a:lvl8pPr>
              <a:defRPr sz="2002"/>
            </a:lvl8pPr>
            <a:lvl9pPr>
              <a:defRPr sz="2002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787" y="1544641"/>
            <a:ext cx="2952136" cy="286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1"/>
            </a:lvl1pPr>
            <a:lvl2pPr marL="457611" indent="0">
              <a:buNone/>
              <a:defRPr sz="1401"/>
            </a:lvl2pPr>
            <a:lvl3pPr marL="915223" indent="0">
              <a:buNone/>
              <a:defRPr sz="1201"/>
            </a:lvl3pPr>
            <a:lvl4pPr marL="1372834" indent="0">
              <a:buNone/>
              <a:defRPr sz="1001"/>
            </a:lvl4pPr>
            <a:lvl5pPr marL="1830446" indent="0">
              <a:buNone/>
              <a:defRPr sz="1001"/>
            </a:lvl5pPr>
            <a:lvl6pPr marL="2288057" indent="0">
              <a:buNone/>
              <a:defRPr sz="1001"/>
            </a:lvl6pPr>
            <a:lvl7pPr marL="2745669" indent="0">
              <a:buNone/>
              <a:defRPr sz="1001"/>
            </a:lvl7pPr>
            <a:lvl8pPr marL="3203280" indent="0">
              <a:buNone/>
              <a:defRPr sz="1001"/>
            </a:lvl8pPr>
            <a:lvl9pPr marL="3660892" indent="0">
              <a:buNone/>
              <a:defRPr sz="100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62893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342902"/>
            <a:ext cx="2952136" cy="1201738"/>
          </a:xfrm>
          <a:prstGeom prst="rect">
            <a:avLst/>
          </a:prstGeom>
        </p:spPr>
        <p:txBody>
          <a:bodyPr anchor="b"/>
          <a:lstStyle>
            <a:lvl1pPr>
              <a:defRPr sz="3203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91163" y="741364"/>
            <a:ext cx="4633169" cy="3659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3"/>
            </a:lvl1pPr>
            <a:lvl2pPr marL="457611" indent="0">
              <a:buNone/>
              <a:defRPr sz="2803"/>
            </a:lvl2pPr>
            <a:lvl3pPr marL="915223" indent="0">
              <a:buNone/>
              <a:defRPr sz="2402"/>
            </a:lvl3pPr>
            <a:lvl4pPr marL="1372834" indent="0">
              <a:buNone/>
              <a:defRPr sz="2002"/>
            </a:lvl4pPr>
            <a:lvl5pPr marL="1830446" indent="0">
              <a:buNone/>
              <a:defRPr sz="2002"/>
            </a:lvl5pPr>
            <a:lvl6pPr marL="2288057" indent="0">
              <a:buNone/>
              <a:defRPr sz="2002"/>
            </a:lvl6pPr>
            <a:lvl7pPr marL="2745669" indent="0">
              <a:buNone/>
              <a:defRPr sz="2002"/>
            </a:lvl7pPr>
            <a:lvl8pPr marL="3203280" indent="0">
              <a:buNone/>
              <a:defRPr sz="2002"/>
            </a:lvl8pPr>
            <a:lvl9pPr marL="3660892" indent="0">
              <a:buNone/>
              <a:defRPr sz="2002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787" y="1544641"/>
            <a:ext cx="2952136" cy="286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1"/>
            </a:lvl1pPr>
            <a:lvl2pPr marL="457611" indent="0">
              <a:buNone/>
              <a:defRPr sz="1401"/>
            </a:lvl2pPr>
            <a:lvl3pPr marL="915223" indent="0">
              <a:buNone/>
              <a:defRPr sz="1201"/>
            </a:lvl3pPr>
            <a:lvl4pPr marL="1372834" indent="0">
              <a:buNone/>
              <a:defRPr sz="1001"/>
            </a:lvl4pPr>
            <a:lvl5pPr marL="1830446" indent="0">
              <a:buNone/>
              <a:defRPr sz="1001"/>
            </a:lvl5pPr>
            <a:lvl6pPr marL="2288057" indent="0">
              <a:buNone/>
              <a:defRPr sz="1001"/>
            </a:lvl6pPr>
            <a:lvl7pPr marL="2745669" indent="0">
              <a:buNone/>
              <a:defRPr sz="1001"/>
            </a:lvl7pPr>
            <a:lvl8pPr marL="3203280" indent="0">
              <a:buNone/>
              <a:defRPr sz="1001"/>
            </a:lvl8pPr>
            <a:lvl9pPr marL="3660892" indent="0">
              <a:buNone/>
              <a:defRPr sz="100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33727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63556" y="4772025"/>
            <a:ext cx="2059186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17C58-D15D-432C-8390-60963580997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2806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hdr="0" ftr="0" dt="0"/>
  <p:txStyles>
    <p:titleStyle>
      <a:lvl1pPr algn="l" defTabSz="915223" rtl="0" eaLnBrk="1" latinLnBrk="0" hangingPunct="1">
        <a:lnSpc>
          <a:spcPct val="90000"/>
        </a:lnSpc>
        <a:spcBef>
          <a:spcPct val="0"/>
        </a:spcBef>
        <a:buNone/>
        <a:defRPr sz="44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806" indent="-228806" algn="l" defTabSz="9152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3" kern="1200">
          <a:solidFill>
            <a:schemeClr val="tx1"/>
          </a:solidFill>
          <a:latin typeface="+mn-lt"/>
          <a:ea typeface="+mn-ea"/>
          <a:cs typeface="+mn-cs"/>
        </a:defRPr>
      </a:lvl1pPr>
      <a:lvl2pPr marL="686417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2" kern="1200">
          <a:solidFill>
            <a:schemeClr val="tx1"/>
          </a:solidFill>
          <a:latin typeface="+mn-lt"/>
          <a:ea typeface="+mn-ea"/>
          <a:cs typeface="+mn-cs"/>
        </a:defRPr>
      </a:lvl2pPr>
      <a:lvl3pPr marL="1144029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2" kern="1200">
          <a:solidFill>
            <a:schemeClr val="tx1"/>
          </a:solidFill>
          <a:latin typeface="+mn-lt"/>
          <a:ea typeface="+mn-ea"/>
          <a:cs typeface="+mn-cs"/>
        </a:defRPr>
      </a:lvl3pPr>
      <a:lvl4pPr marL="1601640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4pPr>
      <a:lvl5pPr marL="2059252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5pPr>
      <a:lvl6pPr marL="2516863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6pPr>
      <a:lvl7pPr marL="2974475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7pPr>
      <a:lvl8pPr marL="3432086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8pPr>
      <a:lvl9pPr marL="3889698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1pPr>
      <a:lvl2pPr marL="457611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915223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3pPr>
      <a:lvl4pPr marL="1372834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4pPr>
      <a:lvl5pPr marL="1830446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5pPr>
      <a:lvl6pPr marL="2288057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6pPr>
      <a:lvl7pPr marL="2745669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7pPr>
      <a:lvl8pPr marL="3203280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8pPr>
      <a:lvl9pPr marL="3660892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9196" y="274098"/>
            <a:ext cx="7893547" cy="9950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196" y="1370486"/>
            <a:ext cx="7893547" cy="3266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9196" y="4771678"/>
            <a:ext cx="2059186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31580" y="4771678"/>
            <a:ext cx="3088779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556" y="4771678"/>
            <a:ext cx="2059186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pPr/>
              <a:t>‹Nº›</a:t>
            </a:fld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>
            <a:off x="0" y="1"/>
            <a:ext cx="9150202" cy="57912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 rot="10800000">
            <a:off x="0" y="4175489"/>
            <a:ext cx="9150202" cy="96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590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2" r:id="rId2"/>
    <p:sldLayoutId id="2147483706" r:id="rId3"/>
    <p:sldLayoutId id="2147483675" r:id="rId4"/>
    <p:sldLayoutId id="2147483672" r:id="rId5"/>
    <p:sldLayoutId id="2147483707" r:id="rId6"/>
    <p:sldLayoutId id="2147483708" r:id="rId7"/>
  </p:sldLayoutIdLst>
  <p:hf hdr="0" ftr="0" dt="0"/>
  <p:txStyles>
    <p:titleStyle>
      <a:lvl1pPr algn="l" defTabSz="686440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10" indent="-171610" algn="l" defTabSz="686440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3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5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7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9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71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93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15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37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2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4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6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8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10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32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54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76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rade.org.pe/wp-content/uploads/DI-86.pdf" TargetMode="Externa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unat.gob.pe/orientacion/padrones/beneficiariosReintegro/relacionBeneficiarios.html" TargetMode="Externa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de.org.pe/wp-content/uploads/Impacto-de-Renuncia-a-exoneraciones-Regi%C3%B3n-San-Mart%C3%ADn.pdf" TargetMode="Externa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396737" y="2463602"/>
            <a:ext cx="8383716" cy="453668"/>
          </a:xfrm>
          <a:prstGeom prst="rect">
            <a:avLst/>
          </a:prstGeom>
        </p:spPr>
        <p:txBody>
          <a:bodyPr vert="horz" lIns="51483" tIns="25741" rIns="51483" bIns="25741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2800" b="1" dirty="0">
                <a:latin typeface="+mn-lt"/>
              </a:rPr>
              <a:t>Gastos tributarios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4952143" y="3709491"/>
            <a:ext cx="39248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s-ES" sz="1600" b="1" dirty="0"/>
          </a:p>
          <a:p>
            <a:pPr algn="r"/>
            <a:endParaRPr lang="es-ES" sz="1600" b="1" dirty="0"/>
          </a:p>
          <a:p>
            <a:pPr algn="r"/>
            <a:r>
              <a:rPr lang="es-ES" sz="1400" b="1" dirty="0"/>
              <a:t> </a:t>
            </a:r>
          </a:p>
          <a:p>
            <a:pPr algn="r"/>
            <a:r>
              <a:rPr lang="es-ES" sz="1400" b="1" dirty="0"/>
              <a:t>octubre de 2018</a:t>
            </a:r>
          </a:p>
        </p:txBody>
      </p:sp>
    </p:spTree>
    <p:extLst>
      <p:ext uri="{BB962C8B-B14F-4D97-AF65-F5344CB8AC3E}">
        <p14:creationId xmlns:p14="http://schemas.microsoft.com/office/powerpoint/2010/main" val="3752792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/>
              <a:pPr/>
              <a:t>10</a:t>
            </a:fld>
            <a:endParaRPr lang="es-ES" dirty="0"/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211199" y="672122"/>
            <a:ext cx="8698339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ítulo 2"/>
          <p:cNvSpPr txBox="1">
            <a:spLocks/>
          </p:cNvSpPr>
          <p:nvPr/>
        </p:nvSpPr>
        <p:spPr>
          <a:xfrm>
            <a:off x="174323" y="110434"/>
            <a:ext cx="7093252" cy="5589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1800" b="1" dirty="0">
                <a:latin typeface="+mn-lt"/>
              </a:rPr>
              <a:t>2. Incrementan la complejidad del sistema tributario y facilitan la evasión y la elusión</a:t>
            </a: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519791" y="1077093"/>
            <a:ext cx="8166465" cy="1970907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defPPr>
              <a:defRPr lang="es-ES"/>
            </a:defPPr>
            <a:lvl1pPr marL="171610" indent="-171610" algn="just" defTabSz="686440">
              <a:lnSpc>
                <a:spcPct val="90000"/>
              </a:lnSpc>
              <a:spcBef>
                <a:spcPts val="751"/>
              </a:spcBef>
              <a:buFont typeface="Arial" panose="020B0604020202020204" pitchFamily="34" charset="0"/>
              <a:buChar char="•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830" lvl="1" indent="-171610" algn="just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8050" indent="-171610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1"/>
            </a:lvl3pPr>
            <a:lvl4pPr marL="1201270" indent="-171610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/>
            </a:lvl4pPr>
            <a:lvl5pPr marL="1544490" indent="-171610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/>
            </a:lvl5pPr>
            <a:lvl6pPr marL="1887710" indent="-171610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/>
            </a:lvl6pPr>
            <a:lvl7pPr marL="2230930" indent="-171610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/>
            </a:lvl7pPr>
            <a:lvl8pPr marL="2574150" indent="-171610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/>
            </a:lvl8pPr>
            <a:lvl9pPr marL="2917370" indent="-171610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/>
            </a:lvl9pPr>
          </a:lstStyle>
          <a:p>
            <a:r>
              <a:rPr lang="es-PE" sz="1800" dirty="0"/>
              <a:t>Refuerzan la cultura de no pagar impuestos  </a:t>
            </a:r>
          </a:p>
          <a:p>
            <a:r>
              <a:rPr lang="es-PE" sz="1800" dirty="0"/>
              <a:t>Incrementa costos de cumplimiento </a:t>
            </a:r>
          </a:p>
          <a:p>
            <a:r>
              <a:rPr lang="es-PE" sz="1800" dirty="0"/>
              <a:t>Se evidencia aprovechamiento indebido del beneficio (contribuyente simula domicilio fiscal, tamaño de empresa, etc.)</a:t>
            </a:r>
          </a:p>
          <a:p>
            <a:r>
              <a:rPr lang="es-PE" sz="1800" dirty="0"/>
              <a:t>Dificulta labor de la Administración Tributaria que debe cautelar el uso correcto del beneficio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933451" y="3352792"/>
            <a:ext cx="7686674" cy="933458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+"/>
              </a:rPr>
              <a:t>Los beneficios tributarios modifican el comportamiento del contribuyente y dificultan control tributario</a:t>
            </a:r>
          </a:p>
        </p:txBody>
      </p:sp>
    </p:spTree>
    <p:extLst>
      <p:ext uri="{BB962C8B-B14F-4D97-AF65-F5344CB8AC3E}">
        <p14:creationId xmlns:p14="http://schemas.microsoft.com/office/powerpoint/2010/main" val="3441541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/>
              <a:pPr/>
              <a:t>11</a:t>
            </a:fld>
            <a:endParaRPr lang="es-ES" dirty="0"/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211199" y="672122"/>
            <a:ext cx="8698339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ítulo 2"/>
          <p:cNvSpPr txBox="1">
            <a:spLocks/>
          </p:cNvSpPr>
          <p:nvPr/>
        </p:nvSpPr>
        <p:spPr>
          <a:xfrm>
            <a:off x="174323" y="219022"/>
            <a:ext cx="7960684" cy="5589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1800" b="1" dirty="0">
                <a:latin typeface="+mn-lt"/>
              </a:rPr>
              <a:t>3. Los beneficios no incorporan un adecuado rendimiento de cuentas</a:t>
            </a: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471880" y="821839"/>
            <a:ext cx="7893547" cy="3227369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defPPr>
              <a:defRPr lang="es-ES"/>
            </a:defPPr>
            <a:lvl1pPr marL="171610" indent="-171610" algn="just" defTabSz="686440">
              <a:lnSpc>
                <a:spcPct val="90000"/>
              </a:lnSpc>
              <a:spcBef>
                <a:spcPts val="751"/>
              </a:spcBef>
              <a:buFont typeface="Arial" panose="020B0604020202020204" pitchFamily="34" charset="0"/>
              <a:buChar char="•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830" lvl="1" indent="-171610" algn="just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8050" indent="-171610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1"/>
            </a:lvl3pPr>
            <a:lvl4pPr marL="1201270" indent="-171610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/>
            </a:lvl4pPr>
            <a:lvl5pPr marL="1544490" indent="-171610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/>
            </a:lvl5pPr>
            <a:lvl6pPr marL="1887710" indent="-171610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/>
            </a:lvl6pPr>
            <a:lvl7pPr marL="2230930" indent="-171610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/>
            </a:lvl7pPr>
            <a:lvl8pPr marL="2574150" indent="-171610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/>
            </a:lvl8pPr>
            <a:lvl9pPr marL="2917370" indent="-171610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/>
            </a:lvl9pPr>
          </a:lstStyle>
          <a:p>
            <a:r>
              <a:rPr lang="es-PE" dirty="0"/>
              <a:t>No se identifica con certeza cuánto se va a dejar de recaudar (porque el beneficio motiva cambios en el comportamiento de los contribuyentes)</a:t>
            </a:r>
          </a:p>
          <a:p>
            <a:r>
              <a:rPr lang="es-PE" dirty="0"/>
              <a:t>No se señala de forma específica resultados esperados ni qué acciones tomar en caso no se obtengan</a:t>
            </a:r>
          </a:p>
          <a:p>
            <a:r>
              <a:rPr lang="es-PE" dirty="0"/>
              <a:t>No se determina a un responsable que garantice los efectos deseados</a:t>
            </a:r>
          </a:p>
          <a:p>
            <a:r>
              <a:rPr lang="es-PE" dirty="0"/>
              <a:t>Son renovados sucesivamente sin una evaluación rigurosa, aun cuando los contextos en los que se aprobaron han cambiado (muchos tienen más de 30 años de existencia)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1001490" y="3329092"/>
            <a:ext cx="7272000" cy="900008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s-PE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+"/>
              </a:rPr>
              <a:t>Sin una evaluación profunda de los resultados obtenidos, los beneficios tributarios continúan renovándose sin mayores modificaciones</a:t>
            </a:r>
          </a:p>
        </p:txBody>
      </p:sp>
    </p:spTree>
    <p:extLst>
      <p:ext uri="{BB962C8B-B14F-4D97-AF65-F5344CB8AC3E}">
        <p14:creationId xmlns:p14="http://schemas.microsoft.com/office/powerpoint/2010/main" val="3441541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/>
              <a:pPr/>
              <a:t>12</a:t>
            </a:fld>
            <a:endParaRPr lang="es-ES" dirty="0"/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211199" y="672122"/>
            <a:ext cx="8698339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ítulo 2"/>
          <p:cNvSpPr txBox="1">
            <a:spLocks/>
          </p:cNvSpPr>
          <p:nvPr/>
        </p:nvSpPr>
        <p:spPr>
          <a:xfrm>
            <a:off x="174323" y="219022"/>
            <a:ext cx="7960684" cy="5589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1800" b="1" dirty="0">
                <a:latin typeface="+mn-lt"/>
              </a:rPr>
              <a:t>4. Los beneficios no garantizan el resultado esperado</a:t>
            </a: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316756" y="803068"/>
            <a:ext cx="7893547" cy="330408"/>
          </a:xfrm>
          <a:prstGeom prst="rect">
            <a:avLst/>
          </a:prstGeom>
          <a:solidFill>
            <a:schemeClr val="bg1"/>
          </a:solidFill>
        </p:spPr>
        <p:txBody>
          <a:bodyPr>
            <a:normAutofit lnSpcReduction="10000"/>
          </a:bodyPr>
          <a:lstStyle>
            <a:defPPr>
              <a:defRPr lang="es-ES"/>
            </a:defPPr>
            <a:lvl1pPr marL="171610" indent="-171610" algn="just" defTabSz="686440">
              <a:lnSpc>
                <a:spcPct val="90000"/>
              </a:lnSpc>
              <a:spcBef>
                <a:spcPts val="751"/>
              </a:spcBef>
              <a:buFont typeface="Arial" panose="020B0604020202020204" pitchFamily="34" charset="0"/>
              <a:buChar char="•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830" lvl="1" indent="-171610" algn="just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8050" indent="-171610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1"/>
            </a:lvl3pPr>
            <a:lvl4pPr marL="1201270" indent="-171610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/>
            </a:lvl4pPr>
            <a:lvl5pPr marL="1544490" indent="-171610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/>
            </a:lvl5pPr>
            <a:lvl6pPr marL="1887710" indent="-171610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/>
            </a:lvl6pPr>
            <a:lvl7pPr marL="2230930" indent="-171610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/>
            </a:lvl7pPr>
            <a:lvl8pPr marL="2574150" indent="-171610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/>
            </a:lvl8pPr>
            <a:lvl9pPr marL="2917370" indent="-171610" defTabSz="68644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/>
            </a:lvl9pPr>
          </a:lstStyle>
          <a:p>
            <a:pPr marL="0" indent="0">
              <a:buNone/>
            </a:pPr>
            <a:r>
              <a:rPr lang="es-PE" dirty="0"/>
              <a:t>Ejemplos</a:t>
            </a:r>
            <a:r>
              <a:rPr lang="es-PE" sz="1800" dirty="0"/>
              <a:t>: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519212"/>
              </p:ext>
            </p:extLst>
          </p:nvPr>
        </p:nvGraphicFramePr>
        <p:xfrm>
          <a:off x="409574" y="1220560"/>
          <a:ext cx="8401051" cy="30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28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72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8928">
                <a:tc>
                  <a:txBody>
                    <a:bodyPr/>
                    <a:lstStyle/>
                    <a:p>
                      <a:r>
                        <a:rPr lang="es-PE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Beneficios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PE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Efectos</a:t>
                      </a:r>
                      <a:r>
                        <a:rPr lang="es-PE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colaterales</a:t>
                      </a:r>
                      <a:endParaRPr lang="es-PE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141">
                <a:tc>
                  <a:txBody>
                    <a:bodyPr/>
                    <a:lstStyle/>
                    <a:p>
                      <a:pPr marL="10800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P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Reintegro Tributario</a:t>
                      </a:r>
                      <a:r>
                        <a:rPr lang="es-PE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en Selva</a:t>
                      </a:r>
                      <a:endParaRPr lang="es-P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0800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P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se cuenta con evidencia</a:t>
                      </a:r>
                      <a:r>
                        <a:rPr lang="es-PE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que el beneficio sea trasladado a los consumidores (un menor precio)</a:t>
                      </a:r>
                      <a:endParaRPr lang="es-P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8362">
                <a:tc>
                  <a:txBody>
                    <a:bodyPr/>
                    <a:lstStyle/>
                    <a:p>
                      <a:pPr marL="108000" lvl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P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Exoneración del ISC e IGV a los combustibles en Selva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0800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P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 corre el riesgo de proveer de </a:t>
                      </a:r>
                      <a:r>
                        <a:rPr lang="es-PE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insumos baratos </a:t>
                      </a:r>
                      <a:r>
                        <a:rPr lang="es-P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 narcotráfico, la minería ilegal</a:t>
                      </a:r>
                      <a:r>
                        <a:rPr lang="es-PE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y otras </a:t>
                      </a:r>
                      <a:r>
                        <a:rPr lang="es-PE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actividades ilegales</a:t>
                      </a:r>
                      <a:r>
                        <a:rPr lang="es-PE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Adicionalmente, se ha generado un </a:t>
                      </a:r>
                      <a:r>
                        <a:rPr lang="es-PE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tráfico ilegal </a:t>
                      </a:r>
                      <a:r>
                        <a:rPr lang="es-PE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combustibles hacia otras regiones que no gozan del beneficio</a:t>
                      </a:r>
                      <a:endParaRPr lang="es-P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07569">
                <a:tc>
                  <a:txBody>
                    <a:bodyPr/>
                    <a:lstStyle/>
                    <a:p>
                      <a:pPr marL="108000" lvl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P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Exoneración de IR, IGV y aranceles en zonas alto andinas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08000" algn="l" defTabSz="68644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PE" sz="135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Estudio concluye que no hay efecto sobre la actividad económica,</a:t>
                      </a:r>
                      <a:r>
                        <a:rPr lang="es-PE" sz="135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PE" sz="135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los ingresos o gastos de consumo de los hogares de la zona ni</a:t>
                      </a:r>
                      <a:r>
                        <a:rPr lang="es-PE" sz="135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sobre la pobreza, </a:t>
                      </a:r>
                      <a:r>
                        <a:rPr lang="es-PE" sz="135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 sugiere debiera irse hacia un modelo como San Martín, que renunció a algunas de sus exoneraciones a cambio de inversión</a:t>
                      </a:r>
                      <a:r>
                        <a:rPr lang="es-PE" sz="1351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1/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-8714" y="4877944"/>
            <a:ext cx="88199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900" i="1" dirty="0">
                <a:cs typeface="Arial" panose="020B0604020202020204" pitchFamily="34" charset="0"/>
              </a:rPr>
              <a:t>Fuente: 1/ GRADE (</a:t>
            </a:r>
            <a:r>
              <a:rPr lang="es-PE" sz="900" i="1" dirty="0">
                <a:cs typeface="Arial" panose="020B0604020202020204" pitchFamily="34" charset="0"/>
                <a:hlinkClick r:id="rId2"/>
              </a:rPr>
              <a:t>https://www.grade.org.pe/wp-content/uploads/DI-86.pdf</a:t>
            </a:r>
            <a:r>
              <a:rPr lang="es-PE" sz="900" i="1" dirty="0"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41541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/>
              <a:pPr/>
              <a:t>13</a:t>
            </a:fld>
            <a:endParaRPr lang="es-ES" dirty="0"/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211199" y="672122"/>
            <a:ext cx="8698339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ítulo 2"/>
          <p:cNvSpPr txBox="1">
            <a:spLocks/>
          </p:cNvSpPr>
          <p:nvPr/>
        </p:nvSpPr>
        <p:spPr>
          <a:xfrm>
            <a:off x="174323" y="234788"/>
            <a:ext cx="8355488" cy="5589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1800" b="1" dirty="0">
                <a:latin typeface="+mn-lt"/>
              </a:rPr>
              <a:t>Un ejemplo en detalle (1/3): el Reintegro Tributario del IGV en Loreto</a:t>
            </a:r>
          </a:p>
        </p:txBody>
      </p:sp>
      <p:sp>
        <p:nvSpPr>
          <p:cNvPr id="13" name="2 Marcador de contenido"/>
          <p:cNvSpPr txBox="1">
            <a:spLocks/>
          </p:cNvSpPr>
          <p:nvPr/>
        </p:nvSpPr>
        <p:spPr>
          <a:xfrm>
            <a:off x="285108" y="808185"/>
            <a:ext cx="8552989" cy="737585"/>
          </a:xfrm>
          <a:prstGeom prst="rect">
            <a:avLst/>
          </a:prstGeom>
        </p:spPr>
        <p:txBody>
          <a:bodyPr lIns="91513" tIns="45757" rIns="91513" bIns="45757">
            <a:noAutofit/>
          </a:bodyPr>
          <a:lstStyle/>
          <a:p>
            <a:pPr marL="171450" lvl="0" indent="-171450" algn="just" defTabSz="8477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s-PE" sz="1600" dirty="0">
                <a:latin typeface="Arial" pitchFamily="34" charset="0"/>
                <a:cs typeface="Arial" pitchFamily="34" charset="0"/>
              </a:rPr>
              <a:t>Se devuelve el IGV </a:t>
            </a:r>
            <a:r>
              <a:rPr lang="es-PE" sz="1600" b="1" dirty="0">
                <a:solidFill>
                  <a:srgbClr val="A80000"/>
                </a:solidFill>
                <a:latin typeface="Arial" pitchFamily="34" charset="0"/>
                <a:cs typeface="Arial" pitchFamily="34" charset="0"/>
              </a:rPr>
              <a:t>a los comerciantes de Loreto </a:t>
            </a:r>
            <a:r>
              <a:rPr lang="es-PE" sz="1600" dirty="0">
                <a:latin typeface="Arial" pitchFamily="34" charset="0"/>
                <a:cs typeface="Arial" pitchFamily="34" charset="0"/>
              </a:rPr>
              <a:t>cuando compran bienes gravados del resto del país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0" y="4902013"/>
            <a:ext cx="888037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PE" sz="900" dirty="0">
                <a:cs typeface="Arial" panose="020B0604020202020204" pitchFamily="34" charset="0"/>
              </a:rPr>
              <a:t>Fuente: SUNAT (</a:t>
            </a:r>
            <a:r>
              <a:rPr lang="es-PE" sz="900" dirty="0">
                <a:cs typeface="Arial" panose="020B0604020202020204" pitchFamily="34" charset="0"/>
                <a:hlinkClick r:id="rId2"/>
              </a:rPr>
              <a:t>http://www.sunat.gob.pe/orientacion/padrones/beneficiariosReintegro/relacionBeneficiarios.html</a:t>
            </a:r>
            <a:r>
              <a:rPr lang="es-PE" sz="900" dirty="0">
                <a:cs typeface="Arial" panose="020B0604020202020204" pitchFamily="34" charset="0"/>
              </a:rPr>
              <a:t>) </a:t>
            </a:r>
          </a:p>
        </p:txBody>
      </p:sp>
      <p:sp>
        <p:nvSpPr>
          <p:cNvPr id="16" name="2 Rectángulo redondeado">
            <a:extLst>
              <a:ext uri="{FF2B5EF4-FFF2-40B4-BE49-F238E27FC236}">
                <a16:creationId xmlns:a16="http://schemas.microsoft.com/office/drawing/2014/main" id="{DB277310-03CE-4576-A591-1F2543A16AAF}"/>
              </a:ext>
            </a:extLst>
          </p:cNvPr>
          <p:cNvSpPr/>
          <p:nvPr/>
        </p:nvSpPr>
        <p:spPr>
          <a:xfrm>
            <a:off x="862421" y="1651034"/>
            <a:ext cx="3690529" cy="1044000"/>
          </a:xfrm>
          <a:prstGeom prst="roundRect">
            <a:avLst/>
          </a:prstGeom>
          <a:ln>
            <a:solidFill>
              <a:srgbClr val="A8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400" b="1" dirty="0"/>
              <a:t>En últimos 10 años, se ha devuelto </a:t>
            </a:r>
          </a:p>
          <a:p>
            <a:pPr algn="ctr"/>
            <a:r>
              <a:rPr lang="es-PE" sz="2400" b="1" dirty="0"/>
              <a:t>S/ 922 millones </a:t>
            </a:r>
          </a:p>
          <a:p>
            <a:pPr algn="ctr"/>
            <a:r>
              <a:rPr lang="es-PE" sz="1400" b="1" dirty="0"/>
              <a:t>50% a 30 comerciantes</a:t>
            </a:r>
            <a:endParaRPr lang="es-PE" sz="1400" dirty="0"/>
          </a:p>
        </p:txBody>
      </p:sp>
      <p:sp>
        <p:nvSpPr>
          <p:cNvPr id="17" name="13 Rectángulo redondeado">
            <a:extLst>
              <a:ext uri="{FF2B5EF4-FFF2-40B4-BE49-F238E27FC236}">
                <a16:creationId xmlns:a16="http://schemas.microsoft.com/office/drawing/2014/main" id="{5FDD6C5B-F5FC-4A0F-99A5-56F57B92A2EA}"/>
              </a:ext>
            </a:extLst>
          </p:cNvPr>
          <p:cNvSpPr/>
          <p:nvPr/>
        </p:nvSpPr>
        <p:spPr>
          <a:xfrm>
            <a:off x="853711" y="2816411"/>
            <a:ext cx="3708763" cy="1126939"/>
          </a:xfrm>
          <a:prstGeom prst="roundRect">
            <a:avLst/>
          </a:prstGeom>
          <a:ln>
            <a:solidFill>
              <a:srgbClr val="A8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400" dirty="0">
                <a:solidFill>
                  <a:schemeClr val="dk1"/>
                </a:solidFill>
              </a:rPr>
              <a:t>No se evidencia que el beneficio dado a los comerciantes se traduzca en menores precios a favor de </a:t>
            </a:r>
          </a:p>
          <a:p>
            <a:pPr algn="ctr"/>
            <a:r>
              <a:rPr lang="es-PE" b="1" dirty="0"/>
              <a:t>1 millón de habitantes de Loreto</a:t>
            </a:r>
            <a:endParaRPr lang="es-PE" sz="1400" b="1" dirty="0">
              <a:solidFill>
                <a:schemeClr val="dk1"/>
              </a:solidFill>
            </a:endParaRPr>
          </a:p>
        </p:txBody>
      </p:sp>
      <p:sp>
        <p:nvSpPr>
          <p:cNvPr id="18" name="15 Rectángulo redondeado">
            <a:extLst>
              <a:ext uri="{FF2B5EF4-FFF2-40B4-BE49-F238E27FC236}">
                <a16:creationId xmlns:a16="http://schemas.microsoft.com/office/drawing/2014/main" id="{220935A2-061A-4B4B-9977-EAAD679791E4}"/>
              </a:ext>
            </a:extLst>
          </p:cNvPr>
          <p:cNvSpPr/>
          <p:nvPr/>
        </p:nvSpPr>
        <p:spPr>
          <a:xfrm>
            <a:off x="4796246" y="1651033"/>
            <a:ext cx="3690529" cy="2025617"/>
          </a:xfrm>
          <a:prstGeom prst="roundRect">
            <a:avLst/>
          </a:prstGeom>
          <a:ln>
            <a:solidFill>
              <a:srgbClr val="A8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2400" b="1" dirty="0"/>
              <a:t>S/ 262 millones</a:t>
            </a:r>
            <a:endParaRPr lang="es-PE" sz="2400" dirty="0"/>
          </a:p>
          <a:p>
            <a:pPr algn="ctr"/>
            <a:r>
              <a:rPr lang="es-PE" sz="1400" dirty="0"/>
              <a:t>Se recaudó en 2017 de las empresas domiciliadas en Loreto </a:t>
            </a:r>
          </a:p>
          <a:p>
            <a:pPr algn="ctr"/>
            <a:endParaRPr lang="es-PE" sz="1600" dirty="0"/>
          </a:p>
          <a:p>
            <a:pPr algn="ctr"/>
            <a:r>
              <a:rPr lang="es-PE" sz="2400" b="1" dirty="0"/>
              <a:t>S/ 98 millones</a:t>
            </a:r>
          </a:p>
          <a:p>
            <a:pPr algn="ctr"/>
            <a:r>
              <a:rPr lang="es-PE" sz="1400" dirty="0"/>
              <a:t>Se devolvió por concepto de Reintegro</a:t>
            </a:r>
          </a:p>
          <a:p>
            <a:pPr algn="ctr"/>
            <a:r>
              <a:rPr lang="es-PE" sz="1400" dirty="0"/>
              <a:t>(37%)</a:t>
            </a:r>
          </a:p>
        </p:txBody>
      </p:sp>
      <p:sp>
        <p:nvSpPr>
          <p:cNvPr id="19" name="16 Flecha derecha">
            <a:extLst>
              <a:ext uri="{FF2B5EF4-FFF2-40B4-BE49-F238E27FC236}">
                <a16:creationId xmlns:a16="http://schemas.microsoft.com/office/drawing/2014/main" id="{D6FB564B-8D3B-4A1E-A05A-CCC0B6D63FB9}"/>
              </a:ext>
            </a:extLst>
          </p:cNvPr>
          <p:cNvSpPr/>
          <p:nvPr/>
        </p:nvSpPr>
        <p:spPr>
          <a:xfrm rot="5400000">
            <a:off x="6472236" y="2443162"/>
            <a:ext cx="209550" cy="504826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55315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/>
              <a:pPr/>
              <a:t>14</a:t>
            </a:fld>
            <a:endParaRPr lang="es-ES" dirty="0"/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211199" y="672122"/>
            <a:ext cx="8698339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ítulo 2"/>
          <p:cNvSpPr txBox="1">
            <a:spLocks/>
          </p:cNvSpPr>
          <p:nvPr/>
        </p:nvSpPr>
        <p:spPr>
          <a:xfrm>
            <a:off x="155273" y="149063"/>
            <a:ext cx="7093252" cy="5589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1800" b="1" dirty="0">
                <a:latin typeface="+mn-lt"/>
              </a:rPr>
              <a:t>Un ejemplo en detalle (2/3): Exoneración del IGV e ISC a la venta de combustibles en Loreto, Madre de Dios, Ucayali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785915" y="777688"/>
            <a:ext cx="34431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1400" b="1" dirty="0"/>
              <a:t>Consumo per cápita de combustibles  en estaciones de servicio y grifos, 2016</a:t>
            </a:r>
            <a:endParaRPr lang="es-PE" sz="1400" dirty="0"/>
          </a:p>
          <a:p>
            <a:pPr algn="ctr"/>
            <a:r>
              <a:rPr lang="es-ES" sz="1200" dirty="0"/>
              <a:t>(Galones/día)</a:t>
            </a:r>
            <a:endParaRPr lang="es-PE" sz="1200" i="1" dirty="0">
              <a:cs typeface="Arial" panose="020B0604020202020204" pitchFamily="34" charset="0"/>
            </a:endParaRPr>
          </a:p>
        </p:txBody>
      </p:sp>
      <p:pic>
        <p:nvPicPr>
          <p:cNvPr id="17" name="16 Imagen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6" b="1713"/>
          <a:stretch/>
        </p:blipFill>
        <p:spPr bwMode="auto">
          <a:xfrm>
            <a:off x="1213361" y="1440013"/>
            <a:ext cx="2787139" cy="33320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552950" y="771525"/>
            <a:ext cx="33432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Consumo de combustibles por vehículo  en estaciones de servicio y grifos, 2016</a:t>
            </a:r>
            <a:endParaRPr kumimoji="0" lang="es-E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(Galones/día)</a:t>
            </a:r>
            <a:r>
              <a:rPr kumimoji="0" lang="es-P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  <p:pic>
        <p:nvPicPr>
          <p:cNvPr id="19" name="18 Imagen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8"/>
          <a:stretch/>
        </p:blipFill>
        <p:spPr bwMode="auto">
          <a:xfrm>
            <a:off x="4902673" y="1399780"/>
            <a:ext cx="2955452" cy="33246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" name="19 CuadroTexto"/>
          <p:cNvSpPr txBox="1"/>
          <p:nvPr/>
        </p:nvSpPr>
        <p:spPr>
          <a:xfrm>
            <a:off x="-8714" y="4877944"/>
            <a:ext cx="88199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900" dirty="0">
                <a:cs typeface="Arial" panose="020B0604020202020204" pitchFamily="34" charset="0"/>
              </a:rPr>
              <a:t>Fuente: MEF, INEI, OSINERGMIN</a:t>
            </a:r>
          </a:p>
        </p:txBody>
      </p:sp>
    </p:spTree>
    <p:extLst>
      <p:ext uri="{BB962C8B-B14F-4D97-AF65-F5344CB8AC3E}">
        <p14:creationId xmlns:p14="http://schemas.microsoft.com/office/powerpoint/2010/main" val="19553158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/>
              <a:pPr/>
              <a:t>15</a:t>
            </a:fld>
            <a:endParaRPr lang="es-ES" dirty="0"/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91016" y="732723"/>
            <a:ext cx="8698339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ítulo 2"/>
          <p:cNvSpPr txBox="1">
            <a:spLocks/>
          </p:cNvSpPr>
          <p:nvPr/>
        </p:nvSpPr>
        <p:spPr>
          <a:xfrm>
            <a:off x="91016" y="172487"/>
            <a:ext cx="8664876" cy="3305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1800" b="1" dirty="0">
                <a:latin typeface="+mn-lt"/>
              </a:rPr>
              <a:t>Un ejemplo en detalle (3/3): </a:t>
            </a:r>
            <a:r>
              <a:rPr lang="es-PE" sz="1800" b="1" dirty="0" err="1">
                <a:latin typeface="+mn-lt"/>
              </a:rPr>
              <a:t>Drawback</a:t>
            </a:r>
            <a:r>
              <a:rPr lang="es-PE" sz="1800" b="1" dirty="0">
                <a:latin typeface="+mn-lt"/>
              </a:rPr>
              <a:t>. En 2017, se restituyeron S/ 858 millones (59% del arancel recaudado). A julio de 2018, la restitución alcanza el 69% del arancel cobrado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0" y="4865542"/>
            <a:ext cx="888037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PE" sz="900" dirty="0">
                <a:cs typeface="Arial" panose="020B0604020202020204" pitchFamily="34" charset="0"/>
              </a:rPr>
              <a:t>Fuente: SUNAT, restitución según fecha de emisión. La tasa de restitución fue de 5% desde el 18.06.1995 hasta el 30.01.2009</a:t>
            </a:r>
          </a:p>
        </p:txBody>
      </p:sp>
      <p:sp>
        <p:nvSpPr>
          <p:cNvPr id="19" name="38 Rectángulo redondeado">
            <a:extLst>
              <a:ext uri="{FF2B5EF4-FFF2-40B4-BE49-F238E27FC236}">
                <a16:creationId xmlns:a16="http://schemas.microsoft.com/office/drawing/2014/main" id="{9716F626-BBA2-476D-BA81-3FF8C6D11887}"/>
              </a:ext>
            </a:extLst>
          </p:cNvPr>
          <p:cNvSpPr/>
          <p:nvPr/>
        </p:nvSpPr>
        <p:spPr>
          <a:xfrm>
            <a:off x="6400800" y="1118797"/>
            <a:ext cx="2544722" cy="572174"/>
          </a:xfrm>
          <a:prstGeom prst="roundRect">
            <a:avLst/>
          </a:prstGeom>
          <a:noFill/>
          <a:ln w="19050">
            <a:solidFill>
              <a:srgbClr val="A80000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100" dirty="0">
                <a:solidFill>
                  <a:schemeClr val="tx1"/>
                </a:solidFill>
                <a:cs typeface="Arial" panose="020B0604020202020204" pitchFamily="34" charset="0"/>
              </a:rPr>
              <a:t>Arancel promedio es menor a 2%. SUNAT ha verificado restituciones de más de 12mil veces lo pagado</a:t>
            </a:r>
          </a:p>
        </p:txBody>
      </p:sp>
      <p:sp>
        <p:nvSpPr>
          <p:cNvPr id="21" name="39 Rectángulo redondeado">
            <a:extLst>
              <a:ext uri="{FF2B5EF4-FFF2-40B4-BE49-F238E27FC236}">
                <a16:creationId xmlns:a16="http://schemas.microsoft.com/office/drawing/2014/main" id="{7C179B77-097B-4200-B368-E883BD7EBC12}"/>
              </a:ext>
            </a:extLst>
          </p:cNvPr>
          <p:cNvSpPr/>
          <p:nvPr/>
        </p:nvSpPr>
        <p:spPr>
          <a:xfrm>
            <a:off x="6407716" y="1779359"/>
            <a:ext cx="2544722" cy="572174"/>
          </a:xfrm>
          <a:prstGeom prst="roundRect">
            <a:avLst/>
          </a:prstGeom>
          <a:noFill/>
          <a:ln w="19050">
            <a:solidFill>
              <a:srgbClr val="A80000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100" dirty="0">
                <a:solidFill>
                  <a:schemeClr val="tx1"/>
                </a:solidFill>
                <a:cs typeface="Arial" panose="020B0604020202020204" pitchFamily="34" charset="0"/>
              </a:rPr>
              <a:t>Principales beneficiarios son grandes empresas: 100 primeros (6% de total) se llevan 50% de lo restituido</a:t>
            </a:r>
          </a:p>
        </p:txBody>
      </p:sp>
      <p:sp>
        <p:nvSpPr>
          <p:cNvPr id="22" name="40 Rectángulo redondeado">
            <a:extLst>
              <a:ext uri="{FF2B5EF4-FFF2-40B4-BE49-F238E27FC236}">
                <a16:creationId xmlns:a16="http://schemas.microsoft.com/office/drawing/2014/main" id="{C9E0D347-64BF-47FC-9984-29E97BF72BE7}"/>
              </a:ext>
            </a:extLst>
          </p:cNvPr>
          <p:cNvSpPr/>
          <p:nvPr/>
        </p:nvSpPr>
        <p:spPr>
          <a:xfrm>
            <a:off x="6421283" y="3073449"/>
            <a:ext cx="2544722" cy="572174"/>
          </a:xfrm>
          <a:prstGeom prst="roundRect">
            <a:avLst/>
          </a:prstGeom>
          <a:noFill/>
          <a:ln w="19050">
            <a:solidFill>
              <a:srgbClr val="A80000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100" dirty="0">
                <a:solidFill>
                  <a:schemeClr val="tx1"/>
                </a:solidFill>
                <a:cs typeface="Arial" panose="020B0604020202020204" pitchFamily="34" charset="0"/>
              </a:rPr>
              <a:t>Tecnología permitiría devolver lo efectivamente pagado</a:t>
            </a:r>
          </a:p>
        </p:txBody>
      </p:sp>
      <p:sp>
        <p:nvSpPr>
          <p:cNvPr id="23" name="42 Rectángulo redondeado">
            <a:extLst>
              <a:ext uri="{FF2B5EF4-FFF2-40B4-BE49-F238E27FC236}">
                <a16:creationId xmlns:a16="http://schemas.microsoft.com/office/drawing/2014/main" id="{B07B7E6E-4E76-47D6-AEC8-D2CDC183C37B}"/>
              </a:ext>
            </a:extLst>
          </p:cNvPr>
          <p:cNvSpPr/>
          <p:nvPr/>
        </p:nvSpPr>
        <p:spPr>
          <a:xfrm>
            <a:off x="6416753" y="2424290"/>
            <a:ext cx="2544722" cy="572174"/>
          </a:xfrm>
          <a:prstGeom prst="roundRect">
            <a:avLst/>
          </a:prstGeom>
          <a:noFill/>
          <a:ln w="19050">
            <a:solidFill>
              <a:srgbClr val="A80000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100" dirty="0">
                <a:solidFill>
                  <a:schemeClr val="tx1"/>
                </a:solidFill>
                <a:cs typeface="Arial" panose="020B0604020202020204" pitchFamily="34" charset="0"/>
              </a:rPr>
              <a:t>Introduce distorsiones: </a:t>
            </a:r>
          </a:p>
          <a:p>
            <a:pPr algn="ctr"/>
            <a:r>
              <a:rPr lang="es-PE" sz="1100" dirty="0">
                <a:solidFill>
                  <a:schemeClr val="tx1"/>
                </a:solidFill>
                <a:cs typeface="Arial" panose="020B0604020202020204" pitchFamily="34" charset="0"/>
              </a:rPr>
              <a:t>se importan componentes sin mayor valor agregado (cajas, ligas)</a:t>
            </a:r>
          </a:p>
        </p:txBody>
      </p:sp>
      <p:sp>
        <p:nvSpPr>
          <p:cNvPr id="24" name="43 Elipse">
            <a:extLst>
              <a:ext uri="{FF2B5EF4-FFF2-40B4-BE49-F238E27FC236}">
                <a16:creationId xmlns:a16="http://schemas.microsoft.com/office/drawing/2014/main" id="{AD615D09-F1D6-4DEE-8ADC-FE817DD3E22B}"/>
              </a:ext>
            </a:extLst>
          </p:cNvPr>
          <p:cNvSpPr/>
          <p:nvPr/>
        </p:nvSpPr>
        <p:spPr>
          <a:xfrm>
            <a:off x="6216472" y="1093414"/>
            <a:ext cx="278674" cy="261257"/>
          </a:xfrm>
          <a:prstGeom prst="ellipse">
            <a:avLst/>
          </a:prstGeom>
          <a:solidFill>
            <a:srgbClr val="A8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b="1" dirty="0"/>
              <a:t>1</a:t>
            </a:r>
          </a:p>
        </p:txBody>
      </p:sp>
      <p:sp>
        <p:nvSpPr>
          <p:cNvPr id="25" name="45 Elipse">
            <a:extLst>
              <a:ext uri="{FF2B5EF4-FFF2-40B4-BE49-F238E27FC236}">
                <a16:creationId xmlns:a16="http://schemas.microsoft.com/office/drawing/2014/main" id="{5D35AFB1-C097-4A80-BC70-9DABDB96D056}"/>
              </a:ext>
            </a:extLst>
          </p:cNvPr>
          <p:cNvSpPr/>
          <p:nvPr/>
        </p:nvSpPr>
        <p:spPr>
          <a:xfrm>
            <a:off x="6220825" y="1769341"/>
            <a:ext cx="278674" cy="261257"/>
          </a:xfrm>
          <a:prstGeom prst="ellipse">
            <a:avLst/>
          </a:prstGeom>
          <a:solidFill>
            <a:srgbClr val="A8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b="1" dirty="0"/>
              <a:t>2</a:t>
            </a:r>
          </a:p>
        </p:txBody>
      </p:sp>
      <p:sp>
        <p:nvSpPr>
          <p:cNvPr id="26" name="46 Elipse">
            <a:extLst>
              <a:ext uri="{FF2B5EF4-FFF2-40B4-BE49-F238E27FC236}">
                <a16:creationId xmlns:a16="http://schemas.microsoft.com/office/drawing/2014/main" id="{D9161AD6-CBA4-4B8C-8A76-4EA5033025CE}"/>
              </a:ext>
            </a:extLst>
          </p:cNvPr>
          <p:cNvSpPr/>
          <p:nvPr/>
        </p:nvSpPr>
        <p:spPr>
          <a:xfrm>
            <a:off x="6216471" y="2410099"/>
            <a:ext cx="278674" cy="261257"/>
          </a:xfrm>
          <a:prstGeom prst="ellipse">
            <a:avLst/>
          </a:prstGeom>
          <a:solidFill>
            <a:srgbClr val="A8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b="1" dirty="0"/>
              <a:t>3</a:t>
            </a:r>
          </a:p>
        </p:txBody>
      </p:sp>
      <p:sp>
        <p:nvSpPr>
          <p:cNvPr id="27" name="47 Elipse">
            <a:extLst>
              <a:ext uri="{FF2B5EF4-FFF2-40B4-BE49-F238E27FC236}">
                <a16:creationId xmlns:a16="http://schemas.microsoft.com/office/drawing/2014/main" id="{98230092-207D-4CAF-872A-134D77710F50}"/>
              </a:ext>
            </a:extLst>
          </p:cNvPr>
          <p:cNvSpPr/>
          <p:nvPr/>
        </p:nvSpPr>
        <p:spPr>
          <a:xfrm>
            <a:off x="6229534" y="3059566"/>
            <a:ext cx="278674" cy="261257"/>
          </a:xfrm>
          <a:prstGeom prst="ellipse">
            <a:avLst/>
          </a:prstGeom>
          <a:solidFill>
            <a:srgbClr val="A8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b="1" dirty="0"/>
              <a:t>4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A6796AC-21BA-460B-BBF7-BCA56EBDD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22" y="792430"/>
            <a:ext cx="6768000" cy="3515079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E67A52D5-03CC-40E5-81A4-9D173D75090C}"/>
              </a:ext>
            </a:extLst>
          </p:cNvPr>
          <p:cNvSpPr txBox="1"/>
          <p:nvPr/>
        </p:nvSpPr>
        <p:spPr>
          <a:xfrm>
            <a:off x="4735601" y="4205283"/>
            <a:ext cx="4130939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ES"/>
            </a:defPPr>
            <a:lvl1pPr algn="ctr"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es-PE" dirty="0"/>
              <a:t>Cada punto de restitución “en exceso” cuesta </a:t>
            </a:r>
          </a:p>
          <a:p>
            <a:r>
              <a:rPr lang="es-PE" dirty="0"/>
              <a:t>S/ 214 millones anuales</a:t>
            </a:r>
          </a:p>
        </p:txBody>
      </p:sp>
    </p:spTree>
    <p:extLst>
      <p:ext uri="{BB962C8B-B14F-4D97-AF65-F5344CB8AC3E}">
        <p14:creationId xmlns:p14="http://schemas.microsoft.com/office/powerpoint/2010/main" val="24173396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/>
              <a:pPr/>
              <a:t>16</a:t>
            </a:fld>
            <a:endParaRPr lang="es-ES" dirty="0"/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211199" y="672122"/>
            <a:ext cx="8698339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ítulo 2"/>
          <p:cNvSpPr txBox="1">
            <a:spLocks/>
          </p:cNvSpPr>
          <p:nvPr/>
        </p:nvSpPr>
        <p:spPr>
          <a:xfrm>
            <a:off x="153449" y="244454"/>
            <a:ext cx="7350427" cy="5589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1800" b="1" dirty="0">
                <a:latin typeface="+mn-lt"/>
              </a:rPr>
              <a:t>Ecosistema de beneficios de la Amazonía</a:t>
            </a:r>
          </a:p>
        </p:txBody>
      </p:sp>
      <p:sp>
        <p:nvSpPr>
          <p:cNvPr id="8" name="7 Elipse"/>
          <p:cNvSpPr/>
          <p:nvPr/>
        </p:nvSpPr>
        <p:spPr>
          <a:xfrm>
            <a:off x="3170020" y="865474"/>
            <a:ext cx="2295525" cy="2028825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b="1" dirty="0">
                <a:solidFill>
                  <a:schemeClr val="tx1"/>
                </a:solidFill>
              </a:rPr>
              <a:t>1. Amazonía</a:t>
            </a:r>
          </a:p>
          <a:p>
            <a:pPr algn="ctr"/>
            <a:r>
              <a:rPr lang="es-PE" sz="1400" dirty="0">
                <a:solidFill>
                  <a:schemeClr val="tx1"/>
                </a:solidFill>
              </a:rPr>
              <a:t>exenta del pago de IGV</a:t>
            </a:r>
          </a:p>
          <a:p>
            <a:pPr algn="ctr"/>
            <a:endParaRPr lang="es-PE" sz="2000" dirty="0">
              <a:solidFill>
                <a:schemeClr val="tx1"/>
              </a:solidFill>
            </a:endParaRPr>
          </a:p>
          <a:p>
            <a:pPr algn="ctr"/>
            <a:r>
              <a:rPr lang="es-PE" sz="1400" b="1" dirty="0">
                <a:solidFill>
                  <a:schemeClr val="tx1"/>
                </a:solidFill>
              </a:rPr>
              <a:t>2. Tasas diferenciadas IR</a:t>
            </a:r>
          </a:p>
        </p:txBody>
      </p:sp>
      <p:sp>
        <p:nvSpPr>
          <p:cNvPr id="11" name="10 Flecha derecha"/>
          <p:cNvSpPr/>
          <p:nvPr/>
        </p:nvSpPr>
        <p:spPr>
          <a:xfrm>
            <a:off x="5608420" y="1532224"/>
            <a:ext cx="390525" cy="66675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11 Flecha derecha"/>
          <p:cNvSpPr/>
          <p:nvPr/>
        </p:nvSpPr>
        <p:spPr>
          <a:xfrm>
            <a:off x="2579470" y="893926"/>
            <a:ext cx="390525" cy="66675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3" name="12 Flecha derecha"/>
          <p:cNvSpPr/>
          <p:nvPr/>
        </p:nvSpPr>
        <p:spPr>
          <a:xfrm rot="5400000">
            <a:off x="4132045" y="2865727"/>
            <a:ext cx="390525" cy="66675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4" name="13 CuadroTexto"/>
          <p:cNvSpPr txBox="1"/>
          <p:nvPr/>
        </p:nvSpPr>
        <p:spPr>
          <a:xfrm>
            <a:off x="1150721" y="979651"/>
            <a:ext cx="1371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400" dirty="0"/>
              <a:t>3. </a:t>
            </a:r>
            <a:r>
              <a:rPr lang="es-PE" sz="1400" b="1" dirty="0"/>
              <a:t>Importación</a:t>
            </a:r>
            <a:r>
              <a:rPr lang="es-PE" sz="1400" dirty="0"/>
              <a:t> exonerada del IGV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6244605" y="1249914"/>
            <a:ext cx="184061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400" dirty="0"/>
              <a:t>5. Por las compras que realizan con IGV (fuera de Amazonía), hay un </a:t>
            </a:r>
            <a:r>
              <a:rPr lang="es-PE" sz="1400" b="1" dirty="0"/>
              <a:t>Reintegro</a:t>
            </a:r>
            <a:r>
              <a:rPr lang="es-PE" sz="1400" dirty="0"/>
              <a:t> (devolución de IGV)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2860457" y="3461761"/>
            <a:ext cx="29146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400" dirty="0"/>
              <a:t>6. Por las ventas con IGV (fuera de Amazonía) reciben un </a:t>
            </a:r>
            <a:r>
              <a:rPr lang="es-PE" sz="1400" b="1" dirty="0"/>
              <a:t>crédito fiscal especial </a:t>
            </a:r>
            <a:r>
              <a:rPr lang="es-PE" sz="1400" dirty="0"/>
              <a:t>que les permite deducir el 50% del IGV por pagar cada mes</a:t>
            </a:r>
          </a:p>
        </p:txBody>
      </p:sp>
      <p:sp>
        <p:nvSpPr>
          <p:cNvPr id="17" name="CuadroTexto 30"/>
          <p:cNvSpPr txBox="1">
            <a:spLocks/>
          </p:cNvSpPr>
          <p:nvPr/>
        </p:nvSpPr>
        <p:spPr>
          <a:xfrm>
            <a:off x="6080764" y="3157781"/>
            <a:ext cx="2694020" cy="1481135"/>
          </a:xfrm>
          <a:prstGeom prst="roundRect">
            <a:avLst/>
          </a:prstGeom>
          <a:solidFill>
            <a:srgbClr val="FFFFFF"/>
          </a:solidFill>
          <a:ln w="31750">
            <a:solidFill>
              <a:srgbClr val="C00000"/>
            </a:solidFill>
            <a:prstDash val="dash"/>
          </a:ln>
        </p:spPr>
        <p:txBody>
          <a:bodyPr wrap="square" rtlCol="0" anchor="ctr">
            <a:noAutofit/>
          </a:bodyPr>
          <a:lstStyle/>
          <a:p>
            <a:pPr algn="ctr">
              <a:buClr>
                <a:srgbClr val="C00000"/>
              </a:buClr>
            </a:pPr>
            <a:r>
              <a:rPr lang="es-PE" sz="1600" b="1" dirty="0">
                <a:solidFill>
                  <a:srgbClr val="C00000"/>
                </a:solidFill>
              </a:rPr>
              <a:t>Distorsiones y oportunidades de arbitraje:</a:t>
            </a:r>
          </a:p>
          <a:p>
            <a:pPr algn="ctr">
              <a:buClr>
                <a:srgbClr val="C00000"/>
              </a:buClr>
            </a:pPr>
            <a:r>
              <a:rPr lang="es-PE" sz="1200" b="1" dirty="0">
                <a:solidFill>
                  <a:srgbClr val="C00000"/>
                </a:solidFill>
              </a:rPr>
              <a:t>Beneficios no son aplicados de manera uniforme en todas las regiones ni para todas las actividades ni bienes</a:t>
            </a:r>
          </a:p>
        </p:txBody>
      </p:sp>
      <p:sp>
        <p:nvSpPr>
          <p:cNvPr id="18" name="13 CuadroTexto">
            <a:extLst>
              <a:ext uri="{FF2B5EF4-FFF2-40B4-BE49-F238E27FC236}">
                <a16:creationId xmlns:a16="http://schemas.microsoft.com/office/drawing/2014/main" id="{3527847A-7F0F-4053-9E0B-C6CE3981057D}"/>
              </a:ext>
            </a:extLst>
          </p:cNvPr>
          <p:cNvSpPr txBox="1"/>
          <p:nvPr/>
        </p:nvSpPr>
        <p:spPr>
          <a:xfrm>
            <a:off x="1150721" y="1658934"/>
            <a:ext cx="137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100" dirty="0">
                <a:solidFill>
                  <a:srgbClr val="C00000"/>
                </a:solidFill>
              </a:rPr>
              <a:t>S/ 204 millones</a:t>
            </a:r>
          </a:p>
        </p:txBody>
      </p:sp>
      <p:sp>
        <p:nvSpPr>
          <p:cNvPr id="19" name="13 CuadroTexto">
            <a:extLst>
              <a:ext uri="{FF2B5EF4-FFF2-40B4-BE49-F238E27FC236}">
                <a16:creationId xmlns:a16="http://schemas.microsoft.com/office/drawing/2014/main" id="{B292989C-5B2E-49EB-B009-C13E523DFFE5}"/>
              </a:ext>
            </a:extLst>
          </p:cNvPr>
          <p:cNvSpPr txBox="1"/>
          <p:nvPr/>
        </p:nvSpPr>
        <p:spPr>
          <a:xfrm>
            <a:off x="3631982" y="4395140"/>
            <a:ext cx="137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100" dirty="0">
                <a:solidFill>
                  <a:srgbClr val="C00000"/>
                </a:solidFill>
              </a:rPr>
              <a:t>S/ 48 millones</a:t>
            </a:r>
          </a:p>
        </p:txBody>
      </p:sp>
      <p:sp>
        <p:nvSpPr>
          <p:cNvPr id="20" name="13 CuadroTexto">
            <a:extLst>
              <a:ext uri="{FF2B5EF4-FFF2-40B4-BE49-F238E27FC236}">
                <a16:creationId xmlns:a16="http://schemas.microsoft.com/office/drawing/2014/main" id="{D837358A-D80B-4B94-9C5B-18DF75FB15F6}"/>
              </a:ext>
            </a:extLst>
          </p:cNvPr>
          <p:cNvSpPr txBox="1"/>
          <p:nvPr/>
        </p:nvSpPr>
        <p:spPr>
          <a:xfrm>
            <a:off x="6479112" y="2350412"/>
            <a:ext cx="137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100" dirty="0">
                <a:solidFill>
                  <a:srgbClr val="C00000"/>
                </a:solidFill>
              </a:rPr>
              <a:t>S/ 120 millones</a:t>
            </a:r>
          </a:p>
        </p:txBody>
      </p:sp>
      <p:sp>
        <p:nvSpPr>
          <p:cNvPr id="21" name="13 CuadroTexto">
            <a:extLst>
              <a:ext uri="{FF2B5EF4-FFF2-40B4-BE49-F238E27FC236}">
                <a16:creationId xmlns:a16="http://schemas.microsoft.com/office/drawing/2014/main" id="{9E35E201-396D-4789-989D-7D4ABAD09B78}"/>
              </a:ext>
            </a:extLst>
          </p:cNvPr>
          <p:cNvSpPr txBox="1"/>
          <p:nvPr/>
        </p:nvSpPr>
        <p:spPr>
          <a:xfrm>
            <a:off x="3641507" y="1813554"/>
            <a:ext cx="137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100" dirty="0">
                <a:solidFill>
                  <a:srgbClr val="C00000"/>
                </a:solidFill>
              </a:rPr>
              <a:t>S/ 2,288 millones</a:t>
            </a:r>
          </a:p>
        </p:txBody>
      </p:sp>
      <p:sp>
        <p:nvSpPr>
          <p:cNvPr id="22" name="11 Flecha derecha">
            <a:extLst>
              <a:ext uri="{FF2B5EF4-FFF2-40B4-BE49-F238E27FC236}">
                <a16:creationId xmlns:a16="http://schemas.microsoft.com/office/drawing/2014/main" id="{297F95AE-07FD-4726-A12F-E4CA3A02357D}"/>
              </a:ext>
            </a:extLst>
          </p:cNvPr>
          <p:cNvSpPr/>
          <p:nvPr/>
        </p:nvSpPr>
        <p:spPr>
          <a:xfrm>
            <a:off x="2579470" y="2120781"/>
            <a:ext cx="390525" cy="66675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3" name="13 CuadroTexto">
            <a:extLst>
              <a:ext uri="{FF2B5EF4-FFF2-40B4-BE49-F238E27FC236}">
                <a16:creationId xmlns:a16="http://schemas.microsoft.com/office/drawing/2014/main" id="{E5E6F9C0-0FE2-449F-8D36-A458353F1A13}"/>
              </a:ext>
            </a:extLst>
          </p:cNvPr>
          <p:cNvSpPr txBox="1"/>
          <p:nvPr/>
        </p:nvSpPr>
        <p:spPr>
          <a:xfrm>
            <a:off x="1150721" y="2206506"/>
            <a:ext cx="137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400" dirty="0"/>
              <a:t>4. </a:t>
            </a:r>
            <a:r>
              <a:rPr lang="es-PE" sz="1400" b="1" dirty="0"/>
              <a:t>Venta de combustible </a:t>
            </a:r>
            <a:r>
              <a:rPr lang="es-PE" sz="1400" dirty="0"/>
              <a:t>exenta de ISC e IGV</a:t>
            </a:r>
          </a:p>
        </p:txBody>
      </p:sp>
      <p:sp>
        <p:nvSpPr>
          <p:cNvPr id="24" name="13 CuadroTexto">
            <a:extLst>
              <a:ext uri="{FF2B5EF4-FFF2-40B4-BE49-F238E27FC236}">
                <a16:creationId xmlns:a16="http://schemas.microsoft.com/office/drawing/2014/main" id="{24C21DD8-B119-4488-9DBE-7636C00AFF76}"/>
              </a:ext>
            </a:extLst>
          </p:cNvPr>
          <p:cNvSpPr txBox="1"/>
          <p:nvPr/>
        </p:nvSpPr>
        <p:spPr>
          <a:xfrm>
            <a:off x="1150721" y="3085323"/>
            <a:ext cx="137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100" dirty="0">
                <a:solidFill>
                  <a:srgbClr val="C00000"/>
                </a:solidFill>
              </a:rPr>
              <a:t>S/ 333 millones</a:t>
            </a:r>
          </a:p>
        </p:txBody>
      </p:sp>
      <p:sp>
        <p:nvSpPr>
          <p:cNvPr id="25" name="13 CuadroTexto">
            <a:extLst>
              <a:ext uri="{FF2B5EF4-FFF2-40B4-BE49-F238E27FC236}">
                <a16:creationId xmlns:a16="http://schemas.microsoft.com/office/drawing/2014/main" id="{F7CB6FB7-0BB1-42C8-B3E0-5E218B3082F6}"/>
              </a:ext>
            </a:extLst>
          </p:cNvPr>
          <p:cNvSpPr txBox="1"/>
          <p:nvPr/>
        </p:nvSpPr>
        <p:spPr>
          <a:xfrm>
            <a:off x="3653341" y="2525921"/>
            <a:ext cx="137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100" dirty="0">
                <a:solidFill>
                  <a:srgbClr val="C00000"/>
                </a:solidFill>
              </a:rPr>
              <a:t>S/ 110 millones</a:t>
            </a:r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F4750FB7-C29E-40E3-B4AF-42666DF1238F}"/>
              </a:ext>
            </a:extLst>
          </p:cNvPr>
          <p:cNvSpPr/>
          <p:nvPr/>
        </p:nvSpPr>
        <p:spPr>
          <a:xfrm>
            <a:off x="3257059" y="893926"/>
            <a:ext cx="2164164" cy="2062451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48410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/>
              <a:pPr/>
              <a:t>17</a:t>
            </a:fld>
            <a:endParaRPr lang="es-ES" dirty="0"/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211199" y="672122"/>
            <a:ext cx="8698339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ítulo 2"/>
          <p:cNvSpPr txBox="1">
            <a:spLocks/>
          </p:cNvSpPr>
          <p:nvPr/>
        </p:nvSpPr>
        <p:spPr>
          <a:xfrm>
            <a:off x="136223" y="254976"/>
            <a:ext cx="7350427" cy="30799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1800" b="1" dirty="0">
                <a:latin typeface="+mn-lt"/>
              </a:rPr>
              <a:t>La situación de los principales beneficios en la Amazonía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-8714" y="4877944"/>
            <a:ext cx="88199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900" dirty="0">
                <a:cs typeface="Arial" panose="020B0604020202020204" pitchFamily="34" charset="0"/>
              </a:rPr>
              <a:t>Fuente: SUNAT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08CE02E-A0AB-4938-85F6-0CD527D513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683" y="752830"/>
            <a:ext cx="7195786" cy="4029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0297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/>
              <a:pPr/>
              <a:t>18</a:t>
            </a:fld>
            <a:endParaRPr lang="es-ES" dirty="0"/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211199" y="672122"/>
            <a:ext cx="8698339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ítulo 2"/>
          <p:cNvSpPr txBox="1">
            <a:spLocks/>
          </p:cNvSpPr>
          <p:nvPr/>
        </p:nvSpPr>
        <p:spPr>
          <a:xfrm>
            <a:off x="174323" y="219022"/>
            <a:ext cx="7960684" cy="5589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2000" b="1" dirty="0">
                <a:latin typeface="+mn-lt"/>
              </a:rPr>
              <a:t>5. Otros mecanismos más directos podrían funcionar mejor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82588" y="828626"/>
            <a:ext cx="8275637" cy="360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610" indent="-171610" algn="just" defTabSz="686440">
              <a:lnSpc>
                <a:spcPct val="90000"/>
              </a:lnSpc>
              <a:spcBef>
                <a:spcPts val="751"/>
              </a:spcBef>
              <a:buFont typeface="Arial" panose="020B0604020202020204" pitchFamily="34" charset="0"/>
              <a:buChar char="•"/>
            </a:pPr>
            <a:r>
              <a:rPr lang="es-PE" sz="1600" dirty="0">
                <a:latin typeface="Arial" panose="020B0604020202020204" pitchFamily="34" charset="0"/>
                <a:cs typeface="Arial" panose="020B0604020202020204" pitchFamily="34" charset="0"/>
              </a:rPr>
              <a:t>En 2005, San Martín renunció a beneficios tributarios (crédito fiscal especial y reintegro tributario) y se creo un </a:t>
            </a:r>
            <a:r>
              <a:rPr lang="es-PE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Fideicomiso en COFIDE </a:t>
            </a:r>
            <a:r>
              <a:rPr lang="es-PE" sz="1600" dirty="0">
                <a:latin typeface="Arial" panose="020B0604020202020204" pitchFamily="34" charset="0"/>
                <a:cs typeface="Arial" panose="020B0604020202020204" pitchFamily="34" charset="0"/>
              </a:rPr>
              <a:t>a su favor, al cual el MEF transfiere recursos mensualmente para inversiones en esa región</a:t>
            </a:r>
          </a:p>
          <a:p>
            <a:pPr marL="171610" indent="-171610" algn="just" defTabSz="686440">
              <a:lnSpc>
                <a:spcPct val="90000"/>
              </a:lnSpc>
              <a:spcBef>
                <a:spcPts val="751"/>
              </a:spcBef>
              <a:buFont typeface="Arial" panose="020B0604020202020204" pitchFamily="34" charset="0"/>
              <a:buChar char="•"/>
            </a:pPr>
            <a:r>
              <a:rPr lang="es-PE" sz="1600" dirty="0">
                <a:latin typeface="Arial" panose="020B0604020202020204" pitchFamily="34" charset="0"/>
                <a:cs typeface="Arial" panose="020B0604020202020204" pitchFamily="34" charset="0"/>
              </a:rPr>
              <a:t>Con cargo al fideicomiso, desde 2006 se han financiado alrededor de </a:t>
            </a:r>
            <a:r>
              <a:rPr lang="es-PE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S/ 700 millones para unas 100 obras de primera necesidad </a:t>
            </a:r>
            <a:r>
              <a:rPr lang="es-PE" sz="1600" dirty="0">
                <a:latin typeface="Arial" panose="020B0604020202020204" pitchFamily="34" charset="0"/>
                <a:cs typeface="Arial" panose="020B0604020202020204" pitchFamily="34" charset="0"/>
              </a:rPr>
              <a:t>en la región: agua y desagüe; luz; infraestructura vial, de irrigación y educativa; adquisición de maquinarias, entre otras </a:t>
            </a:r>
            <a:r>
              <a:rPr lang="es-PE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1/</a:t>
            </a:r>
            <a:r>
              <a:rPr lang="es-P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71610" indent="-171610" algn="just" defTabSz="686440">
              <a:lnSpc>
                <a:spcPct val="90000"/>
              </a:lnSpc>
              <a:spcBef>
                <a:spcPts val="751"/>
              </a:spcBef>
              <a:buFont typeface="Arial" panose="020B0604020202020204" pitchFamily="34" charset="0"/>
              <a:buChar char="•"/>
            </a:pPr>
            <a:r>
              <a:rPr lang="es-PE" sz="1600" dirty="0">
                <a:latin typeface="Arial" panose="020B0604020202020204" pitchFamily="34" charset="0"/>
                <a:cs typeface="Arial" panose="020B0604020202020204" pitchFamily="34" charset="0"/>
              </a:rPr>
              <a:t>No hay evidencia de que la eliminación de ambos beneficios tributarios se haya reflejado en un incremento de precios significativamente mayor a la inflación observada en otras regiones de selva </a:t>
            </a:r>
            <a:r>
              <a:rPr lang="es-PE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2/</a:t>
            </a:r>
          </a:p>
          <a:p>
            <a:pPr marL="171610" indent="-171610" algn="just" defTabSz="686440">
              <a:lnSpc>
                <a:spcPct val="90000"/>
              </a:lnSpc>
              <a:spcBef>
                <a:spcPts val="751"/>
              </a:spcBef>
              <a:buFont typeface="Arial" panose="020B0604020202020204" pitchFamily="34" charset="0"/>
              <a:buChar char="•"/>
            </a:pPr>
            <a:r>
              <a:rPr lang="es-PE" sz="1600" dirty="0">
                <a:latin typeface="Arial" panose="020B0604020202020204" pitchFamily="34" charset="0"/>
                <a:cs typeface="Arial" panose="020B0604020202020204" pitchFamily="34" charset="0"/>
              </a:rPr>
              <a:t>Este mecanismo resultaría más efectivo y directo que continuar con ambos beneficios tributarios</a:t>
            </a:r>
          </a:p>
          <a:p>
            <a:pPr marL="171610" indent="-171610" algn="just" defTabSz="686440">
              <a:lnSpc>
                <a:spcPct val="90000"/>
              </a:lnSpc>
              <a:spcBef>
                <a:spcPts val="751"/>
              </a:spcBef>
              <a:buFont typeface="Arial" panose="020B0604020202020204" pitchFamily="34" charset="0"/>
              <a:buChar char="•"/>
            </a:pPr>
            <a:r>
              <a:rPr lang="es-PE" sz="1600" b="1" dirty="0">
                <a:latin typeface="Arial" panose="020B0604020202020204" pitchFamily="34" charset="0"/>
                <a:cs typeface="Arial" panose="020B0604020202020204" pitchFamily="34" charset="0"/>
              </a:rPr>
              <a:t>San Martín ha crecido más rápido que otras regiones de selva.</a:t>
            </a:r>
            <a:r>
              <a:rPr lang="es-PE" sz="1600" dirty="0">
                <a:latin typeface="Arial" panose="020B0604020202020204" pitchFamily="34" charset="0"/>
                <a:cs typeface="Arial" panose="020B0604020202020204" pitchFamily="34" charset="0"/>
              </a:rPr>
              <a:t> Si no hubiera renunciado a los beneficios tributarios, habría crecido alrededor de 2 puntos porcentuales </a:t>
            </a:r>
            <a:r>
              <a:rPr lang="es-PE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menos</a:t>
            </a:r>
            <a:r>
              <a:rPr lang="es-PE" sz="1600" dirty="0">
                <a:latin typeface="Arial" panose="020B0604020202020204" pitchFamily="34" charset="0"/>
                <a:cs typeface="Arial" panose="020B0604020202020204" pitchFamily="34" charset="0"/>
              </a:rPr>
              <a:t> por año (aprox. S/ 460 millones menos de PBI por año) </a:t>
            </a:r>
            <a:r>
              <a:rPr lang="es-PE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3/</a:t>
            </a:r>
            <a:endParaRPr lang="es-P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-8714" y="4877944"/>
            <a:ext cx="88199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900" dirty="0">
                <a:cs typeface="Arial" panose="020B0604020202020204" pitchFamily="34" charset="0"/>
              </a:rPr>
              <a:t>Fuente: 1/ COFIDE; 2/ SUNAT, INEI, 3/ GRADE : </a:t>
            </a:r>
            <a:r>
              <a:rPr lang="es-PE" sz="900" dirty="0">
                <a:cs typeface="Arial" panose="020B0604020202020204" pitchFamily="34" charset="0"/>
                <a:hlinkClick r:id="rId2"/>
              </a:rPr>
              <a:t>http://www.grade.org.pe/wp-content/uploads/Impacto-de-Renuncia-a-exoneraciones-Regi%C3%B3n-San-Mart%C3%ADn.pdf</a:t>
            </a:r>
            <a:r>
              <a:rPr lang="es-PE" sz="900" dirty="0"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415418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/>
              <a:pPr/>
              <a:t>19</a:t>
            </a:fld>
            <a:endParaRPr lang="es-ES" dirty="0"/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211199" y="701306"/>
            <a:ext cx="8698339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ítulo 2"/>
          <p:cNvSpPr txBox="1">
            <a:spLocks/>
          </p:cNvSpPr>
          <p:nvPr/>
        </p:nvSpPr>
        <p:spPr>
          <a:xfrm>
            <a:off x="164798" y="133906"/>
            <a:ext cx="8664876" cy="5589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1800" b="1" dirty="0">
                <a:latin typeface="+mn-lt"/>
              </a:rPr>
              <a:t>Hoja de ruta: es necesario elevar condiciones para aprobar gastos tributarios, mayor transparencia, trazabilidad y migrar a mecanismos directos y de mayor impacto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0" y="4865542"/>
            <a:ext cx="888037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PE" sz="900" dirty="0">
                <a:cs typeface="Arial" panose="020B0604020202020204" pitchFamily="34" charset="0"/>
              </a:rPr>
              <a:t>Fuente: MEF, SUNAT</a:t>
            </a:r>
          </a:p>
        </p:txBody>
      </p:sp>
      <p:sp>
        <p:nvSpPr>
          <p:cNvPr id="13" name="12 Rectángulo redondeado"/>
          <p:cNvSpPr/>
          <p:nvPr/>
        </p:nvSpPr>
        <p:spPr>
          <a:xfrm>
            <a:off x="354504" y="846354"/>
            <a:ext cx="1733810" cy="1194385"/>
          </a:xfrm>
          <a:prstGeom prst="roundRect">
            <a:avLst/>
          </a:prstGeom>
          <a:noFill/>
          <a:ln w="19050">
            <a:solidFill>
              <a:srgbClr val="A80000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se pudiese reducir el gasto tributario (S/17,240 millones)  en solo </a:t>
            </a:r>
            <a:r>
              <a:rPr lang="es-PE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10%</a:t>
            </a:r>
          </a:p>
        </p:txBody>
      </p:sp>
      <p:sp>
        <p:nvSpPr>
          <p:cNvPr id="15" name="CuadroTexto 30"/>
          <p:cNvSpPr txBox="1">
            <a:spLocks/>
          </p:cNvSpPr>
          <p:nvPr/>
        </p:nvSpPr>
        <p:spPr>
          <a:xfrm>
            <a:off x="2203703" y="845701"/>
            <a:ext cx="1777281" cy="1194386"/>
          </a:xfrm>
          <a:prstGeom prst="roundRect">
            <a:avLst/>
          </a:prstGeom>
          <a:noFill/>
          <a:ln w="31750">
            <a:solidFill>
              <a:srgbClr val="002060"/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buClr>
                <a:srgbClr val="C00000"/>
              </a:buClr>
            </a:pPr>
            <a:r>
              <a:rPr lang="es-PE" sz="1400" b="1" dirty="0">
                <a:solidFill>
                  <a:schemeClr val="tx2"/>
                </a:solidFill>
              </a:rPr>
              <a:t>¿Qué se puede hacer con </a:t>
            </a:r>
          </a:p>
          <a:p>
            <a:pPr algn="ctr">
              <a:buClr>
                <a:srgbClr val="C00000"/>
              </a:buClr>
            </a:pPr>
            <a:r>
              <a:rPr lang="es-PE" sz="1400" b="1" dirty="0">
                <a:solidFill>
                  <a:schemeClr val="tx2"/>
                </a:solidFill>
              </a:rPr>
              <a:t>S/ 1,724 millones según el presupuesto 2019?</a:t>
            </a:r>
          </a:p>
        </p:txBody>
      </p:sp>
      <p:sp>
        <p:nvSpPr>
          <p:cNvPr id="17" name="16 Rectángulo redondeado"/>
          <p:cNvSpPr/>
          <p:nvPr/>
        </p:nvSpPr>
        <p:spPr>
          <a:xfrm>
            <a:off x="452985" y="2240354"/>
            <a:ext cx="3528000" cy="572174"/>
          </a:xfrm>
          <a:prstGeom prst="round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incremento salarial de docentes: </a:t>
            </a:r>
          </a:p>
          <a:p>
            <a:pPr algn="ctr"/>
            <a:r>
              <a:rPr lang="es-PE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S/ 820 millones</a:t>
            </a:r>
          </a:p>
        </p:txBody>
      </p:sp>
      <p:sp>
        <p:nvSpPr>
          <p:cNvPr id="18" name="17 Rectángulo redondeado"/>
          <p:cNvSpPr/>
          <p:nvPr/>
        </p:nvSpPr>
        <p:spPr>
          <a:xfrm>
            <a:off x="459901" y="2847648"/>
            <a:ext cx="3528000" cy="572174"/>
          </a:xfrm>
          <a:prstGeom prst="round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mantenimiento de escuelas y centros de salud: </a:t>
            </a:r>
          </a:p>
          <a:p>
            <a:pPr algn="ctr"/>
            <a:r>
              <a:rPr lang="es-PE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S/ 816 millones</a:t>
            </a:r>
          </a:p>
        </p:txBody>
      </p:sp>
      <p:sp>
        <p:nvSpPr>
          <p:cNvPr id="19" name="18 Rectángulo redondeado"/>
          <p:cNvSpPr/>
          <p:nvPr/>
        </p:nvSpPr>
        <p:spPr>
          <a:xfrm>
            <a:off x="473469" y="4093101"/>
            <a:ext cx="3528000" cy="572174"/>
          </a:xfrm>
          <a:prstGeom prst="round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Mantenimiento vial: </a:t>
            </a:r>
          </a:p>
          <a:p>
            <a:pPr algn="ctr"/>
            <a:r>
              <a:rPr lang="es-PE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S/ 1,630 millones</a:t>
            </a:r>
          </a:p>
        </p:txBody>
      </p:sp>
      <p:sp>
        <p:nvSpPr>
          <p:cNvPr id="21" name="20 Rectángulo redondeado"/>
          <p:cNvSpPr/>
          <p:nvPr/>
        </p:nvSpPr>
        <p:spPr>
          <a:xfrm>
            <a:off x="459886" y="3479454"/>
            <a:ext cx="3528000" cy="572174"/>
          </a:xfrm>
          <a:prstGeom prst="round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reducir anemia infantil: </a:t>
            </a:r>
          </a:p>
          <a:p>
            <a:pPr algn="ctr"/>
            <a:r>
              <a:rPr lang="es-PE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S/ 1,040 millones</a:t>
            </a:r>
          </a:p>
        </p:txBody>
      </p:sp>
      <p:sp>
        <p:nvSpPr>
          <p:cNvPr id="22" name="21 Elipse"/>
          <p:cNvSpPr/>
          <p:nvPr/>
        </p:nvSpPr>
        <p:spPr>
          <a:xfrm>
            <a:off x="287988" y="2214971"/>
            <a:ext cx="278674" cy="26125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b="1" dirty="0"/>
              <a:t>1</a:t>
            </a:r>
          </a:p>
        </p:txBody>
      </p:sp>
      <p:sp>
        <p:nvSpPr>
          <p:cNvPr id="23" name="22 Elipse"/>
          <p:cNvSpPr/>
          <p:nvPr/>
        </p:nvSpPr>
        <p:spPr>
          <a:xfrm>
            <a:off x="291975" y="2800180"/>
            <a:ext cx="278674" cy="26125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b="1" dirty="0"/>
              <a:t>2</a:t>
            </a:r>
          </a:p>
        </p:txBody>
      </p:sp>
      <p:sp>
        <p:nvSpPr>
          <p:cNvPr id="24" name="23 Elipse"/>
          <p:cNvSpPr/>
          <p:nvPr/>
        </p:nvSpPr>
        <p:spPr>
          <a:xfrm>
            <a:off x="287988" y="3465263"/>
            <a:ext cx="278674" cy="26125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b="1" dirty="0"/>
              <a:t>3</a:t>
            </a:r>
          </a:p>
        </p:txBody>
      </p:sp>
      <p:sp>
        <p:nvSpPr>
          <p:cNvPr id="25" name="24 Elipse"/>
          <p:cNvSpPr/>
          <p:nvPr/>
        </p:nvSpPr>
        <p:spPr>
          <a:xfrm>
            <a:off x="301051" y="4079218"/>
            <a:ext cx="278674" cy="26125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b="1" dirty="0"/>
              <a:t>4</a:t>
            </a:r>
          </a:p>
        </p:txBody>
      </p:sp>
      <p:sp>
        <p:nvSpPr>
          <p:cNvPr id="3" name="Flecha: a la derecha 2">
            <a:extLst>
              <a:ext uri="{FF2B5EF4-FFF2-40B4-BE49-F238E27FC236}">
                <a16:creationId xmlns:a16="http://schemas.microsoft.com/office/drawing/2014/main" id="{8B3C34EA-7E31-4393-829B-E505A7729660}"/>
              </a:ext>
            </a:extLst>
          </p:cNvPr>
          <p:cNvSpPr/>
          <p:nvPr/>
        </p:nvSpPr>
        <p:spPr>
          <a:xfrm>
            <a:off x="4118745" y="1921738"/>
            <a:ext cx="495300" cy="1955887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21DAB47-BCC5-45D7-BA6F-58D39D7E4C84}"/>
              </a:ext>
            </a:extLst>
          </p:cNvPr>
          <p:cNvSpPr txBox="1"/>
          <p:nvPr/>
        </p:nvSpPr>
        <p:spPr>
          <a:xfrm>
            <a:off x="5297934" y="710964"/>
            <a:ext cx="29306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2000" b="1" dirty="0"/>
              <a:t>¿qué tenemos que hacer?</a:t>
            </a:r>
          </a:p>
        </p:txBody>
      </p:sp>
      <p:sp>
        <p:nvSpPr>
          <p:cNvPr id="26" name="17 Rectángulo redondeado">
            <a:extLst>
              <a:ext uri="{FF2B5EF4-FFF2-40B4-BE49-F238E27FC236}">
                <a16:creationId xmlns:a16="http://schemas.microsoft.com/office/drawing/2014/main" id="{E144E87B-4D26-4BB0-810D-8DF3DDE7D4F8}"/>
              </a:ext>
            </a:extLst>
          </p:cNvPr>
          <p:cNvSpPr/>
          <p:nvPr/>
        </p:nvSpPr>
        <p:spPr>
          <a:xfrm rot="5400000">
            <a:off x="6531287" y="850246"/>
            <a:ext cx="612000" cy="417600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121807" tIns="60904" rIns="121807" bIns="609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PE" sz="1400" b="1" dirty="0">
                <a:solidFill>
                  <a:schemeClr val="tx1"/>
                </a:solidFill>
              </a:rPr>
              <a:t>Trazabilidad</a:t>
            </a:r>
            <a:endParaRPr lang="es-PE" sz="1200" b="1" dirty="0">
              <a:solidFill>
                <a:schemeClr val="tx1"/>
              </a:solidFill>
            </a:endParaRPr>
          </a:p>
          <a:p>
            <a:pPr algn="ctr"/>
            <a:r>
              <a:rPr lang="es-PE" sz="1200" dirty="0">
                <a:solidFill>
                  <a:schemeClr val="tx1"/>
                </a:solidFill>
              </a:rPr>
              <a:t>Condicionar el goce del beneficio a uso de </a:t>
            </a:r>
          </a:p>
          <a:p>
            <a:pPr algn="ctr"/>
            <a:r>
              <a:rPr lang="es-PE" sz="1200" dirty="0">
                <a:solidFill>
                  <a:schemeClr val="tx1"/>
                </a:solidFill>
              </a:rPr>
              <a:t>CPE (ventas y compras)</a:t>
            </a:r>
          </a:p>
        </p:txBody>
      </p:sp>
      <p:sp>
        <p:nvSpPr>
          <p:cNvPr id="27" name="17 Rectángulo redondeado">
            <a:extLst>
              <a:ext uri="{FF2B5EF4-FFF2-40B4-BE49-F238E27FC236}">
                <a16:creationId xmlns:a16="http://schemas.microsoft.com/office/drawing/2014/main" id="{3262D57E-50DC-4E9D-BFD4-133BC104F3E0}"/>
              </a:ext>
            </a:extLst>
          </p:cNvPr>
          <p:cNvSpPr/>
          <p:nvPr/>
        </p:nvSpPr>
        <p:spPr>
          <a:xfrm rot="5400000">
            <a:off x="6531450" y="165713"/>
            <a:ext cx="612000" cy="417600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121807" tIns="60904" rIns="121807" bIns="609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PE" sz="1400" b="1" dirty="0">
                <a:solidFill>
                  <a:schemeClr val="tx1"/>
                </a:solidFill>
              </a:rPr>
              <a:t>Transparencia</a:t>
            </a:r>
            <a:r>
              <a:rPr lang="es-PE" sz="1200" b="1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s-PE" sz="1200" dirty="0">
                <a:solidFill>
                  <a:schemeClr val="tx1"/>
                </a:solidFill>
              </a:rPr>
              <a:t>Condicionar el goce del beneficio a la publicación de la lista de beneficiados y los montos involucrados</a:t>
            </a:r>
          </a:p>
        </p:txBody>
      </p:sp>
      <p:sp>
        <p:nvSpPr>
          <p:cNvPr id="28" name="17 Rectángulo redondeado">
            <a:extLst>
              <a:ext uri="{FF2B5EF4-FFF2-40B4-BE49-F238E27FC236}">
                <a16:creationId xmlns:a16="http://schemas.microsoft.com/office/drawing/2014/main" id="{9243FC0C-4AAC-4E50-9D3D-BA3AFAFDF91B}"/>
              </a:ext>
            </a:extLst>
          </p:cNvPr>
          <p:cNvSpPr/>
          <p:nvPr/>
        </p:nvSpPr>
        <p:spPr>
          <a:xfrm rot="5400000">
            <a:off x="6531450" y="1512041"/>
            <a:ext cx="612000" cy="417600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121807" tIns="60904" rIns="121807" bIns="609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PE" sz="1400" b="1" dirty="0">
                <a:solidFill>
                  <a:schemeClr val="tx1"/>
                </a:solidFill>
              </a:rPr>
              <a:t>Migrar a mecanismos directos y de mayor impacto</a:t>
            </a:r>
            <a:endParaRPr lang="es-PE" sz="1200" b="1" dirty="0">
              <a:solidFill>
                <a:schemeClr val="tx1"/>
              </a:solidFill>
            </a:endParaRPr>
          </a:p>
          <a:p>
            <a:pPr algn="ctr"/>
            <a:r>
              <a:rPr lang="es-PE" sz="1200" dirty="0">
                <a:solidFill>
                  <a:schemeClr val="tx1"/>
                </a:solidFill>
              </a:rPr>
              <a:t>Asignaciones (caso San Martín) o transferencias o devoluciones directas al consumidor (uso de CPE)</a:t>
            </a:r>
          </a:p>
        </p:txBody>
      </p:sp>
      <p:sp>
        <p:nvSpPr>
          <p:cNvPr id="29" name="17 Rectángulo redondeado">
            <a:extLst>
              <a:ext uri="{FF2B5EF4-FFF2-40B4-BE49-F238E27FC236}">
                <a16:creationId xmlns:a16="http://schemas.microsoft.com/office/drawing/2014/main" id="{D7A48486-D988-4849-83F3-217A1527A25D}"/>
              </a:ext>
            </a:extLst>
          </p:cNvPr>
          <p:cNvSpPr/>
          <p:nvPr/>
        </p:nvSpPr>
        <p:spPr>
          <a:xfrm rot="5400000">
            <a:off x="6531287" y="2177464"/>
            <a:ext cx="612000" cy="417600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121807" tIns="60904" rIns="121807" bIns="609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PE" sz="1400" b="1" dirty="0">
                <a:solidFill>
                  <a:schemeClr val="tx1"/>
                </a:solidFill>
              </a:rPr>
              <a:t>Racionalizar</a:t>
            </a:r>
            <a:endParaRPr lang="es-PE" sz="1200" b="1" dirty="0">
              <a:solidFill>
                <a:schemeClr val="tx1"/>
              </a:solidFill>
            </a:endParaRPr>
          </a:p>
          <a:p>
            <a:pPr algn="ctr"/>
            <a:r>
              <a:rPr lang="es-PE" sz="1200" dirty="0">
                <a:solidFill>
                  <a:schemeClr val="tx1"/>
                </a:solidFill>
              </a:rPr>
              <a:t>Acotar magnitud del gasto tributario vigente en caso no se pueda eliminar</a:t>
            </a:r>
          </a:p>
        </p:txBody>
      </p:sp>
      <p:sp>
        <p:nvSpPr>
          <p:cNvPr id="30" name="17 Rectángulo redondeado">
            <a:extLst>
              <a:ext uri="{FF2B5EF4-FFF2-40B4-BE49-F238E27FC236}">
                <a16:creationId xmlns:a16="http://schemas.microsoft.com/office/drawing/2014/main" id="{89F51747-777A-4E8B-B730-90632AD535D4}"/>
              </a:ext>
            </a:extLst>
          </p:cNvPr>
          <p:cNvSpPr/>
          <p:nvPr/>
        </p:nvSpPr>
        <p:spPr>
          <a:xfrm rot="5400000">
            <a:off x="6477287" y="-570650"/>
            <a:ext cx="720000" cy="417600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121807" tIns="60904" rIns="121807" bIns="609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PE" sz="1400" b="1" dirty="0">
                <a:solidFill>
                  <a:schemeClr val="tx1"/>
                </a:solidFill>
              </a:rPr>
              <a:t>Marco normativo efectivo</a:t>
            </a:r>
          </a:p>
          <a:p>
            <a:pPr algn="ctr"/>
            <a:r>
              <a:rPr lang="es-PE" sz="1200" dirty="0">
                <a:solidFill>
                  <a:schemeClr val="tx1"/>
                </a:solidFill>
              </a:rPr>
              <a:t>Norma VII del Código Tributario establece lineamientos sin éxito </a:t>
            </a:r>
          </a:p>
          <a:p>
            <a:pPr algn="ctr"/>
            <a:r>
              <a:rPr lang="es-PE" sz="1200" dirty="0">
                <a:solidFill>
                  <a:schemeClr val="tx1"/>
                </a:solidFill>
              </a:rPr>
              <a:t>Elevar condiciones para aprobar gastos tributarios</a:t>
            </a:r>
          </a:p>
        </p:txBody>
      </p:sp>
      <p:sp>
        <p:nvSpPr>
          <p:cNvPr id="31" name="Flecha: a la derecha 30">
            <a:extLst>
              <a:ext uri="{FF2B5EF4-FFF2-40B4-BE49-F238E27FC236}">
                <a16:creationId xmlns:a16="http://schemas.microsoft.com/office/drawing/2014/main" id="{09C9B4B7-FCF4-469B-90FB-C21402A029E8}"/>
              </a:ext>
            </a:extLst>
          </p:cNvPr>
          <p:cNvSpPr/>
          <p:nvPr/>
        </p:nvSpPr>
        <p:spPr>
          <a:xfrm>
            <a:off x="1993597" y="1105760"/>
            <a:ext cx="304824" cy="650774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14987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/>
              <a:pPr/>
              <a:t>2</a:t>
            </a:fld>
            <a:endParaRPr lang="es-ES" dirty="0"/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211199" y="672122"/>
            <a:ext cx="8698339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ítulo 2"/>
          <p:cNvSpPr txBox="1">
            <a:spLocks/>
          </p:cNvSpPr>
          <p:nvPr/>
        </p:nvSpPr>
        <p:spPr>
          <a:xfrm>
            <a:off x="174323" y="234788"/>
            <a:ext cx="8355488" cy="5589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2000" b="1" dirty="0">
                <a:latin typeface="+mn-lt"/>
              </a:rPr>
              <a:t>Beneficios Tributarios </a:t>
            </a:r>
            <a:r>
              <a:rPr lang="es-PE" sz="2000" b="1" dirty="0">
                <a:solidFill>
                  <a:schemeClr val="accent3"/>
                </a:solidFill>
                <a:latin typeface="+mn-lt"/>
              </a:rPr>
              <a:t>(Gastos Tributarios)</a:t>
            </a:r>
          </a:p>
        </p:txBody>
      </p:sp>
      <p:sp>
        <p:nvSpPr>
          <p:cNvPr id="13" name="2 Marcador de contenido"/>
          <p:cNvSpPr txBox="1">
            <a:spLocks/>
          </p:cNvSpPr>
          <p:nvPr/>
        </p:nvSpPr>
        <p:spPr>
          <a:xfrm>
            <a:off x="612091" y="1204713"/>
            <a:ext cx="8010180" cy="2882987"/>
          </a:xfrm>
          <a:prstGeom prst="rect">
            <a:avLst/>
          </a:prstGeom>
        </p:spPr>
        <p:txBody>
          <a:bodyPr lIns="91513" tIns="45757" rIns="91513" bIns="45757">
            <a:normAutofit/>
          </a:bodyPr>
          <a:lstStyle/>
          <a:p>
            <a:pPr lvl="0" algn="just" defTabSz="847725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s-PE" sz="2400" dirty="0">
                <a:cs typeface="Arial" pitchFamily="34" charset="0"/>
              </a:rPr>
              <a:t>Medidas </a:t>
            </a:r>
            <a:r>
              <a:rPr lang="es-PE" sz="2400" dirty="0">
                <a:solidFill>
                  <a:srgbClr val="C00000"/>
                </a:solidFill>
                <a:cs typeface="Arial" pitchFamily="34" charset="0"/>
              </a:rPr>
              <a:t>especiales</a:t>
            </a:r>
            <a:r>
              <a:rPr lang="es-PE" sz="2400" dirty="0">
                <a:cs typeface="Arial" pitchFamily="34" charset="0"/>
              </a:rPr>
              <a:t> que </a:t>
            </a:r>
            <a:r>
              <a:rPr lang="es-PE" sz="2400" dirty="0">
                <a:solidFill>
                  <a:srgbClr val="C00000"/>
                </a:solidFill>
                <a:cs typeface="Arial" pitchFamily="34" charset="0"/>
              </a:rPr>
              <a:t>reducen</a:t>
            </a:r>
            <a:r>
              <a:rPr lang="es-PE" sz="2400" dirty="0">
                <a:cs typeface="Arial" pitchFamily="34" charset="0"/>
              </a:rPr>
              <a:t> el importe de </a:t>
            </a:r>
            <a:r>
              <a:rPr lang="es-PE" sz="2400" dirty="0">
                <a:solidFill>
                  <a:srgbClr val="C00000"/>
                </a:solidFill>
                <a:cs typeface="Arial" pitchFamily="34" charset="0"/>
              </a:rPr>
              <a:t>la obligación tributaria </a:t>
            </a:r>
            <a:r>
              <a:rPr lang="es-PE" sz="2400" dirty="0">
                <a:cs typeface="Arial" pitchFamily="34" charset="0"/>
              </a:rPr>
              <a:t>o postergan su pago.</a:t>
            </a:r>
          </a:p>
        </p:txBody>
      </p:sp>
      <p:sp>
        <p:nvSpPr>
          <p:cNvPr id="3" name="2 Rectángulo redondeado"/>
          <p:cNvSpPr/>
          <p:nvPr/>
        </p:nvSpPr>
        <p:spPr>
          <a:xfrm>
            <a:off x="3178641" y="2786744"/>
            <a:ext cx="5596109" cy="1584960"/>
          </a:xfrm>
          <a:prstGeom prst="roundRect">
            <a:avLst/>
          </a:prstGeom>
          <a:ln>
            <a:solidFill>
              <a:srgbClr val="A8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PE" sz="1600" b="1" dirty="0"/>
              <a:t>Se aprueban con la creencia de alcanzar ciertos objetivos económicos y/o sociales: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600" dirty="0"/>
              <a:t>Atraer inversión o generar empleo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600" dirty="0"/>
              <a:t>Promover el desarrollo de áreas geográficas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600" dirty="0"/>
              <a:t>Fomentar alguna actividad económica considerada importante</a:t>
            </a:r>
          </a:p>
        </p:txBody>
      </p:sp>
    </p:spTree>
    <p:extLst>
      <p:ext uri="{BB962C8B-B14F-4D97-AF65-F5344CB8AC3E}">
        <p14:creationId xmlns:p14="http://schemas.microsoft.com/office/powerpoint/2010/main" val="861729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/>
              <a:pPr/>
              <a:t>3</a:t>
            </a:fld>
            <a:endParaRPr lang="es-ES" dirty="0"/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211199" y="672122"/>
            <a:ext cx="8698339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ítulo 2"/>
          <p:cNvSpPr txBox="1">
            <a:spLocks/>
          </p:cNvSpPr>
          <p:nvPr/>
        </p:nvSpPr>
        <p:spPr>
          <a:xfrm>
            <a:off x="174323" y="234788"/>
            <a:ext cx="8355488" cy="5589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2000" b="1" dirty="0">
                <a:latin typeface="+mn-lt"/>
              </a:rPr>
              <a:t>Existen múltiples tipos de beneficios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517" y="768346"/>
            <a:ext cx="8093255" cy="3129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 redondeado"/>
          <p:cNvSpPr/>
          <p:nvPr/>
        </p:nvSpPr>
        <p:spPr>
          <a:xfrm>
            <a:off x="1872378" y="4015019"/>
            <a:ext cx="5323727" cy="748570"/>
          </a:xfrm>
          <a:prstGeom prst="roundRect">
            <a:avLst/>
          </a:prstGeom>
          <a:ln w="190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1600" dirty="0">
                <a:solidFill>
                  <a:srgbClr val="A80000"/>
                </a:solidFill>
              </a:rPr>
              <a:t>Cada tipo se controla de una forma diferente y requiere el cumplimiento y verificación de requisitos diferentes</a:t>
            </a:r>
          </a:p>
        </p:txBody>
      </p:sp>
      <p:sp>
        <p:nvSpPr>
          <p:cNvPr id="3" name="2 Rectángulo redondeado"/>
          <p:cNvSpPr/>
          <p:nvPr/>
        </p:nvSpPr>
        <p:spPr>
          <a:xfrm>
            <a:off x="631371" y="1881041"/>
            <a:ext cx="2024743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dirty="0">
                <a:latin typeface="Arial Rounded MT Bold" panose="020F0704030504030204" pitchFamily="34" charset="0"/>
              </a:rPr>
              <a:t>BENEFICIOS TRIBUTARIOS</a:t>
            </a:r>
          </a:p>
        </p:txBody>
      </p:sp>
    </p:spTree>
    <p:extLst>
      <p:ext uri="{BB962C8B-B14F-4D97-AF65-F5344CB8AC3E}">
        <p14:creationId xmlns:p14="http://schemas.microsoft.com/office/powerpoint/2010/main" val="505355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7117290" y="4869161"/>
            <a:ext cx="2059186" cy="274097"/>
          </a:xfrm>
        </p:spPr>
        <p:txBody>
          <a:bodyPr/>
          <a:lstStyle/>
          <a:p>
            <a:fld id="{3A10AC81-0BCF-4A88-91DD-6D952CB3253A}" type="slidenum">
              <a:rPr lang="es-ES" smtClean="0"/>
              <a:pPr/>
              <a:t>4</a:t>
            </a:fld>
            <a:endParaRPr lang="es-ES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279400" y="1202181"/>
            <a:ext cx="8712200" cy="1181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64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PE" sz="3600" b="1" dirty="0">
                <a:latin typeface="+mn-lt"/>
              </a:rPr>
              <a:t>Panorama nacional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0" y="2204512"/>
            <a:ext cx="9151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>
                <a:solidFill>
                  <a:srgbClr val="A80000"/>
                </a:solidFill>
                <a:latin typeface="Arial" pitchFamily="34" charset="0"/>
                <a:cs typeface="Arial" pitchFamily="34" charset="0"/>
              </a:rPr>
              <a:t>En el Perú se aplican al menos </a:t>
            </a:r>
            <a:r>
              <a:rPr lang="es-PE" sz="2400" b="1" dirty="0">
                <a:solidFill>
                  <a:srgbClr val="A80000"/>
                </a:solidFill>
                <a:latin typeface="Arial" pitchFamily="34" charset="0"/>
                <a:cs typeface="Arial" pitchFamily="34" charset="0"/>
              </a:rPr>
              <a:t>200 </a:t>
            </a:r>
            <a:r>
              <a:rPr lang="es-PE" dirty="0">
                <a:solidFill>
                  <a:srgbClr val="A80000"/>
                </a:solidFill>
                <a:latin typeface="Arial" pitchFamily="34" charset="0"/>
                <a:cs typeface="Arial" pitchFamily="34" charset="0"/>
              </a:rPr>
              <a:t>beneficios tributarios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259013" y="2840723"/>
            <a:ext cx="4575175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PE" dirty="0">
                <a:solidFill>
                  <a:srgbClr val="A80000"/>
                </a:solidFill>
                <a:latin typeface="Arial" pitchFamily="34" charset="0"/>
                <a:cs typeface="Arial" pitchFamily="34" charset="0"/>
              </a:rPr>
              <a:t>La SUNAT estima el impacto en la recaudación de los principales beneficios (se incorpora en el MMM)</a:t>
            </a:r>
          </a:p>
        </p:txBody>
      </p:sp>
    </p:spTree>
    <p:extLst>
      <p:ext uri="{BB962C8B-B14F-4D97-AF65-F5344CB8AC3E}">
        <p14:creationId xmlns:p14="http://schemas.microsoft.com/office/powerpoint/2010/main" val="2988956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/>
              <a:pPr/>
              <a:t>5</a:t>
            </a:fld>
            <a:endParaRPr lang="es-ES" dirty="0"/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211199" y="672122"/>
            <a:ext cx="8698339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ítulo 2"/>
          <p:cNvSpPr txBox="1">
            <a:spLocks/>
          </p:cNvSpPr>
          <p:nvPr/>
        </p:nvSpPr>
        <p:spPr>
          <a:xfrm>
            <a:off x="174323" y="234788"/>
            <a:ext cx="8355488" cy="5589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2000" b="1" dirty="0">
                <a:latin typeface="+mn-lt"/>
              </a:rPr>
              <a:t>Beneficios – Proyección del impacto 2018</a:t>
            </a:r>
          </a:p>
        </p:txBody>
      </p:sp>
      <p:pic>
        <p:nvPicPr>
          <p:cNvPr id="8" name="Marcador de contenido 9"/>
          <p:cNvPicPr>
            <a:picLocks noChangeAspect="1"/>
          </p:cNvPicPr>
          <p:nvPr/>
        </p:nvPicPr>
        <p:blipFill>
          <a:blip r:embed="rId2"/>
          <a:srcRect b="12713"/>
          <a:stretch>
            <a:fillRect/>
          </a:stretch>
        </p:blipFill>
        <p:spPr>
          <a:xfrm>
            <a:off x="628279" y="689854"/>
            <a:ext cx="5172446" cy="2114883"/>
          </a:xfrm>
          <a:prstGeom prst="rect">
            <a:avLst/>
          </a:prstGeom>
        </p:spPr>
      </p:pic>
      <p:sp>
        <p:nvSpPr>
          <p:cNvPr id="3" name="2 Llamada de flecha a la izquierda"/>
          <p:cNvSpPr/>
          <p:nvPr/>
        </p:nvSpPr>
        <p:spPr>
          <a:xfrm>
            <a:off x="5899735" y="964408"/>
            <a:ext cx="1520239" cy="1080000"/>
          </a:xfrm>
          <a:prstGeom prst="leftArrowCallout">
            <a:avLst>
              <a:gd name="adj1" fmla="val 25000"/>
              <a:gd name="adj2" fmla="val 26044"/>
              <a:gd name="adj3" fmla="val 25000"/>
              <a:gd name="adj4" fmla="val 8070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+"/>
              </a:rPr>
              <a:t>La exoneración es el principal tipo de beneficio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4902013"/>
            <a:ext cx="888037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PE" sz="900" dirty="0">
                <a:cs typeface="Arial" panose="020B0604020202020204" pitchFamily="34" charset="0"/>
              </a:rPr>
              <a:t>Fuente: SUNAT</a:t>
            </a:r>
          </a:p>
        </p:txBody>
      </p:sp>
      <p:pic>
        <p:nvPicPr>
          <p:cNvPr id="11" name="Marcador de contenido 2"/>
          <p:cNvPicPr>
            <a:picLocks noChangeAspect="1"/>
          </p:cNvPicPr>
          <p:nvPr/>
        </p:nvPicPr>
        <p:blipFill>
          <a:blip r:embed="rId3"/>
          <a:srcRect b="13454"/>
          <a:stretch>
            <a:fillRect/>
          </a:stretch>
        </p:blipFill>
        <p:spPr>
          <a:xfrm>
            <a:off x="638175" y="2891314"/>
            <a:ext cx="5191125" cy="1960676"/>
          </a:xfrm>
          <a:prstGeom prst="rect">
            <a:avLst/>
          </a:prstGeom>
        </p:spPr>
      </p:pic>
      <p:sp>
        <p:nvSpPr>
          <p:cNvPr id="12" name="11 Llamada de flecha a la izquierda"/>
          <p:cNvSpPr/>
          <p:nvPr/>
        </p:nvSpPr>
        <p:spPr>
          <a:xfrm>
            <a:off x="5888705" y="3160325"/>
            <a:ext cx="1655096" cy="11520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912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+"/>
              </a:rPr>
              <a:t>El IGV es el impuesto sobre el cual se aplican más beneficios</a:t>
            </a:r>
          </a:p>
        </p:txBody>
      </p:sp>
    </p:spTree>
    <p:extLst>
      <p:ext uri="{BB962C8B-B14F-4D97-AF65-F5344CB8AC3E}">
        <p14:creationId xmlns:p14="http://schemas.microsoft.com/office/powerpoint/2010/main" val="880694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/>
              <a:pPr/>
              <a:t>6</a:t>
            </a:fld>
            <a:endParaRPr lang="es-ES" dirty="0"/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211199" y="672122"/>
            <a:ext cx="8698339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ítulo 2"/>
          <p:cNvSpPr txBox="1">
            <a:spLocks/>
          </p:cNvSpPr>
          <p:nvPr/>
        </p:nvSpPr>
        <p:spPr>
          <a:xfrm>
            <a:off x="174323" y="234788"/>
            <a:ext cx="8355488" cy="5589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2000" b="1" dirty="0">
                <a:latin typeface="+mn-lt"/>
              </a:rPr>
              <a:t>Beneficios – Proyección del impacto 2018 según beneficiario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-9525" y="4902013"/>
            <a:ext cx="888037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PE" sz="900" dirty="0">
                <a:cs typeface="Arial" panose="020B0604020202020204" pitchFamily="34" charset="0"/>
              </a:rPr>
              <a:t>Fuente: SUNAT</a:t>
            </a:r>
          </a:p>
        </p:txBody>
      </p:sp>
      <p:sp>
        <p:nvSpPr>
          <p:cNvPr id="10" name="9 Llamada de flecha a la izquierda"/>
          <p:cNvSpPr/>
          <p:nvPr/>
        </p:nvSpPr>
        <p:spPr>
          <a:xfrm>
            <a:off x="6545929" y="1112451"/>
            <a:ext cx="2255171" cy="2021274"/>
          </a:xfrm>
          <a:prstGeom prst="leftArrowCallout">
            <a:avLst>
              <a:gd name="adj1" fmla="val 2381"/>
              <a:gd name="adj2" fmla="val 25000"/>
              <a:gd name="adj3" fmla="val 25000"/>
              <a:gd name="adj4" fmla="val 7912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+"/>
              </a:rPr>
              <a:t>Incluye:</a:t>
            </a:r>
          </a:p>
          <a:p>
            <a:pPr algn="ctr"/>
            <a:r>
              <a:rPr lang="es-PE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+"/>
              </a:rPr>
              <a:t>Beneficios a la Amazonía, Drawback, Recuperación anticipada del IGV, Exoneración de IR a organizaciones sin fines de lucro, etc.</a:t>
            </a:r>
          </a:p>
          <a:p>
            <a:pPr algn="ctr"/>
            <a:endParaRPr lang="es-PE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+"/>
            </a:endParaRPr>
          </a:p>
        </p:txBody>
      </p:sp>
      <p:grpSp>
        <p:nvGrpSpPr>
          <p:cNvPr id="3" name="11 Grupo"/>
          <p:cNvGrpSpPr/>
          <p:nvPr/>
        </p:nvGrpSpPr>
        <p:grpSpPr>
          <a:xfrm>
            <a:off x="473075" y="1068388"/>
            <a:ext cx="6057046" cy="2855912"/>
            <a:chOff x="492125" y="1068388"/>
            <a:chExt cx="6057046" cy="2855912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125" y="1068388"/>
              <a:ext cx="6057046" cy="2855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10 Rectángulo"/>
            <p:cNvSpPr/>
            <p:nvPr/>
          </p:nvSpPr>
          <p:spPr>
            <a:xfrm>
              <a:off x="1943100" y="2000250"/>
              <a:ext cx="219075" cy="238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</p:grpSp>
    </p:spTree>
    <p:extLst>
      <p:ext uri="{BB962C8B-B14F-4D97-AF65-F5344CB8AC3E}">
        <p14:creationId xmlns:p14="http://schemas.microsoft.com/office/powerpoint/2010/main" val="3820415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7117290" y="4869161"/>
            <a:ext cx="2059186" cy="274097"/>
          </a:xfrm>
        </p:spPr>
        <p:txBody>
          <a:bodyPr/>
          <a:lstStyle/>
          <a:p>
            <a:fld id="{3A10AC81-0BCF-4A88-91DD-6D952CB3253A}" type="slidenum">
              <a:rPr lang="es-ES" smtClean="0"/>
              <a:pPr/>
              <a:t>7</a:t>
            </a:fld>
            <a:endParaRPr lang="es-ES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279400" y="1687956"/>
            <a:ext cx="8712200" cy="1181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64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PE" sz="3600" b="1" dirty="0">
                <a:latin typeface="+mn-lt"/>
              </a:rPr>
              <a:t>Algunos argumentos para evaluar los</a:t>
            </a:r>
          </a:p>
          <a:p>
            <a:pPr algn="ctr"/>
            <a:r>
              <a:rPr lang="es-PE" sz="3600" b="1" dirty="0">
                <a:latin typeface="+mn-lt"/>
              </a:rPr>
              <a:t> beneficios y racionalizarlos</a:t>
            </a:r>
          </a:p>
        </p:txBody>
      </p:sp>
    </p:spTree>
    <p:extLst>
      <p:ext uri="{BB962C8B-B14F-4D97-AF65-F5344CB8AC3E}">
        <p14:creationId xmlns:p14="http://schemas.microsoft.com/office/powerpoint/2010/main" val="2133462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/>
              <a:pPr/>
              <a:t>8</a:t>
            </a:fld>
            <a:endParaRPr lang="es-ES" dirty="0"/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211199" y="795947"/>
            <a:ext cx="8698339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ítulo 2"/>
          <p:cNvSpPr txBox="1">
            <a:spLocks/>
          </p:cNvSpPr>
          <p:nvPr/>
        </p:nvSpPr>
        <p:spPr>
          <a:xfrm>
            <a:off x="164798" y="171397"/>
            <a:ext cx="8664876" cy="5589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1800" b="1" dirty="0">
                <a:latin typeface="+mn-lt"/>
              </a:rPr>
              <a:t>1. Los gastos tributarios (usualmente llamados “exoneraciones”) restan importantes ingresos al país: siempre un peruano termina pagando el costo</a:t>
            </a:r>
          </a:p>
        </p:txBody>
      </p:sp>
      <p:pic>
        <p:nvPicPr>
          <p:cNvPr id="7" name="Picture 2" descr="Resultado de imagen de grifo 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50"/>
          <a:stretch/>
        </p:blipFill>
        <p:spPr bwMode="auto">
          <a:xfrm>
            <a:off x="242400" y="1548121"/>
            <a:ext cx="1996799" cy="1665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Rectángulo redondeado"/>
          <p:cNvSpPr/>
          <p:nvPr/>
        </p:nvSpPr>
        <p:spPr>
          <a:xfrm>
            <a:off x="2231854" y="1163771"/>
            <a:ext cx="6677684" cy="72000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+"/>
              </a:rPr>
              <a:t>S/ 17,240 millones en 2019</a:t>
            </a:r>
          </a:p>
          <a:p>
            <a:pPr algn="ctr"/>
            <a:r>
              <a:rPr lang="es-PE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+"/>
              </a:rPr>
              <a:t>(2,1% del PBI)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0" y="4865542"/>
            <a:ext cx="888037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PE" sz="900" dirty="0">
                <a:cs typeface="Arial" panose="020B0604020202020204" pitchFamily="34" charset="0"/>
              </a:rPr>
              <a:t>Fuente: MEF, SUNAT, BCRP.</a:t>
            </a:r>
          </a:p>
        </p:txBody>
      </p:sp>
      <p:sp>
        <p:nvSpPr>
          <p:cNvPr id="11" name="CuadroTexto 30"/>
          <p:cNvSpPr txBox="1">
            <a:spLocks/>
          </p:cNvSpPr>
          <p:nvPr/>
        </p:nvSpPr>
        <p:spPr>
          <a:xfrm>
            <a:off x="2231853" y="2059654"/>
            <a:ext cx="3204000" cy="1368000"/>
          </a:xfrm>
          <a:prstGeom prst="roundRect">
            <a:avLst/>
          </a:prstGeom>
          <a:solidFill>
            <a:srgbClr val="FFFFFF"/>
          </a:solidFill>
          <a:ln w="31750">
            <a:solidFill>
              <a:srgbClr val="C00000"/>
            </a:solidFill>
            <a:prstDash val="dash"/>
          </a:ln>
        </p:spPr>
        <p:txBody>
          <a:bodyPr wrap="square" rtlCol="0" anchor="ctr">
            <a:noAutofit/>
          </a:bodyPr>
          <a:lstStyle/>
          <a:p>
            <a:pPr algn="ctr">
              <a:buClr>
                <a:srgbClr val="C00000"/>
              </a:buClr>
            </a:pPr>
            <a:r>
              <a:rPr lang="es-PE" sz="2000" b="1" dirty="0">
                <a:solidFill>
                  <a:srgbClr val="C00000"/>
                </a:solidFill>
              </a:rPr>
              <a:t>S/ 129 mil millones</a:t>
            </a:r>
          </a:p>
          <a:p>
            <a:pPr algn="ctr">
              <a:buClr>
                <a:srgbClr val="C00000"/>
              </a:buClr>
            </a:pPr>
            <a:r>
              <a:rPr lang="es-PE" sz="1400" b="1" dirty="0">
                <a:solidFill>
                  <a:srgbClr val="C00000"/>
                </a:solidFill>
              </a:rPr>
              <a:t>Habrán costado los gastos tributarios en los últimos 10 años (2010-2019)</a:t>
            </a:r>
            <a:endParaRPr lang="es-PE" sz="2000" b="1" dirty="0">
              <a:solidFill>
                <a:srgbClr val="C00000"/>
              </a:solidFill>
            </a:endParaRPr>
          </a:p>
        </p:txBody>
      </p:sp>
      <p:sp>
        <p:nvSpPr>
          <p:cNvPr id="20" name="CuadroTexto 30">
            <a:extLst>
              <a:ext uri="{FF2B5EF4-FFF2-40B4-BE49-F238E27FC236}">
                <a16:creationId xmlns:a16="http://schemas.microsoft.com/office/drawing/2014/main" id="{3B74AD10-D7DD-4D91-A552-CBEB5C35266C}"/>
              </a:ext>
            </a:extLst>
          </p:cNvPr>
          <p:cNvSpPr txBox="1">
            <a:spLocks/>
          </p:cNvSpPr>
          <p:nvPr/>
        </p:nvSpPr>
        <p:spPr>
          <a:xfrm>
            <a:off x="5615961" y="2059654"/>
            <a:ext cx="3204893" cy="1368000"/>
          </a:xfrm>
          <a:prstGeom prst="roundRect">
            <a:avLst/>
          </a:prstGeom>
          <a:solidFill>
            <a:srgbClr val="FFFFFF"/>
          </a:solidFill>
          <a:ln w="31750">
            <a:solidFill>
              <a:srgbClr val="C00000"/>
            </a:solidFill>
            <a:prstDash val="dash"/>
          </a:ln>
        </p:spPr>
        <p:txBody>
          <a:bodyPr wrap="square" rtlCol="0" anchor="ctr">
            <a:noAutofit/>
          </a:bodyPr>
          <a:lstStyle/>
          <a:p>
            <a:pPr algn="ctr">
              <a:buClr>
                <a:srgbClr val="C00000"/>
              </a:buClr>
            </a:pPr>
            <a:r>
              <a:rPr lang="es-PE" sz="2000" b="1" dirty="0">
                <a:solidFill>
                  <a:srgbClr val="C00000"/>
                </a:solidFill>
              </a:rPr>
              <a:t>S/ 5,451 millones</a:t>
            </a:r>
          </a:p>
          <a:p>
            <a:pPr algn="ctr">
              <a:buClr>
                <a:srgbClr val="C00000"/>
              </a:buClr>
            </a:pPr>
            <a:r>
              <a:rPr lang="es-PE" sz="1400" b="1" dirty="0">
                <a:solidFill>
                  <a:srgbClr val="C00000"/>
                </a:solidFill>
              </a:rPr>
              <a:t>de gasto tributario vencen en 2018 </a:t>
            </a:r>
          </a:p>
          <a:p>
            <a:pPr algn="ctr">
              <a:buClr>
                <a:srgbClr val="C00000"/>
              </a:buClr>
            </a:pPr>
            <a:r>
              <a:rPr lang="es-PE" sz="1400" b="1" dirty="0">
                <a:solidFill>
                  <a:srgbClr val="C00000"/>
                </a:solidFill>
              </a:rPr>
              <a:t>(Congreso de la República deberá decidir si procede a su renovación)</a:t>
            </a:r>
            <a:endParaRPr lang="es-PE" sz="2000" b="1" dirty="0">
              <a:solidFill>
                <a:srgbClr val="C00000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DEBE073-7932-4935-97EB-3314F6F13A8F}"/>
              </a:ext>
            </a:extLst>
          </p:cNvPr>
          <p:cNvSpPr txBox="1"/>
          <p:nvPr/>
        </p:nvSpPr>
        <p:spPr>
          <a:xfrm>
            <a:off x="5880412" y="3505679"/>
            <a:ext cx="268086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PE" sz="1400" dirty="0">
                <a:solidFill>
                  <a:srgbClr val="C00000"/>
                </a:solidFill>
              </a:rPr>
              <a:t>Reintegro tributario Amazonía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PE" sz="1400" dirty="0">
                <a:solidFill>
                  <a:srgbClr val="C00000"/>
                </a:solidFill>
              </a:rPr>
              <a:t>Importaciones a la Amazonía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PE" sz="1400" dirty="0">
                <a:solidFill>
                  <a:srgbClr val="C00000"/>
                </a:solidFill>
              </a:rPr>
              <a:t>Asociaciones sin fines de lucro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PE" sz="1400" dirty="0">
                <a:solidFill>
                  <a:srgbClr val="C00000"/>
                </a:solidFill>
              </a:rPr>
              <a:t>Ley del Libro</a:t>
            </a:r>
          </a:p>
        </p:txBody>
      </p:sp>
    </p:spTree>
    <p:extLst>
      <p:ext uri="{BB962C8B-B14F-4D97-AF65-F5344CB8AC3E}">
        <p14:creationId xmlns:p14="http://schemas.microsoft.com/office/powerpoint/2010/main" val="734580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07" y="793730"/>
            <a:ext cx="8162322" cy="410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C6C05567-704A-48AA-B06A-47D63863B2F7}"/>
              </a:ext>
            </a:extLst>
          </p:cNvPr>
          <p:cNvCxnSpPr/>
          <p:nvPr/>
        </p:nvCxnSpPr>
        <p:spPr>
          <a:xfrm flipV="1">
            <a:off x="211199" y="672122"/>
            <a:ext cx="8698339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ítulo 2">
            <a:extLst>
              <a:ext uri="{FF2B5EF4-FFF2-40B4-BE49-F238E27FC236}">
                <a16:creationId xmlns:a16="http://schemas.microsoft.com/office/drawing/2014/main" id="{D7741C34-44B9-4F1C-B3F1-DE45F4D38773}"/>
              </a:ext>
            </a:extLst>
          </p:cNvPr>
          <p:cNvSpPr txBox="1">
            <a:spLocks/>
          </p:cNvSpPr>
          <p:nvPr/>
        </p:nvSpPr>
        <p:spPr>
          <a:xfrm>
            <a:off x="174323" y="234788"/>
            <a:ext cx="8355488" cy="5589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2000" b="1" dirty="0">
                <a:latin typeface="+mn-lt"/>
              </a:rPr>
              <a:t>Principales beneficios que vencen en 2018</a:t>
            </a: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18543005-DBCC-4EA2-A271-7E8E0E12BB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6897" y="4727604"/>
            <a:ext cx="155919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PE" sz="800" dirty="0">
                <a:cs typeface="Arial" panose="020B0604020202020204" pitchFamily="34" charset="0"/>
              </a:rPr>
              <a:t>(lo menos viable)</a:t>
            </a:r>
          </a:p>
        </p:txBody>
      </p:sp>
    </p:spTree>
    <p:extLst>
      <p:ext uri="{BB962C8B-B14F-4D97-AF65-F5344CB8AC3E}">
        <p14:creationId xmlns:p14="http://schemas.microsoft.com/office/powerpoint/2010/main" val="2510911348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48933</TotalTime>
  <Words>1633</Words>
  <Application>Microsoft Office PowerPoint</Application>
  <PresentationFormat>Personalizado</PresentationFormat>
  <Paragraphs>173</Paragraphs>
  <Slides>19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19</vt:i4>
      </vt:variant>
    </vt:vector>
  </HeadingPairs>
  <TitlesOfParts>
    <vt:vector size="27" baseType="lpstr">
      <vt:lpstr>Arial</vt:lpstr>
      <vt:lpstr>Arial Rounded MT Bold</vt:lpstr>
      <vt:lpstr>Arial+</vt:lpstr>
      <vt:lpstr>Calibri</vt:lpstr>
      <vt:lpstr>Calibri Light</vt:lpstr>
      <vt:lpstr>Wingdings</vt:lpstr>
      <vt:lpstr>Diseño personalizado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Maía Accinelli Obando</dc:creator>
  <cp:lastModifiedBy>Gallardo Torres Carlos Enrique</cp:lastModifiedBy>
  <cp:revision>3526</cp:revision>
  <cp:lastPrinted>2017-10-23T17:56:19Z</cp:lastPrinted>
  <dcterms:created xsi:type="dcterms:W3CDTF">2016-04-11T20:10:07Z</dcterms:created>
  <dcterms:modified xsi:type="dcterms:W3CDTF">2018-11-08T17:39:00Z</dcterms:modified>
</cp:coreProperties>
</file>