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4"/>
  </p:sldMasterIdLst>
  <p:notesMasterIdLst>
    <p:notesMasterId r:id="rId25"/>
  </p:notesMasterIdLst>
  <p:handoutMasterIdLst>
    <p:handoutMasterId r:id="rId26"/>
  </p:handoutMasterIdLst>
  <p:sldIdLst>
    <p:sldId id="272" r:id="rId5"/>
    <p:sldId id="490" r:id="rId6"/>
    <p:sldId id="489" r:id="rId7"/>
    <p:sldId id="504" r:id="rId8"/>
    <p:sldId id="500" r:id="rId9"/>
    <p:sldId id="507" r:id="rId10"/>
    <p:sldId id="481" r:id="rId11"/>
    <p:sldId id="493" r:id="rId12"/>
    <p:sldId id="482" r:id="rId13"/>
    <p:sldId id="484" r:id="rId14"/>
    <p:sldId id="491" r:id="rId15"/>
    <p:sldId id="495" r:id="rId16"/>
    <p:sldId id="506" r:id="rId17"/>
    <p:sldId id="505" r:id="rId18"/>
    <p:sldId id="509" r:id="rId19"/>
    <p:sldId id="508" r:id="rId20"/>
    <p:sldId id="501" r:id="rId21"/>
    <p:sldId id="502" r:id="rId22"/>
    <p:sldId id="503" r:id="rId23"/>
    <p:sldId id="376" r:id="rId24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A0E0A0"/>
    <a:srgbClr val="339933"/>
    <a:srgbClr val="61CB61"/>
    <a:srgbClr val="70BDD2"/>
    <a:srgbClr val="FFFF99"/>
    <a:srgbClr val="FFFFCC"/>
    <a:srgbClr val="006600"/>
    <a:srgbClr val="D16309"/>
    <a:srgbClr val="3399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2" autoAdjust="0"/>
    <p:restoredTop sz="96479" autoAdjust="0"/>
  </p:normalViewPr>
  <p:slideViewPr>
    <p:cSldViewPr>
      <p:cViewPr>
        <p:scale>
          <a:sx n="90" d="100"/>
          <a:sy n="90" d="100"/>
        </p:scale>
        <p:origin x="-684" y="360"/>
      </p:cViewPr>
      <p:guideLst>
        <p:guide orient="horz" pos="709"/>
        <p:guide orient="horz" pos="981"/>
        <p:guide orient="horz" pos="3884"/>
        <p:guide pos="249"/>
        <p:guide pos="5556"/>
        <p:guide pos="1565"/>
        <p:guide pos="2699"/>
        <p:guide pos="2835"/>
        <p:guide pos="14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Usuarios\arojasc\AppData\Local\Microsoft\Windows\Temporary%20Internet%20Files\Content.Outlook\HIJK2XIG\m_resu_2013_201506%20RESTRING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Usuarios\arojasc\AppData\Local\Microsoft\Windows\Temporary%20Internet%20Files\Content.Outlook\HIJK2XIG\m_resu_2013_201506%20RESTRING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PE"/>
  <c:chart>
    <c:plotArea>
      <c:layout>
        <c:manualLayout>
          <c:layoutTarget val="inner"/>
          <c:xMode val="edge"/>
          <c:yMode val="edge"/>
          <c:x val="0.17592037306016367"/>
          <c:y val="6.7593303809155347E-2"/>
          <c:w val="0.71291736105802306"/>
          <c:h val="0.78453998406307368"/>
        </c:manualLayout>
      </c:layout>
      <c:barChart>
        <c:barDir val="col"/>
        <c:grouping val="clustered"/>
        <c:ser>
          <c:idx val="0"/>
          <c:order val="0"/>
          <c:tx>
            <c:strRef>
              <c:f>IMPO!$C$4</c:f>
              <c:strCache>
                <c:ptCount val="1"/>
                <c:pt idx="0">
                  <c:v>FOB</c:v>
                </c:pt>
              </c:strCache>
            </c:strRef>
          </c:tx>
          <c:cat>
            <c:strRef>
              <c:f>IMPO!$B$5:$B$18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ENE-JUN 2015</c:v>
                </c:pt>
              </c:strCache>
            </c:strRef>
          </c:cat>
          <c:val>
            <c:numRef>
              <c:f>IMPO!$C$5:$C$18</c:f>
            </c:numRef>
          </c:val>
        </c:ser>
        <c:ser>
          <c:idx val="1"/>
          <c:order val="1"/>
          <c:tx>
            <c:strRef>
              <c:f>IMPO!$D$4</c:f>
              <c:strCache>
                <c:ptCount val="1"/>
                <c:pt idx="0">
                  <c:v>CIF Restringuidas</c:v>
                </c:pt>
              </c:strCache>
            </c:strRef>
          </c:tx>
          <c:spPr>
            <a:ln>
              <a:gradFill>
                <a:gsLst>
                  <a:gs pos="0">
                    <a:srgbClr val="D6B19C"/>
                  </a:gs>
                  <a:gs pos="30000">
                    <a:srgbClr val="D49E6C"/>
                  </a:gs>
                  <a:gs pos="70000">
                    <a:srgbClr val="A65528"/>
                  </a:gs>
                  <a:gs pos="100000">
                    <a:srgbClr val="663012"/>
                  </a:gs>
                </a:gsLst>
                <a:lin ang="5400000" scaled="0"/>
              </a:gra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IMPO!$B$5:$B$18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ENE-JUN 2015</c:v>
                </c:pt>
              </c:strCache>
            </c:strRef>
          </c:cat>
          <c:val>
            <c:numRef>
              <c:f>IMPO!$D$5:$D$18</c:f>
              <c:numCache>
                <c:formatCode>_ * #,##0.0_ ;_ * \-#,##0.0_ ;_ * "-"??_ ;_ @_ </c:formatCode>
                <c:ptCount val="14"/>
                <c:pt idx="0">
                  <c:v>1049251335.898</c:v>
                </c:pt>
                <c:pt idx="1">
                  <c:v>1246236671.2479999</c:v>
                </c:pt>
                <c:pt idx="2">
                  <c:v>1442497548.4959998</c:v>
                </c:pt>
                <c:pt idx="3">
                  <c:v>1280605738.1169999</c:v>
                </c:pt>
                <c:pt idx="4">
                  <c:v>3387156377.3400002</c:v>
                </c:pt>
                <c:pt idx="5">
                  <c:v>4680598155.8900003</c:v>
                </c:pt>
                <c:pt idx="6">
                  <c:v>6841986005.7600002</c:v>
                </c:pt>
                <c:pt idx="7">
                  <c:v>4927740481.5200014</c:v>
                </c:pt>
                <c:pt idx="8">
                  <c:v>5177309363.2600002</c:v>
                </c:pt>
                <c:pt idx="9">
                  <c:v>6769361527.9429979</c:v>
                </c:pt>
                <c:pt idx="10">
                  <c:v>7033149744.9630003</c:v>
                </c:pt>
                <c:pt idx="11">
                  <c:v>6897200304.1520004</c:v>
                </c:pt>
                <c:pt idx="12">
                  <c:v>7389126613.9769974</c:v>
                </c:pt>
                <c:pt idx="13">
                  <c:v>4500452303.0690002</c:v>
                </c:pt>
              </c:numCache>
            </c:numRef>
          </c:val>
        </c:ser>
        <c:ser>
          <c:idx val="2"/>
          <c:order val="2"/>
          <c:tx>
            <c:strRef>
              <c:f>IMPO!$E$4</c:f>
              <c:strCache>
                <c:ptCount val="1"/>
                <c:pt idx="0">
                  <c:v>CIF Total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IMPO!$B$5:$B$18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ENE-JUN 2015</c:v>
                </c:pt>
              </c:strCache>
            </c:strRef>
          </c:cat>
          <c:val>
            <c:numRef>
              <c:f>IMPO!$E$5:$E$18</c:f>
              <c:numCache>
                <c:formatCode>_ * #,##0_ ;_ * \-#,##0_ ;_ * "-"??_ ;_ @_ </c:formatCode>
                <c:ptCount val="14"/>
                <c:pt idx="0">
                  <c:v>7525847812.085</c:v>
                </c:pt>
                <c:pt idx="1">
                  <c:v>8412235966.2839985</c:v>
                </c:pt>
                <c:pt idx="2">
                  <c:v>10068328527.276005</c:v>
                </c:pt>
                <c:pt idx="3">
                  <c:v>12495680470.530003</c:v>
                </c:pt>
                <c:pt idx="4">
                  <c:v>15297410653.526005</c:v>
                </c:pt>
                <c:pt idx="5">
                  <c:v>20432199930.556004</c:v>
                </c:pt>
                <c:pt idx="6">
                  <c:v>29881267598.859997</c:v>
                </c:pt>
                <c:pt idx="7">
                  <c:v>21812358193.369999</c:v>
                </c:pt>
                <c:pt idx="8">
                  <c:v>29965720978.110996</c:v>
                </c:pt>
                <c:pt idx="9">
                  <c:v>37891038590.938011</c:v>
                </c:pt>
                <c:pt idx="10">
                  <c:v>42150737382.919014</c:v>
                </c:pt>
                <c:pt idx="11">
                  <c:v>43391020451.993996</c:v>
                </c:pt>
                <c:pt idx="12">
                  <c:v>42239191001.353012</c:v>
                </c:pt>
                <c:pt idx="13">
                  <c:v>18797551276.091999</c:v>
                </c:pt>
              </c:numCache>
            </c:numRef>
          </c:val>
        </c:ser>
        <c:dLbls/>
        <c:gapWidth val="15"/>
        <c:overlap val="-14"/>
        <c:axId val="41379712"/>
        <c:axId val="41381248"/>
      </c:barChart>
      <c:catAx>
        <c:axId val="41379712"/>
        <c:scaling>
          <c:orientation val="minMax"/>
        </c:scaling>
        <c:axPos val="b"/>
        <c:numFmt formatCode="0" sourceLinked="1"/>
        <c:tickLblPos val="nextTo"/>
        <c:txPr>
          <a:bodyPr/>
          <a:lstStyle/>
          <a:p>
            <a:pPr>
              <a:defRPr sz="1200"/>
            </a:pPr>
            <a:endParaRPr lang="es-PE"/>
          </a:p>
        </c:txPr>
        <c:crossAx val="41381248"/>
        <c:crosses val="autoZero"/>
        <c:auto val="1"/>
        <c:lblAlgn val="ctr"/>
        <c:lblOffset val="100"/>
      </c:catAx>
      <c:valAx>
        <c:axId val="41381248"/>
        <c:scaling>
          <c:orientation val="minMax"/>
        </c:scaling>
        <c:axPos val="l"/>
        <c:majorGridlines/>
        <c:numFmt formatCode="_ * #,##0.0_ ;_ * \-#,##0.0_ ;_ * &quot;-&quot;??_ ;_ @_ " sourceLinked="1"/>
        <c:tickLblPos val="nextTo"/>
        <c:txPr>
          <a:bodyPr/>
          <a:lstStyle/>
          <a:p>
            <a:pPr>
              <a:defRPr sz="1200"/>
            </a:pPr>
            <a:endParaRPr lang="es-PE"/>
          </a:p>
        </c:txPr>
        <c:crossAx val="41379712"/>
        <c:crosses val="autoZero"/>
        <c:crossBetween val="between"/>
      </c:valAx>
      <c:spPr>
        <a:ln>
          <a:solidFill>
            <a:srgbClr val="1F497D">
              <a:lumMod val="75000"/>
            </a:srgbClr>
          </a:solidFill>
        </a:ln>
      </c:spPr>
    </c:plotArea>
    <c:plotVisOnly val="1"/>
    <c:dispBlanksAs val="gap"/>
  </c:chart>
  <c:txPr>
    <a:bodyPr/>
    <a:lstStyle/>
    <a:p>
      <a:pPr>
        <a:defRPr>
          <a:latin typeface="Arial Narrow" pitchFamily="34" charset="0"/>
        </a:defRPr>
      </a:pPr>
      <a:endParaRPr lang="es-PE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PE"/>
  <c:chart>
    <c:plotArea>
      <c:layout>
        <c:manualLayout>
          <c:layoutTarget val="inner"/>
          <c:xMode val="edge"/>
          <c:yMode val="edge"/>
          <c:x val="0.10676579200147872"/>
          <c:y val="7.2467911585864755E-2"/>
          <c:w val="0.74347196427535589"/>
          <c:h val="0.76209642245541676"/>
        </c:manualLayout>
      </c:layout>
      <c:barChart>
        <c:barDir val="col"/>
        <c:grouping val="clustered"/>
        <c:ser>
          <c:idx val="0"/>
          <c:order val="0"/>
          <c:tx>
            <c:strRef>
              <c:f>IMPO!$M$4</c:f>
              <c:strCache>
                <c:ptCount val="1"/>
                <c:pt idx="0">
                  <c:v>DAM Restringuidas</c:v>
                </c:pt>
              </c:strCache>
            </c:strRef>
          </c:tx>
          <c:spPr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cat>
            <c:strRef>
              <c:f>IMPO!$L$5:$L$18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ENE-JUN 2015</c:v>
                </c:pt>
              </c:strCache>
            </c:strRef>
          </c:cat>
          <c:val>
            <c:numRef>
              <c:f>IMPO!$M$5:$M$18</c:f>
              <c:numCache>
                <c:formatCode>#,##0_ ;\-#,##0\ </c:formatCode>
                <c:ptCount val="14"/>
                <c:pt idx="0">
                  <c:v>27846</c:v>
                </c:pt>
                <c:pt idx="1">
                  <c:v>29521</c:v>
                </c:pt>
                <c:pt idx="2">
                  <c:v>55288</c:v>
                </c:pt>
                <c:pt idx="3">
                  <c:v>40780</c:v>
                </c:pt>
                <c:pt idx="4">
                  <c:v>51242</c:v>
                </c:pt>
                <c:pt idx="5">
                  <c:v>56865</c:v>
                </c:pt>
                <c:pt idx="6">
                  <c:v>68574</c:v>
                </c:pt>
                <c:pt idx="7">
                  <c:v>66068</c:v>
                </c:pt>
                <c:pt idx="8">
                  <c:v>74255</c:v>
                </c:pt>
                <c:pt idx="9">
                  <c:v>77404</c:v>
                </c:pt>
                <c:pt idx="10">
                  <c:v>81826</c:v>
                </c:pt>
                <c:pt idx="11">
                  <c:v>86107</c:v>
                </c:pt>
                <c:pt idx="12">
                  <c:v>89039</c:v>
                </c:pt>
                <c:pt idx="13">
                  <c:v>51653</c:v>
                </c:pt>
              </c:numCache>
            </c:numRef>
          </c:val>
        </c:ser>
        <c:ser>
          <c:idx val="1"/>
          <c:order val="1"/>
          <c:tx>
            <c:strRef>
              <c:f>IMPO!$N$4</c:f>
              <c:strCache>
                <c:ptCount val="1"/>
                <c:pt idx="0">
                  <c:v>DAM Total</c:v>
                </c:pt>
              </c:strCache>
            </c:strRef>
          </c:tx>
          <c:spPr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cat>
            <c:strRef>
              <c:f>IMPO!$L$5:$L$18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ENE-JUN 2015</c:v>
                </c:pt>
              </c:strCache>
            </c:strRef>
          </c:cat>
          <c:val>
            <c:numRef>
              <c:f>IMPO!$N$5:$N$18</c:f>
              <c:numCache>
                <c:formatCode>_ * #,##0_ ;_ * \-#,##0_ ;_ * "-"??_ ;_ @_ </c:formatCode>
                <c:ptCount val="14"/>
                <c:pt idx="0">
                  <c:v>314230</c:v>
                </c:pt>
                <c:pt idx="1">
                  <c:v>315141</c:v>
                </c:pt>
                <c:pt idx="2">
                  <c:v>315516</c:v>
                </c:pt>
                <c:pt idx="3">
                  <c:v>358491</c:v>
                </c:pt>
                <c:pt idx="4">
                  <c:v>427911</c:v>
                </c:pt>
                <c:pt idx="5">
                  <c:v>517517</c:v>
                </c:pt>
                <c:pt idx="6">
                  <c:v>646782</c:v>
                </c:pt>
                <c:pt idx="7">
                  <c:v>543843</c:v>
                </c:pt>
                <c:pt idx="8">
                  <c:v>706306</c:v>
                </c:pt>
                <c:pt idx="9">
                  <c:v>764588</c:v>
                </c:pt>
                <c:pt idx="10">
                  <c:v>864811</c:v>
                </c:pt>
                <c:pt idx="11">
                  <c:v>842926</c:v>
                </c:pt>
                <c:pt idx="12">
                  <c:v>772265</c:v>
                </c:pt>
                <c:pt idx="13">
                  <c:v>359561</c:v>
                </c:pt>
              </c:numCache>
            </c:numRef>
          </c:val>
        </c:ser>
        <c:dLbls/>
        <c:gapWidth val="17"/>
        <c:overlap val="-14"/>
        <c:axId val="41464576"/>
        <c:axId val="41466112"/>
      </c:barChart>
      <c:catAx>
        <c:axId val="41464576"/>
        <c:scaling>
          <c:orientation val="minMax"/>
        </c:scaling>
        <c:axPos val="b"/>
        <c:numFmt formatCode="0" sourceLinked="1"/>
        <c:tickLblPos val="nextTo"/>
        <c:txPr>
          <a:bodyPr/>
          <a:lstStyle/>
          <a:p>
            <a:pPr>
              <a:defRPr sz="1300"/>
            </a:pPr>
            <a:endParaRPr lang="es-PE"/>
          </a:p>
        </c:txPr>
        <c:crossAx val="41466112"/>
        <c:crosses val="autoZero"/>
        <c:auto val="1"/>
        <c:lblAlgn val="ctr"/>
        <c:lblOffset val="100"/>
      </c:catAx>
      <c:valAx>
        <c:axId val="41466112"/>
        <c:scaling>
          <c:orientation val="minMax"/>
        </c:scaling>
        <c:axPos val="l"/>
        <c:majorGridlines/>
        <c:numFmt formatCode="#,##0_ ;\-#,##0\ " sourceLinked="1"/>
        <c:tickLblPos val="nextTo"/>
        <c:txPr>
          <a:bodyPr/>
          <a:lstStyle/>
          <a:p>
            <a:pPr>
              <a:defRPr sz="1300"/>
            </a:pPr>
            <a:endParaRPr lang="es-PE"/>
          </a:p>
        </c:txPr>
        <c:crossAx val="41464576"/>
        <c:crosses val="autoZero"/>
        <c:crossBetween val="between"/>
      </c:valAx>
      <c:spPr>
        <a:ln>
          <a:solidFill>
            <a:srgbClr val="1F497D">
              <a:lumMod val="75000"/>
            </a:srgbClr>
          </a:solidFill>
        </a:ln>
        <a:scene3d>
          <a:camera prst="orthographicFront"/>
          <a:lightRig rig="threePt" dir="t"/>
        </a:scene3d>
        <a:sp3d/>
      </c:spPr>
    </c:plotArea>
    <c:plotVisOnly val="1"/>
    <c:dispBlanksAs val="gap"/>
  </c:chart>
  <c:txPr>
    <a:bodyPr/>
    <a:lstStyle/>
    <a:p>
      <a:pPr>
        <a:defRPr>
          <a:latin typeface="Arial Narrow" pitchFamily="34" charset="0"/>
        </a:defRPr>
      </a:pPr>
      <a:endParaRPr lang="es-PE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2BA589-1B47-4A8A-A5EF-3A5E9F41A58F}" type="doc">
      <dgm:prSet loTypeId="urn:microsoft.com/office/officeart/2005/8/layout/lProcess2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PE"/>
        </a:p>
      </dgm:t>
    </dgm:pt>
    <dgm:pt modelId="{1D3E4ADC-DA70-4A17-B9B6-BC67A83AF7D5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PE" sz="2000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Marítima del Callao</a:t>
          </a:r>
          <a:endParaRPr lang="es-PE" sz="2000" dirty="0">
            <a:solidFill>
              <a:schemeClr val="accent6">
                <a:lumMod val="50000"/>
              </a:schemeClr>
            </a:solidFill>
            <a:latin typeface="Arial Narrow" pitchFamily="34" charset="0"/>
          </a:endParaRPr>
        </a:p>
      </dgm:t>
    </dgm:pt>
    <dgm:pt modelId="{8B665F74-1170-4F28-BA45-1DBBDF776803}" type="parTrans" cxnId="{D61A2102-6E41-4362-8B53-20B7BE1462A1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291230B8-9B7B-44FE-B129-754522638BDC}" type="sibTrans" cxnId="{D61A2102-6E41-4362-8B53-20B7BE1462A1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9740764A-7168-4CCE-86CE-ED74A88C4496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PE" sz="2000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Mollendo</a:t>
          </a:r>
          <a:endParaRPr lang="es-PE" sz="2000" dirty="0">
            <a:solidFill>
              <a:schemeClr val="accent6">
                <a:lumMod val="50000"/>
              </a:schemeClr>
            </a:solidFill>
            <a:latin typeface="Arial Narrow" pitchFamily="34" charset="0"/>
          </a:endParaRPr>
        </a:p>
      </dgm:t>
    </dgm:pt>
    <dgm:pt modelId="{64549B53-3783-4D94-A761-D577BD3D92AF}" type="parTrans" cxnId="{92F03C08-2ECD-4806-A371-9C8BB3EC864B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92B63AE0-9547-4345-B528-F1D8527DED7C}" type="sibTrans" cxnId="{92F03C08-2ECD-4806-A371-9C8BB3EC864B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97964DDF-7D42-4DD0-B2C8-4CC32516F025}">
      <dgm:prSet phldrT="[Texto]" custT="1"/>
      <dgm:spPr>
        <a:solidFill>
          <a:schemeClr val="bg1"/>
        </a:solidFill>
      </dgm:spPr>
      <dgm:t>
        <a:bodyPr/>
        <a:lstStyle/>
        <a:p>
          <a:r>
            <a:rPr lang="es-PE" sz="2400" b="1" dirty="0" smtClean="0">
              <a:latin typeface="Arial Narrow" pitchFamily="34" charset="0"/>
            </a:rPr>
            <a:t>VUCE</a:t>
          </a:r>
          <a:endParaRPr lang="es-PE" sz="2400" b="1" dirty="0">
            <a:latin typeface="Arial Narrow" pitchFamily="34" charset="0"/>
          </a:endParaRPr>
        </a:p>
      </dgm:t>
    </dgm:pt>
    <dgm:pt modelId="{F20549A3-B154-4CC8-9983-D52D70FA584D}" type="parTrans" cxnId="{CB2506B8-A2E5-46B4-9EAB-4B1058A4633B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4B258C65-DC82-47A7-8552-DABDADB8872F}" type="sibTrans" cxnId="{CB2506B8-A2E5-46B4-9EAB-4B1058A4633B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7B7E3AF3-0FBD-4A6F-882D-88084D902005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PE" sz="2000" dirty="0" err="1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Ilo</a:t>
          </a:r>
          <a:endParaRPr lang="es-PE" sz="2000" dirty="0">
            <a:solidFill>
              <a:schemeClr val="accent6">
                <a:lumMod val="50000"/>
              </a:schemeClr>
            </a:solidFill>
            <a:latin typeface="Arial Narrow" pitchFamily="34" charset="0"/>
          </a:endParaRPr>
        </a:p>
      </dgm:t>
    </dgm:pt>
    <dgm:pt modelId="{0B5E6AC2-90F3-4E34-8A53-3F0B3507948A}" type="parTrans" cxnId="{412077E4-84D7-45A3-B971-73C0196DC766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023FA08D-82A8-4B87-890D-A7B5C64D2CD5}" type="sibTrans" cxnId="{412077E4-84D7-45A3-B971-73C0196DC766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92550B45-4323-45EF-A59C-2A99120C6264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PE" sz="2000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Pisco</a:t>
          </a:r>
          <a:endParaRPr lang="es-PE" sz="2000" dirty="0">
            <a:solidFill>
              <a:schemeClr val="accent6">
                <a:lumMod val="50000"/>
              </a:schemeClr>
            </a:solidFill>
            <a:latin typeface="Arial Narrow" pitchFamily="34" charset="0"/>
          </a:endParaRPr>
        </a:p>
      </dgm:t>
    </dgm:pt>
    <dgm:pt modelId="{9E916DAF-CE36-4C61-978C-2EB5A2B35526}" type="parTrans" cxnId="{3CCE5494-D9D8-4DB6-99A2-7CF718BADB67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07D82B80-E353-4153-8551-964DDBC92F70}" type="sibTrans" cxnId="{3CCE5494-D9D8-4DB6-99A2-7CF718BADB67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606D6F1A-AB83-4950-8C7C-69E5A29303FF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PE" sz="2000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Chimbote</a:t>
          </a:r>
          <a:endParaRPr lang="es-PE" sz="2000" dirty="0">
            <a:solidFill>
              <a:schemeClr val="accent6">
                <a:lumMod val="50000"/>
              </a:schemeClr>
            </a:solidFill>
            <a:latin typeface="Arial Narrow" pitchFamily="34" charset="0"/>
          </a:endParaRPr>
        </a:p>
      </dgm:t>
    </dgm:pt>
    <dgm:pt modelId="{2B99D38B-A020-491F-A5EF-00383322F9C7}" type="parTrans" cxnId="{456C215D-4885-498A-B989-B79B9010D2B4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C96410CD-5BC5-40F1-8462-49D70B8F6192}" type="sibTrans" cxnId="{456C215D-4885-498A-B989-B79B9010D2B4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171C47AA-0F6C-4A18-B3BF-76C9BF248193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PE" sz="2000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Salaverry</a:t>
          </a:r>
          <a:endParaRPr lang="es-PE" sz="2000" dirty="0">
            <a:solidFill>
              <a:schemeClr val="accent6">
                <a:lumMod val="50000"/>
              </a:schemeClr>
            </a:solidFill>
            <a:latin typeface="Arial Narrow" pitchFamily="34" charset="0"/>
          </a:endParaRPr>
        </a:p>
      </dgm:t>
    </dgm:pt>
    <dgm:pt modelId="{2C4FF7AD-3E6D-4830-B607-09C99E2DDC3D}" type="parTrans" cxnId="{0155BCF1-F280-46D2-80D2-53DE89E2FEA3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4B28D2B7-FA4F-4338-9BFD-429C9F758740}" type="sibTrans" cxnId="{0155BCF1-F280-46D2-80D2-53DE89E2FEA3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CB851C89-BA11-4C34-9C51-516330DA57C7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PE" sz="2000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Paita</a:t>
          </a:r>
          <a:endParaRPr lang="es-PE" sz="2000" dirty="0">
            <a:solidFill>
              <a:schemeClr val="accent6">
                <a:lumMod val="50000"/>
              </a:schemeClr>
            </a:solidFill>
            <a:latin typeface="Arial Narrow" pitchFamily="34" charset="0"/>
          </a:endParaRPr>
        </a:p>
      </dgm:t>
    </dgm:pt>
    <dgm:pt modelId="{E10A7B0A-4202-49F3-9E09-0AF6F3B72D74}" type="parTrans" cxnId="{E70DC931-A91E-4FC9-9624-207BFAC6C128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BBC8E070-FC86-4A9B-8BD2-4DFDF8827A3C}" type="sibTrans" cxnId="{E70DC931-A91E-4FC9-9624-207BFAC6C128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3F814512-3A62-4BE1-9C69-6607931472C8}">
      <dgm:prSet custT="1"/>
      <dgm:spPr>
        <a:solidFill>
          <a:schemeClr val="bg1"/>
        </a:solidFill>
      </dgm:spPr>
      <dgm:t>
        <a:bodyPr/>
        <a:lstStyle/>
        <a:p>
          <a:r>
            <a:rPr lang="es-PE" sz="2400" b="1" dirty="0" smtClean="0">
              <a:latin typeface="Arial Narrow" pitchFamily="34" charset="0"/>
            </a:rPr>
            <a:t>Sistema Integrado de Gestion Aduanera (SIGAD)</a:t>
          </a:r>
          <a:endParaRPr lang="es-PE" sz="2400" b="1" dirty="0">
            <a:latin typeface="Arial Narrow" pitchFamily="34" charset="0"/>
          </a:endParaRPr>
        </a:p>
      </dgm:t>
    </dgm:pt>
    <dgm:pt modelId="{393427BD-9C62-486A-8924-2DEA579DEEC3}" type="parTrans" cxnId="{0B94A017-F885-46DC-ADB5-38D29BDC9C19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4F7453EF-2220-4EE8-94B6-5D698C561821}" type="sibTrans" cxnId="{0B94A017-F885-46DC-ADB5-38D29BDC9C19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7E701178-CC1D-4331-9212-93A195C27E17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PE" sz="2200" dirty="0" smtClean="0">
              <a:latin typeface="Arial Narrow" pitchFamily="34" charset="0"/>
            </a:rPr>
            <a:t>Origen</a:t>
          </a:r>
          <a:endParaRPr lang="es-PE" sz="2200" dirty="0">
            <a:latin typeface="Arial Narrow" pitchFamily="34" charset="0"/>
          </a:endParaRPr>
        </a:p>
      </dgm:t>
    </dgm:pt>
    <dgm:pt modelId="{E08BD8A2-C390-42EE-A35B-4873429D51BC}" type="parTrans" cxnId="{58AD73E7-25DF-41FC-A65C-9C12B2819BB1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C8939C47-9CDE-4107-804E-1B815823ED91}" type="sibTrans" cxnId="{58AD73E7-25DF-41FC-A65C-9C12B2819BB1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E61E5337-F02C-4BDF-8F9F-E360EECDA644}">
      <dgm:prSet phldrT="[Texto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PE" sz="2200" dirty="0" smtClean="0">
              <a:latin typeface="Arial Narrow" pitchFamily="34" charset="0"/>
            </a:rPr>
            <a:t>Servicios </a:t>
          </a:r>
        </a:p>
        <a:p>
          <a:r>
            <a:rPr lang="es-PE" sz="2200" dirty="0" smtClean="0">
              <a:latin typeface="Arial Narrow" pitchFamily="34" charset="0"/>
            </a:rPr>
            <a:t>Portuarios</a:t>
          </a:r>
          <a:endParaRPr lang="es-PE" sz="2200" dirty="0">
            <a:latin typeface="Arial Narrow" pitchFamily="34" charset="0"/>
          </a:endParaRPr>
        </a:p>
      </dgm:t>
    </dgm:pt>
    <dgm:pt modelId="{1EA3AD4E-404E-413A-918F-1A0D387D1671}" type="parTrans" cxnId="{E40F5F64-EBEA-4A3D-A3D4-E91328593AFC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E94A092A-7A61-4873-9210-E1B900D8CAF1}" type="sibTrans" cxnId="{E40F5F64-EBEA-4A3D-A3D4-E91328593AFC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2C547953-A0DA-4929-8168-4D8E5FE9A4BB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PE" sz="2200" b="1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Mercancías Restringidas</a:t>
          </a:r>
          <a:endParaRPr lang="es-PE" sz="2200" b="1" dirty="0">
            <a:solidFill>
              <a:schemeClr val="accent6">
                <a:lumMod val="50000"/>
              </a:schemeClr>
            </a:solidFill>
            <a:latin typeface="Arial Narrow" pitchFamily="34" charset="0"/>
          </a:endParaRPr>
        </a:p>
      </dgm:t>
    </dgm:pt>
    <dgm:pt modelId="{BD65E020-16BC-4602-B923-624A50DEE602}" type="parTrans" cxnId="{478532EC-D7A8-4B26-9C20-A1099F25BBE8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57C5E6EE-8550-4A40-BB4C-2B01AB6E9B75}" type="sibTrans" cxnId="{478532EC-D7A8-4B26-9C20-A1099F25BBE8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DF2C20C2-9DDF-4014-9DB2-3D5BCEEDEB4C}">
      <dgm:prSet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s-PE" sz="2200" dirty="0" smtClean="0">
              <a:latin typeface="Arial Narrow" pitchFamily="34" charset="0"/>
            </a:rPr>
            <a:t>Vía </a:t>
          </a:r>
        </a:p>
        <a:p>
          <a:r>
            <a:rPr lang="es-PE" sz="2200" b="1" dirty="0" smtClean="0">
              <a:latin typeface="Arial Narrow" pitchFamily="34" charset="0"/>
            </a:rPr>
            <a:t>Aérea</a:t>
          </a:r>
          <a:endParaRPr lang="es-PE" sz="2200" b="1" dirty="0">
            <a:latin typeface="Arial Narrow" pitchFamily="34" charset="0"/>
          </a:endParaRPr>
        </a:p>
      </dgm:t>
    </dgm:pt>
    <dgm:pt modelId="{F78B3DE2-0D65-441B-ADB7-46F330D5AE26}" type="parTrans" cxnId="{CD5472BB-5E76-42E0-B5C6-51B29D8AC944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678D7E03-E706-4B48-9578-09FDE764FFAA}" type="sibTrans" cxnId="{CD5472BB-5E76-42E0-B5C6-51B29D8AC944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B34F7E7D-F2B7-48E9-A242-B34BFA3D877B}">
      <dgm:prSet custT="1"/>
      <dgm:spPr>
        <a:solidFill>
          <a:schemeClr val="bg1"/>
        </a:solidFill>
      </dgm:spPr>
      <dgm:t>
        <a:bodyPr/>
        <a:lstStyle/>
        <a:p>
          <a:r>
            <a:rPr lang="es-PE" sz="2400" b="1" dirty="0" smtClean="0">
              <a:latin typeface="Arial Narrow" pitchFamily="34" charset="0"/>
            </a:rPr>
            <a:t>Sistema de Despacho Aduanero (SDA)</a:t>
          </a:r>
          <a:endParaRPr lang="es-PE" sz="2400" b="1" dirty="0">
            <a:latin typeface="Arial Narrow" pitchFamily="34" charset="0"/>
          </a:endParaRPr>
        </a:p>
      </dgm:t>
    </dgm:pt>
    <dgm:pt modelId="{28637853-6B25-4EF7-8D27-C230E9FF8CD8}" type="parTrans" cxnId="{5387BAE6-B20D-4602-9891-CD18F5548DB1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00DE1F23-4E11-46EE-ABD5-C61C8B405C4C}" type="sibTrans" cxnId="{5387BAE6-B20D-4602-9891-CD18F5548DB1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5388B3FF-6A98-440C-9CE7-B2ED03DDFC77}">
      <dgm:prSet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A0E0A0"/>
        </a:solidFill>
      </dgm:spPr>
      <dgm:t>
        <a:bodyPr/>
        <a:lstStyle/>
        <a:p>
          <a:r>
            <a:rPr lang="es-PE" sz="2200" dirty="0" smtClean="0">
              <a:latin typeface="Arial Narrow" pitchFamily="34" charset="0"/>
            </a:rPr>
            <a:t>Vía </a:t>
          </a:r>
        </a:p>
        <a:p>
          <a:r>
            <a:rPr lang="es-PE" sz="2200" b="1" dirty="0" smtClean="0">
              <a:latin typeface="Arial Narrow" pitchFamily="34" charset="0"/>
            </a:rPr>
            <a:t>Terrestre</a:t>
          </a:r>
          <a:endParaRPr lang="es-PE" sz="2200" b="1" dirty="0">
            <a:latin typeface="Arial Narrow" pitchFamily="34" charset="0"/>
          </a:endParaRPr>
        </a:p>
      </dgm:t>
    </dgm:pt>
    <dgm:pt modelId="{4A3C430E-E513-4190-A849-94E57FDF4FD6}" type="sibTrans" cxnId="{777352F2-E01D-45BF-BAF6-A7B4CD534B04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ED721427-8CFE-4FDB-9D62-A36F0E619FED}" type="parTrans" cxnId="{777352F2-E01D-45BF-BAF6-A7B4CD534B04}">
      <dgm:prSet/>
      <dgm:spPr/>
      <dgm:t>
        <a:bodyPr/>
        <a:lstStyle/>
        <a:p>
          <a:endParaRPr lang="es-PE">
            <a:latin typeface="Arial Narrow" pitchFamily="34" charset="0"/>
          </a:endParaRPr>
        </a:p>
      </dgm:t>
    </dgm:pt>
    <dgm:pt modelId="{96735893-F3F4-45AC-8157-E9323ADE36B5}" type="pres">
      <dgm:prSet presAssocID="{652BA589-1B47-4A8A-A5EF-3A5E9F41A58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PE"/>
        </a:p>
      </dgm:t>
    </dgm:pt>
    <dgm:pt modelId="{DA82073A-A89C-48E3-B443-B199D7FAB393}" type="pres">
      <dgm:prSet presAssocID="{3F814512-3A62-4BE1-9C69-6607931472C8}" presName="compNode" presStyleCnt="0"/>
      <dgm:spPr/>
    </dgm:pt>
    <dgm:pt modelId="{E3DA7C77-55EC-42BF-8C26-97B081EDD10A}" type="pres">
      <dgm:prSet presAssocID="{3F814512-3A62-4BE1-9C69-6607931472C8}" presName="aNode" presStyleLbl="bgShp" presStyleIdx="0" presStyleCnt="3" custLinFactNeighborX="2914"/>
      <dgm:spPr/>
      <dgm:t>
        <a:bodyPr/>
        <a:lstStyle/>
        <a:p>
          <a:endParaRPr lang="es-PE"/>
        </a:p>
      </dgm:t>
    </dgm:pt>
    <dgm:pt modelId="{CE6A4220-2EC4-4024-A36A-0D27B5C0366F}" type="pres">
      <dgm:prSet presAssocID="{3F814512-3A62-4BE1-9C69-6607931472C8}" presName="textNode" presStyleLbl="bgShp" presStyleIdx="0" presStyleCnt="3"/>
      <dgm:spPr/>
      <dgm:t>
        <a:bodyPr/>
        <a:lstStyle/>
        <a:p>
          <a:endParaRPr lang="es-PE"/>
        </a:p>
      </dgm:t>
    </dgm:pt>
    <dgm:pt modelId="{C5241FB1-244D-4EBF-A075-27043F8E751F}" type="pres">
      <dgm:prSet presAssocID="{3F814512-3A62-4BE1-9C69-6607931472C8}" presName="compChildNode" presStyleCnt="0"/>
      <dgm:spPr/>
    </dgm:pt>
    <dgm:pt modelId="{1EDC2A74-B841-496B-BD4A-C0C6F78190A9}" type="pres">
      <dgm:prSet presAssocID="{3F814512-3A62-4BE1-9C69-6607931472C8}" presName="theInnerList" presStyleCnt="0"/>
      <dgm:spPr/>
    </dgm:pt>
    <dgm:pt modelId="{F071FD67-C4B4-4C46-A48B-67D90D26B45F}" type="pres">
      <dgm:prSet presAssocID="{DF2C20C2-9DDF-4014-9DB2-3D5BCEEDEB4C}" presName="childNode" presStyleLbl="node1" presStyleIdx="0" presStyleCnt="12" custScaleY="61191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309574B0-3412-4374-8C7A-802CAD72FD9B}" type="pres">
      <dgm:prSet presAssocID="{DF2C20C2-9DDF-4014-9DB2-3D5BCEEDEB4C}" presName="aSpace2" presStyleCnt="0"/>
      <dgm:spPr/>
    </dgm:pt>
    <dgm:pt modelId="{F6B337D6-8289-4896-83FC-8946AAF054C2}" type="pres">
      <dgm:prSet presAssocID="{5388B3FF-6A98-440C-9CE7-B2ED03DDFC77}" presName="childNode" presStyleLbl="node1" presStyleIdx="1" presStyleCnt="12" custScaleY="73111" custLinFactNeighborY="-36764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57EA7BB-BDB6-4A31-8611-6F8EC61C8D9A}" type="pres">
      <dgm:prSet presAssocID="{3F814512-3A62-4BE1-9C69-6607931472C8}" presName="aSpace" presStyleCnt="0"/>
      <dgm:spPr/>
    </dgm:pt>
    <dgm:pt modelId="{28F19DBD-5FBC-4EF8-BBC9-936EA2F0B95F}" type="pres">
      <dgm:prSet presAssocID="{B34F7E7D-F2B7-48E9-A242-B34BFA3D877B}" presName="compNode" presStyleCnt="0"/>
      <dgm:spPr/>
    </dgm:pt>
    <dgm:pt modelId="{4296346A-E09A-4EDA-903B-855207E56D17}" type="pres">
      <dgm:prSet presAssocID="{B34F7E7D-F2B7-48E9-A242-B34BFA3D877B}" presName="aNode" presStyleLbl="bgShp" presStyleIdx="1" presStyleCnt="3" custLinFactNeighborX="2115" custLinFactNeighborY="-4530"/>
      <dgm:spPr/>
      <dgm:t>
        <a:bodyPr/>
        <a:lstStyle/>
        <a:p>
          <a:endParaRPr lang="es-PE"/>
        </a:p>
      </dgm:t>
    </dgm:pt>
    <dgm:pt modelId="{74402B87-0207-4E45-B4FB-1F73622B4E4C}" type="pres">
      <dgm:prSet presAssocID="{B34F7E7D-F2B7-48E9-A242-B34BFA3D877B}" presName="textNode" presStyleLbl="bgShp" presStyleIdx="1" presStyleCnt="3"/>
      <dgm:spPr/>
      <dgm:t>
        <a:bodyPr/>
        <a:lstStyle/>
        <a:p>
          <a:endParaRPr lang="es-PE"/>
        </a:p>
      </dgm:t>
    </dgm:pt>
    <dgm:pt modelId="{E9C278ED-9EBB-4007-9F88-508D86F2C8D3}" type="pres">
      <dgm:prSet presAssocID="{B34F7E7D-F2B7-48E9-A242-B34BFA3D877B}" presName="compChildNode" presStyleCnt="0"/>
      <dgm:spPr/>
    </dgm:pt>
    <dgm:pt modelId="{798C2E08-B20D-4CE1-A36A-2DC2FAA14D72}" type="pres">
      <dgm:prSet presAssocID="{B34F7E7D-F2B7-48E9-A242-B34BFA3D877B}" presName="theInnerList" presStyleCnt="0"/>
      <dgm:spPr/>
    </dgm:pt>
    <dgm:pt modelId="{38CFA91D-7CE9-4BA7-8629-518C21A611F0}" type="pres">
      <dgm:prSet presAssocID="{1D3E4ADC-DA70-4A17-B9B6-BC67A83AF7D5}" presName="child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42C5C65A-69D7-4C92-8C6A-1A7730303AD2}" type="pres">
      <dgm:prSet presAssocID="{1D3E4ADC-DA70-4A17-B9B6-BC67A83AF7D5}" presName="aSpace2" presStyleCnt="0"/>
      <dgm:spPr/>
    </dgm:pt>
    <dgm:pt modelId="{5ABDD666-0CAD-482D-9ECF-37170B6FB0CA}" type="pres">
      <dgm:prSet presAssocID="{7B7E3AF3-0FBD-4A6F-882D-88084D902005}" presName="child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ABF64C8E-E379-44FB-AE28-A5332205A782}" type="pres">
      <dgm:prSet presAssocID="{7B7E3AF3-0FBD-4A6F-882D-88084D902005}" presName="aSpace2" presStyleCnt="0"/>
      <dgm:spPr/>
    </dgm:pt>
    <dgm:pt modelId="{6755D9A0-F3A0-42BD-A699-D7FDC968CB01}" type="pres">
      <dgm:prSet presAssocID="{9740764A-7168-4CCE-86CE-ED74A88C4496}" presName="child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E592FFD9-FBF3-4AFF-9477-635C615DAFE1}" type="pres">
      <dgm:prSet presAssocID="{9740764A-7168-4CCE-86CE-ED74A88C4496}" presName="aSpace2" presStyleCnt="0"/>
      <dgm:spPr/>
    </dgm:pt>
    <dgm:pt modelId="{910C029C-11A8-4284-BF66-CFEB67BCF3AA}" type="pres">
      <dgm:prSet presAssocID="{92550B45-4323-45EF-A59C-2A99120C6264}" presName="child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49884CF-BF27-4244-8572-D2BDAAB011DF}" type="pres">
      <dgm:prSet presAssocID="{92550B45-4323-45EF-A59C-2A99120C6264}" presName="aSpace2" presStyleCnt="0"/>
      <dgm:spPr/>
    </dgm:pt>
    <dgm:pt modelId="{637D4460-0719-4E9D-AE88-07C1BC04CC32}" type="pres">
      <dgm:prSet presAssocID="{606D6F1A-AB83-4950-8C7C-69E5A29303FF}" presName="child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F60BAD0C-ACE8-4FC0-A659-2FB6BB871B59}" type="pres">
      <dgm:prSet presAssocID="{606D6F1A-AB83-4950-8C7C-69E5A29303FF}" presName="aSpace2" presStyleCnt="0"/>
      <dgm:spPr/>
    </dgm:pt>
    <dgm:pt modelId="{1220DDF9-5E15-4F8B-AF6F-3201B6B87618}" type="pres">
      <dgm:prSet presAssocID="{171C47AA-0F6C-4A18-B3BF-76C9BF248193}" presName="child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6EEBDDB2-9FC8-455E-902F-61BB7F6A6E11}" type="pres">
      <dgm:prSet presAssocID="{171C47AA-0F6C-4A18-B3BF-76C9BF248193}" presName="aSpace2" presStyleCnt="0"/>
      <dgm:spPr/>
    </dgm:pt>
    <dgm:pt modelId="{87FEC9DF-5818-4B9C-90EF-BE326937125D}" type="pres">
      <dgm:prSet presAssocID="{CB851C89-BA11-4C34-9C51-516330DA57C7}" presName="childNode" presStyleLbl="node1" presStyleIdx="8" presStyleCnt="12" custLinFactNeighborX="-786" custLinFactNeighborY="-5920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EB6DE67D-9EEA-454E-950E-98A5F4BDC54E}" type="pres">
      <dgm:prSet presAssocID="{B34F7E7D-F2B7-48E9-A242-B34BFA3D877B}" presName="aSpace" presStyleCnt="0"/>
      <dgm:spPr/>
    </dgm:pt>
    <dgm:pt modelId="{1626713A-33E4-4EA8-8E47-653F45A86EB5}" type="pres">
      <dgm:prSet presAssocID="{97964DDF-7D42-4DD0-B2C8-4CC32516F025}" presName="compNode" presStyleCnt="0"/>
      <dgm:spPr/>
    </dgm:pt>
    <dgm:pt modelId="{67B97A70-4CB0-4A3F-B07B-5930B6326B61}" type="pres">
      <dgm:prSet presAssocID="{97964DDF-7D42-4DD0-B2C8-4CC32516F025}" presName="aNode" presStyleLbl="bgShp" presStyleIdx="2" presStyleCnt="3"/>
      <dgm:spPr/>
      <dgm:t>
        <a:bodyPr/>
        <a:lstStyle/>
        <a:p>
          <a:endParaRPr lang="es-PE"/>
        </a:p>
      </dgm:t>
    </dgm:pt>
    <dgm:pt modelId="{48BB7F92-9EE8-48AC-B715-278D40F3D308}" type="pres">
      <dgm:prSet presAssocID="{97964DDF-7D42-4DD0-B2C8-4CC32516F025}" presName="textNode" presStyleLbl="bgShp" presStyleIdx="2" presStyleCnt="3"/>
      <dgm:spPr/>
      <dgm:t>
        <a:bodyPr/>
        <a:lstStyle/>
        <a:p>
          <a:endParaRPr lang="es-PE"/>
        </a:p>
      </dgm:t>
    </dgm:pt>
    <dgm:pt modelId="{14D4C25E-DADE-4C98-9E50-826BD4933C71}" type="pres">
      <dgm:prSet presAssocID="{97964DDF-7D42-4DD0-B2C8-4CC32516F025}" presName="compChildNode" presStyleCnt="0"/>
      <dgm:spPr/>
    </dgm:pt>
    <dgm:pt modelId="{FAABE4F6-921C-4A98-BBC4-5A359E89C1C3}" type="pres">
      <dgm:prSet presAssocID="{97964DDF-7D42-4DD0-B2C8-4CC32516F025}" presName="theInnerList" presStyleCnt="0"/>
      <dgm:spPr/>
    </dgm:pt>
    <dgm:pt modelId="{517AEE58-0716-4741-9245-21655ABB90F4}" type="pres">
      <dgm:prSet presAssocID="{7E701178-CC1D-4331-9212-93A195C27E17}" presName="child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2AD22246-DE78-4CB1-BA12-47E5C84EA4AE}" type="pres">
      <dgm:prSet presAssocID="{7E701178-CC1D-4331-9212-93A195C27E17}" presName="aSpace2" presStyleCnt="0"/>
      <dgm:spPr/>
    </dgm:pt>
    <dgm:pt modelId="{53FD8A13-710D-4914-AEDC-4F4D4A752960}" type="pres">
      <dgm:prSet presAssocID="{2C547953-A0DA-4929-8168-4D8E5FE9A4BB}" presName="child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2ABC5618-9641-4592-BE63-7889F45AA183}" type="pres">
      <dgm:prSet presAssocID="{2C547953-A0DA-4929-8168-4D8E5FE9A4BB}" presName="aSpace2" presStyleCnt="0"/>
      <dgm:spPr/>
    </dgm:pt>
    <dgm:pt modelId="{9C4364C3-BA70-4108-8C68-5699E6C0D3CA}" type="pres">
      <dgm:prSet presAssocID="{E61E5337-F02C-4BDF-8F9F-E360EECDA644}" presName="child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3216F8D4-BAAC-4AC5-B4F4-48134B0B3AD7}" type="presOf" srcId="{92550B45-4323-45EF-A59C-2A99120C6264}" destId="{910C029C-11A8-4284-BF66-CFEB67BCF3AA}" srcOrd="0" destOrd="0" presId="urn:microsoft.com/office/officeart/2005/8/layout/lProcess2"/>
    <dgm:cxn modelId="{0B94A017-F885-46DC-ADB5-38D29BDC9C19}" srcId="{652BA589-1B47-4A8A-A5EF-3A5E9F41A58F}" destId="{3F814512-3A62-4BE1-9C69-6607931472C8}" srcOrd="0" destOrd="0" parTransId="{393427BD-9C62-486A-8924-2DEA579DEEC3}" sibTransId="{4F7453EF-2220-4EE8-94B6-5D698C561821}"/>
    <dgm:cxn modelId="{478532EC-D7A8-4B26-9C20-A1099F25BBE8}" srcId="{97964DDF-7D42-4DD0-B2C8-4CC32516F025}" destId="{2C547953-A0DA-4929-8168-4D8E5FE9A4BB}" srcOrd="1" destOrd="0" parTransId="{BD65E020-16BC-4602-B923-624A50DEE602}" sibTransId="{57C5E6EE-8550-4A40-BB4C-2B01AB6E9B75}"/>
    <dgm:cxn modelId="{777352F2-E01D-45BF-BAF6-A7B4CD534B04}" srcId="{3F814512-3A62-4BE1-9C69-6607931472C8}" destId="{5388B3FF-6A98-440C-9CE7-B2ED03DDFC77}" srcOrd="1" destOrd="0" parTransId="{ED721427-8CFE-4FDB-9D62-A36F0E619FED}" sibTransId="{4A3C430E-E513-4190-A849-94E57FDF4FD6}"/>
    <dgm:cxn modelId="{412077E4-84D7-45A3-B971-73C0196DC766}" srcId="{B34F7E7D-F2B7-48E9-A242-B34BFA3D877B}" destId="{7B7E3AF3-0FBD-4A6F-882D-88084D902005}" srcOrd="1" destOrd="0" parTransId="{0B5E6AC2-90F3-4E34-8A53-3F0B3507948A}" sibTransId="{023FA08D-82A8-4B87-890D-A7B5C64D2CD5}"/>
    <dgm:cxn modelId="{E40F5F64-EBEA-4A3D-A3D4-E91328593AFC}" srcId="{97964DDF-7D42-4DD0-B2C8-4CC32516F025}" destId="{E61E5337-F02C-4BDF-8F9F-E360EECDA644}" srcOrd="2" destOrd="0" parTransId="{1EA3AD4E-404E-413A-918F-1A0D387D1671}" sibTransId="{E94A092A-7A61-4873-9210-E1B900D8CAF1}"/>
    <dgm:cxn modelId="{FEAF1D31-A311-4D53-85FD-AFF13163073B}" type="presOf" srcId="{5388B3FF-6A98-440C-9CE7-B2ED03DDFC77}" destId="{F6B337D6-8289-4896-83FC-8946AAF054C2}" srcOrd="0" destOrd="0" presId="urn:microsoft.com/office/officeart/2005/8/layout/lProcess2"/>
    <dgm:cxn modelId="{CD5472BB-5E76-42E0-B5C6-51B29D8AC944}" srcId="{3F814512-3A62-4BE1-9C69-6607931472C8}" destId="{DF2C20C2-9DDF-4014-9DB2-3D5BCEEDEB4C}" srcOrd="0" destOrd="0" parTransId="{F78B3DE2-0D65-441B-ADB7-46F330D5AE26}" sibTransId="{678D7E03-E706-4B48-9578-09FDE764FFAA}"/>
    <dgm:cxn modelId="{19C7DE9E-A1BE-4796-B835-2224FB26F749}" type="presOf" srcId="{B34F7E7D-F2B7-48E9-A242-B34BFA3D877B}" destId="{74402B87-0207-4E45-B4FB-1F73622B4E4C}" srcOrd="1" destOrd="0" presId="urn:microsoft.com/office/officeart/2005/8/layout/lProcess2"/>
    <dgm:cxn modelId="{0D145318-559A-4716-87CB-8A052A7154A9}" type="presOf" srcId="{2C547953-A0DA-4929-8168-4D8E5FE9A4BB}" destId="{53FD8A13-710D-4914-AEDC-4F4D4A752960}" srcOrd="0" destOrd="0" presId="urn:microsoft.com/office/officeart/2005/8/layout/lProcess2"/>
    <dgm:cxn modelId="{92F03C08-2ECD-4806-A371-9C8BB3EC864B}" srcId="{B34F7E7D-F2B7-48E9-A242-B34BFA3D877B}" destId="{9740764A-7168-4CCE-86CE-ED74A88C4496}" srcOrd="2" destOrd="0" parTransId="{64549B53-3783-4D94-A761-D577BD3D92AF}" sibTransId="{92B63AE0-9547-4345-B528-F1D8527DED7C}"/>
    <dgm:cxn modelId="{456C215D-4885-498A-B989-B79B9010D2B4}" srcId="{B34F7E7D-F2B7-48E9-A242-B34BFA3D877B}" destId="{606D6F1A-AB83-4950-8C7C-69E5A29303FF}" srcOrd="4" destOrd="0" parTransId="{2B99D38B-A020-491F-A5EF-00383322F9C7}" sibTransId="{C96410CD-5BC5-40F1-8462-49D70B8F6192}"/>
    <dgm:cxn modelId="{E70DC931-A91E-4FC9-9624-207BFAC6C128}" srcId="{B34F7E7D-F2B7-48E9-A242-B34BFA3D877B}" destId="{CB851C89-BA11-4C34-9C51-516330DA57C7}" srcOrd="6" destOrd="0" parTransId="{E10A7B0A-4202-49F3-9E09-0AF6F3B72D74}" sibTransId="{BBC8E070-FC86-4A9B-8BD2-4DFDF8827A3C}"/>
    <dgm:cxn modelId="{12711CC7-EFD6-4994-B27B-7D1D18E444B9}" type="presOf" srcId="{97964DDF-7D42-4DD0-B2C8-4CC32516F025}" destId="{48BB7F92-9EE8-48AC-B715-278D40F3D308}" srcOrd="1" destOrd="0" presId="urn:microsoft.com/office/officeart/2005/8/layout/lProcess2"/>
    <dgm:cxn modelId="{51128219-ADFF-499D-BEB2-0E8C2A388924}" type="presOf" srcId="{7B7E3AF3-0FBD-4A6F-882D-88084D902005}" destId="{5ABDD666-0CAD-482D-9ECF-37170B6FB0CA}" srcOrd="0" destOrd="0" presId="urn:microsoft.com/office/officeart/2005/8/layout/lProcess2"/>
    <dgm:cxn modelId="{0155BCF1-F280-46D2-80D2-53DE89E2FEA3}" srcId="{B34F7E7D-F2B7-48E9-A242-B34BFA3D877B}" destId="{171C47AA-0F6C-4A18-B3BF-76C9BF248193}" srcOrd="5" destOrd="0" parTransId="{2C4FF7AD-3E6D-4830-B607-09C99E2DDC3D}" sibTransId="{4B28D2B7-FA4F-4338-9BFD-429C9F758740}"/>
    <dgm:cxn modelId="{C8BAFB81-0B65-49AB-8896-9194888EF8F1}" type="presOf" srcId="{CB851C89-BA11-4C34-9C51-516330DA57C7}" destId="{87FEC9DF-5818-4B9C-90EF-BE326937125D}" srcOrd="0" destOrd="0" presId="urn:microsoft.com/office/officeart/2005/8/layout/lProcess2"/>
    <dgm:cxn modelId="{58AD73E7-25DF-41FC-A65C-9C12B2819BB1}" srcId="{97964DDF-7D42-4DD0-B2C8-4CC32516F025}" destId="{7E701178-CC1D-4331-9212-93A195C27E17}" srcOrd="0" destOrd="0" parTransId="{E08BD8A2-C390-42EE-A35B-4873429D51BC}" sibTransId="{C8939C47-9CDE-4107-804E-1B815823ED91}"/>
    <dgm:cxn modelId="{6501438B-AA88-43A3-ADDD-6A7621162CEE}" type="presOf" srcId="{7E701178-CC1D-4331-9212-93A195C27E17}" destId="{517AEE58-0716-4741-9245-21655ABB90F4}" srcOrd="0" destOrd="0" presId="urn:microsoft.com/office/officeart/2005/8/layout/lProcess2"/>
    <dgm:cxn modelId="{542F4153-20BF-4E07-B080-DDB315D5499F}" type="presOf" srcId="{1D3E4ADC-DA70-4A17-B9B6-BC67A83AF7D5}" destId="{38CFA91D-7CE9-4BA7-8629-518C21A611F0}" srcOrd="0" destOrd="0" presId="urn:microsoft.com/office/officeart/2005/8/layout/lProcess2"/>
    <dgm:cxn modelId="{DED6CC9B-C103-40EA-B932-221E18E77699}" type="presOf" srcId="{97964DDF-7D42-4DD0-B2C8-4CC32516F025}" destId="{67B97A70-4CB0-4A3F-B07B-5930B6326B61}" srcOrd="0" destOrd="0" presId="urn:microsoft.com/office/officeart/2005/8/layout/lProcess2"/>
    <dgm:cxn modelId="{17616D12-3F6B-4EFA-A9CE-ECF357247BB7}" type="presOf" srcId="{9740764A-7168-4CCE-86CE-ED74A88C4496}" destId="{6755D9A0-F3A0-42BD-A699-D7FDC968CB01}" srcOrd="0" destOrd="0" presId="urn:microsoft.com/office/officeart/2005/8/layout/lProcess2"/>
    <dgm:cxn modelId="{93985D88-7423-4523-806A-3D6CAAEC4ECB}" type="presOf" srcId="{652BA589-1B47-4A8A-A5EF-3A5E9F41A58F}" destId="{96735893-F3F4-45AC-8157-E9323ADE36B5}" srcOrd="0" destOrd="0" presId="urn:microsoft.com/office/officeart/2005/8/layout/lProcess2"/>
    <dgm:cxn modelId="{93A9A9DD-CA2B-428F-BAFF-762FE2400CF0}" type="presOf" srcId="{171C47AA-0F6C-4A18-B3BF-76C9BF248193}" destId="{1220DDF9-5E15-4F8B-AF6F-3201B6B87618}" srcOrd="0" destOrd="0" presId="urn:microsoft.com/office/officeart/2005/8/layout/lProcess2"/>
    <dgm:cxn modelId="{99E4C890-BCF6-453F-8F68-2CB845D5C62C}" type="presOf" srcId="{DF2C20C2-9DDF-4014-9DB2-3D5BCEEDEB4C}" destId="{F071FD67-C4B4-4C46-A48B-67D90D26B45F}" srcOrd="0" destOrd="0" presId="urn:microsoft.com/office/officeart/2005/8/layout/lProcess2"/>
    <dgm:cxn modelId="{5687099A-03C0-4D80-8699-4AEB29D32313}" type="presOf" srcId="{606D6F1A-AB83-4950-8C7C-69E5A29303FF}" destId="{637D4460-0719-4E9D-AE88-07C1BC04CC32}" srcOrd="0" destOrd="0" presId="urn:microsoft.com/office/officeart/2005/8/layout/lProcess2"/>
    <dgm:cxn modelId="{3CCE5494-D9D8-4DB6-99A2-7CF718BADB67}" srcId="{B34F7E7D-F2B7-48E9-A242-B34BFA3D877B}" destId="{92550B45-4323-45EF-A59C-2A99120C6264}" srcOrd="3" destOrd="0" parTransId="{9E916DAF-CE36-4C61-978C-2EB5A2B35526}" sibTransId="{07D82B80-E353-4153-8551-964DDBC92F70}"/>
    <dgm:cxn modelId="{5387BAE6-B20D-4602-9891-CD18F5548DB1}" srcId="{652BA589-1B47-4A8A-A5EF-3A5E9F41A58F}" destId="{B34F7E7D-F2B7-48E9-A242-B34BFA3D877B}" srcOrd="1" destOrd="0" parTransId="{28637853-6B25-4EF7-8D27-C230E9FF8CD8}" sibTransId="{00DE1F23-4E11-46EE-ABD5-C61C8B405C4C}"/>
    <dgm:cxn modelId="{D61A2102-6E41-4362-8B53-20B7BE1462A1}" srcId="{B34F7E7D-F2B7-48E9-A242-B34BFA3D877B}" destId="{1D3E4ADC-DA70-4A17-B9B6-BC67A83AF7D5}" srcOrd="0" destOrd="0" parTransId="{8B665F74-1170-4F28-BA45-1DBBDF776803}" sibTransId="{291230B8-9B7B-44FE-B129-754522638BDC}"/>
    <dgm:cxn modelId="{6A3F184E-B42F-469A-BFDE-D7812D76C024}" type="presOf" srcId="{E61E5337-F02C-4BDF-8F9F-E360EECDA644}" destId="{9C4364C3-BA70-4108-8C68-5699E6C0D3CA}" srcOrd="0" destOrd="0" presId="urn:microsoft.com/office/officeart/2005/8/layout/lProcess2"/>
    <dgm:cxn modelId="{CB2506B8-A2E5-46B4-9EAB-4B1058A4633B}" srcId="{652BA589-1B47-4A8A-A5EF-3A5E9F41A58F}" destId="{97964DDF-7D42-4DD0-B2C8-4CC32516F025}" srcOrd="2" destOrd="0" parTransId="{F20549A3-B154-4CC8-9983-D52D70FA584D}" sibTransId="{4B258C65-DC82-47A7-8552-DABDADB8872F}"/>
    <dgm:cxn modelId="{035A2A55-DAA6-4EB9-97F5-2577366DA2C4}" type="presOf" srcId="{3F814512-3A62-4BE1-9C69-6607931472C8}" destId="{E3DA7C77-55EC-42BF-8C26-97B081EDD10A}" srcOrd="0" destOrd="0" presId="urn:microsoft.com/office/officeart/2005/8/layout/lProcess2"/>
    <dgm:cxn modelId="{136CB7DE-2FC5-4E90-82D3-9F328A21EA5A}" type="presOf" srcId="{B34F7E7D-F2B7-48E9-A242-B34BFA3D877B}" destId="{4296346A-E09A-4EDA-903B-855207E56D17}" srcOrd="0" destOrd="0" presId="urn:microsoft.com/office/officeart/2005/8/layout/lProcess2"/>
    <dgm:cxn modelId="{718BD21A-509C-4FB0-87A2-2A1E1D1642EF}" type="presOf" srcId="{3F814512-3A62-4BE1-9C69-6607931472C8}" destId="{CE6A4220-2EC4-4024-A36A-0D27B5C0366F}" srcOrd="1" destOrd="0" presId="urn:microsoft.com/office/officeart/2005/8/layout/lProcess2"/>
    <dgm:cxn modelId="{7B195332-3BEF-44D4-88A8-C8B3B59D724F}" type="presParOf" srcId="{96735893-F3F4-45AC-8157-E9323ADE36B5}" destId="{DA82073A-A89C-48E3-B443-B199D7FAB393}" srcOrd="0" destOrd="0" presId="urn:microsoft.com/office/officeart/2005/8/layout/lProcess2"/>
    <dgm:cxn modelId="{6DB90D5D-207A-4974-A684-4E530EAABC87}" type="presParOf" srcId="{DA82073A-A89C-48E3-B443-B199D7FAB393}" destId="{E3DA7C77-55EC-42BF-8C26-97B081EDD10A}" srcOrd="0" destOrd="0" presId="urn:microsoft.com/office/officeart/2005/8/layout/lProcess2"/>
    <dgm:cxn modelId="{7D9246CA-8706-4CAD-9A42-062E46DC5F04}" type="presParOf" srcId="{DA82073A-A89C-48E3-B443-B199D7FAB393}" destId="{CE6A4220-2EC4-4024-A36A-0D27B5C0366F}" srcOrd="1" destOrd="0" presId="urn:microsoft.com/office/officeart/2005/8/layout/lProcess2"/>
    <dgm:cxn modelId="{08A7A96C-E4D9-41B6-8EE1-A852AF06FA01}" type="presParOf" srcId="{DA82073A-A89C-48E3-B443-B199D7FAB393}" destId="{C5241FB1-244D-4EBF-A075-27043F8E751F}" srcOrd="2" destOrd="0" presId="urn:microsoft.com/office/officeart/2005/8/layout/lProcess2"/>
    <dgm:cxn modelId="{DDF1C2B9-AF25-46D4-8D1E-53F3064FB4AD}" type="presParOf" srcId="{C5241FB1-244D-4EBF-A075-27043F8E751F}" destId="{1EDC2A74-B841-496B-BD4A-C0C6F78190A9}" srcOrd="0" destOrd="0" presId="urn:microsoft.com/office/officeart/2005/8/layout/lProcess2"/>
    <dgm:cxn modelId="{98AE0051-F59D-4E1F-8B1F-FDE85BA8BDE7}" type="presParOf" srcId="{1EDC2A74-B841-496B-BD4A-C0C6F78190A9}" destId="{F071FD67-C4B4-4C46-A48B-67D90D26B45F}" srcOrd="0" destOrd="0" presId="urn:microsoft.com/office/officeart/2005/8/layout/lProcess2"/>
    <dgm:cxn modelId="{97CA2B37-5407-4D83-9C13-71E0952F9E81}" type="presParOf" srcId="{1EDC2A74-B841-496B-BD4A-C0C6F78190A9}" destId="{309574B0-3412-4374-8C7A-802CAD72FD9B}" srcOrd="1" destOrd="0" presId="urn:microsoft.com/office/officeart/2005/8/layout/lProcess2"/>
    <dgm:cxn modelId="{D144A6C0-CD5B-4025-A0A2-95DFDC93F248}" type="presParOf" srcId="{1EDC2A74-B841-496B-BD4A-C0C6F78190A9}" destId="{F6B337D6-8289-4896-83FC-8946AAF054C2}" srcOrd="2" destOrd="0" presId="urn:microsoft.com/office/officeart/2005/8/layout/lProcess2"/>
    <dgm:cxn modelId="{DE452B55-D818-400E-A983-51F1C81F3E21}" type="presParOf" srcId="{96735893-F3F4-45AC-8157-E9323ADE36B5}" destId="{157EA7BB-BDB6-4A31-8611-6F8EC61C8D9A}" srcOrd="1" destOrd="0" presId="urn:microsoft.com/office/officeart/2005/8/layout/lProcess2"/>
    <dgm:cxn modelId="{924ECA9A-1298-4188-86F6-AEA83673F5CB}" type="presParOf" srcId="{96735893-F3F4-45AC-8157-E9323ADE36B5}" destId="{28F19DBD-5FBC-4EF8-BBC9-936EA2F0B95F}" srcOrd="2" destOrd="0" presId="urn:microsoft.com/office/officeart/2005/8/layout/lProcess2"/>
    <dgm:cxn modelId="{854891BB-5A4C-498D-8896-0949D9568147}" type="presParOf" srcId="{28F19DBD-5FBC-4EF8-BBC9-936EA2F0B95F}" destId="{4296346A-E09A-4EDA-903B-855207E56D17}" srcOrd="0" destOrd="0" presId="urn:microsoft.com/office/officeart/2005/8/layout/lProcess2"/>
    <dgm:cxn modelId="{4491A9A0-8912-40C3-925F-4FACB8FAA6AA}" type="presParOf" srcId="{28F19DBD-5FBC-4EF8-BBC9-936EA2F0B95F}" destId="{74402B87-0207-4E45-B4FB-1F73622B4E4C}" srcOrd="1" destOrd="0" presId="urn:microsoft.com/office/officeart/2005/8/layout/lProcess2"/>
    <dgm:cxn modelId="{D42DA420-E2D4-46D6-8191-8DCFA78F9110}" type="presParOf" srcId="{28F19DBD-5FBC-4EF8-BBC9-936EA2F0B95F}" destId="{E9C278ED-9EBB-4007-9F88-508D86F2C8D3}" srcOrd="2" destOrd="0" presId="urn:microsoft.com/office/officeart/2005/8/layout/lProcess2"/>
    <dgm:cxn modelId="{13BE10F0-026F-4DFA-864F-97C538A44DE7}" type="presParOf" srcId="{E9C278ED-9EBB-4007-9F88-508D86F2C8D3}" destId="{798C2E08-B20D-4CE1-A36A-2DC2FAA14D72}" srcOrd="0" destOrd="0" presId="urn:microsoft.com/office/officeart/2005/8/layout/lProcess2"/>
    <dgm:cxn modelId="{D8283480-C219-4C4B-851E-D681D6E83EEA}" type="presParOf" srcId="{798C2E08-B20D-4CE1-A36A-2DC2FAA14D72}" destId="{38CFA91D-7CE9-4BA7-8629-518C21A611F0}" srcOrd="0" destOrd="0" presId="urn:microsoft.com/office/officeart/2005/8/layout/lProcess2"/>
    <dgm:cxn modelId="{9C703757-9565-44A2-A257-C07369C25CCD}" type="presParOf" srcId="{798C2E08-B20D-4CE1-A36A-2DC2FAA14D72}" destId="{42C5C65A-69D7-4C92-8C6A-1A7730303AD2}" srcOrd="1" destOrd="0" presId="urn:microsoft.com/office/officeart/2005/8/layout/lProcess2"/>
    <dgm:cxn modelId="{85360AF5-26D4-4711-85C7-8C9746BCCC69}" type="presParOf" srcId="{798C2E08-B20D-4CE1-A36A-2DC2FAA14D72}" destId="{5ABDD666-0CAD-482D-9ECF-37170B6FB0CA}" srcOrd="2" destOrd="0" presId="urn:microsoft.com/office/officeart/2005/8/layout/lProcess2"/>
    <dgm:cxn modelId="{B65E92D3-4C21-4D73-9193-36A0123E34AF}" type="presParOf" srcId="{798C2E08-B20D-4CE1-A36A-2DC2FAA14D72}" destId="{ABF64C8E-E379-44FB-AE28-A5332205A782}" srcOrd="3" destOrd="0" presId="urn:microsoft.com/office/officeart/2005/8/layout/lProcess2"/>
    <dgm:cxn modelId="{267C19AC-FA89-49CA-89A7-BC85E5EE603F}" type="presParOf" srcId="{798C2E08-B20D-4CE1-A36A-2DC2FAA14D72}" destId="{6755D9A0-F3A0-42BD-A699-D7FDC968CB01}" srcOrd="4" destOrd="0" presId="urn:microsoft.com/office/officeart/2005/8/layout/lProcess2"/>
    <dgm:cxn modelId="{9396414D-CB89-4596-8051-7703EE9B6D56}" type="presParOf" srcId="{798C2E08-B20D-4CE1-A36A-2DC2FAA14D72}" destId="{E592FFD9-FBF3-4AFF-9477-635C615DAFE1}" srcOrd="5" destOrd="0" presId="urn:microsoft.com/office/officeart/2005/8/layout/lProcess2"/>
    <dgm:cxn modelId="{98519C71-36EF-4FA9-8D8C-205978F3F741}" type="presParOf" srcId="{798C2E08-B20D-4CE1-A36A-2DC2FAA14D72}" destId="{910C029C-11A8-4284-BF66-CFEB67BCF3AA}" srcOrd="6" destOrd="0" presId="urn:microsoft.com/office/officeart/2005/8/layout/lProcess2"/>
    <dgm:cxn modelId="{3D9E922B-B37F-4DA2-BC88-6650D337B96C}" type="presParOf" srcId="{798C2E08-B20D-4CE1-A36A-2DC2FAA14D72}" destId="{149884CF-BF27-4244-8572-D2BDAAB011DF}" srcOrd="7" destOrd="0" presId="urn:microsoft.com/office/officeart/2005/8/layout/lProcess2"/>
    <dgm:cxn modelId="{9AC1FB60-E07C-4BA3-B6F5-C0B29D2C5D51}" type="presParOf" srcId="{798C2E08-B20D-4CE1-A36A-2DC2FAA14D72}" destId="{637D4460-0719-4E9D-AE88-07C1BC04CC32}" srcOrd="8" destOrd="0" presId="urn:microsoft.com/office/officeart/2005/8/layout/lProcess2"/>
    <dgm:cxn modelId="{2042AD99-496B-462A-B689-A4F6605D1262}" type="presParOf" srcId="{798C2E08-B20D-4CE1-A36A-2DC2FAA14D72}" destId="{F60BAD0C-ACE8-4FC0-A659-2FB6BB871B59}" srcOrd="9" destOrd="0" presId="urn:microsoft.com/office/officeart/2005/8/layout/lProcess2"/>
    <dgm:cxn modelId="{CF1B0184-5619-4CFB-BF4F-5DEF1EBCBD03}" type="presParOf" srcId="{798C2E08-B20D-4CE1-A36A-2DC2FAA14D72}" destId="{1220DDF9-5E15-4F8B-AF6F-3201B6B87618}" srcOrd="10" destOrd="0" presId="urn:microsoft.com/office/officeart/2005/8/layout/lProcess2"/>
    <dgm:cxn modelId="{35592916-0A2B-4C6E-9D0F-300117AF43BE}" type="presParOf" srcId="{798C2E08-B20D-4CE1-A36A-2DC2FAA14D72}" destId="{6EEBDDB2-9FC8-455E-902F-61BB7F6A6E11}" srcOrd="11" destOrd="0" presId="urn:microsoft.com/office/officeart/2005/8/layout/lProcess2"/>
    <dgm:cxn modelId="{6FE4FD23-9186-4DB7-A580-DB7122028B43}" type="presParOf" srcId="{798C2E08-B20D-4CE1-A36A-2DC2FAA14D72}" destId="{87FEC9DF-5818-4B9C-90EF-BE326937125D}" srcOrd="12" destOrd="0" presId="urn:microsoft.com/office/officeart/2005/8/layout/lProcess2"/>
    <dgm:cxn modelId="{F25A51CB-7689-4DDD-873B-34A813588174}" type="presParOf" srcId="{96735893-F3F4-45AC-8157-E9323ADE36B5}" destId="{EB6DE67D-9EEA-454E-950E-98A5F4BDC54E}" srcOrd="3" destOrd="0" presId="urn:microsoft.com/office/officeart/2005/8/layout/lProcess2"/>
    <dgm:cxn modelId="{5106C506-4E98-413B-8D3C-3E69A7545501}" type="presParOf" srcId="{96735893-F3F4-45AC-8157-E9323ADE36B5}" destId="{1626713A-33E4-4EA8-8E47-653F45A86EB5}" srcOrd="4" destOrd="0" presId="urn:microsoft.com/office/officeart/2005/8/layout/lProcess2"/>
    <dgm:cxn modelId="{7F39D3DA-19A4-4D9F-ACE8-F78F50C6E5F3}" type="presParOf" srcId="{1626713A-33E4-4EA8-8E47-653F45A86EB5}" destId="{67B97A70-4CB0-4A3F-B07B-5930B6326B61}" srcOrd="0" destOrd="0" presId="urn:microsoft.com/office/officeart/2005/8/layout/lProcess2"/>
    <dgm:cxn modelId="{5E03F9A4-3F54-4DCC-8636-44D70657105B}" type="presParOf" srcId="{1626713A-33E4-4EA8-8E47-653F45A86EB5}" destId="{48BB7F92-9EE8-48AC-B715-278D40F3D308}" srcOrd="1" destOrd="0" presId="urn:microsoft.com/office/officeart/2005/8/layout/lProcess2"/>
    <dgm:cxn modelId="{F2116F16-4103-461B-883D-247AC9D162D5}" type="presParOf" srcId="{1626713A-33E4-4EA8-8E47-653F45A86EB5}" destId="{14D4C25E-DADE-4C98-9E50-826BD4933C71}" srcOrd="2" destOrd="0" presId="urn:microsoft.com/office/officeart/2005/8/layout/lProcess2"/>
    <dgm:cxn modelId="{E70C5D27-CA01-4E0E-959B-79F5BABC46F7}" type="presParOf" srcId="{14D4C25E-DADE-4C98-9E50-826BD4933C71}" destId="{FAABE4F6-921C-4A98-BBC4-5A359E89C1C3}" srcOrd="0" destOrd="0" presId="urn:microsoft.com/office/officeart/2005/8/layout/lProcess2"/>
    <dgm:cxn modelId="{5A80BEF7-096F-4FEC-BE96-B3E7641F02AF}" type="presParOf" srcId="{FAABE4F6-921C-4A98-BBC4-5A359E89C1C3}" destId="{517AEE58-0716-4741-9245-21655ABB90F4}" srcOrd="0" destOrd="0" presId="urn:microsoft.com/office/officeart/2005/8/layout/lProcess2"/>
    <dgm:cxn modelId="{84EECEBF-6B3F-4F58-B9D1-F34CB2C41A5E}" type="presParOf" srcId="{FAABE4F6-921C-4A98-BBC4-5A359E89C1C3}" destId="{2AD22246-DE78-4CB1-BA12-47E5C84EA4AE}" srcOrd="1" destOrd="0" presId="urn:microsoft.com/office/officeart/2005/8/layout/lProcess2"/>
    <dgm:cxn modelId="{753CCDEF-9F0B-48AB-9660-2D769BCA08B7}" type="presParOf" srcId="{FAABE4F6-921C-4A98-BBC4-5A359E89C1C3}" destId="{53FD8A13-710D-4914-AEDC-4F4D4A752960}" srcOrd="2" destOrd="0" presId="urn:microsoft.com/office/officeart/2005/8/layout/lProcess2"/>
    <dgm:cxn modelId="{8008E8C5-655E-441A-8E13-2A7A55D0745D}" type="presParOf" srcId="{FAABE4F6-921C-4A98-BBC4-5A359E89C1C3}" destId="{2ABC5618-9641-4592-BE63-7889F45AA183}" srcOrd="3" destOrd="0" presId="urn:microsoft.com/office/officeart/2005/8/layout/lProcess2"/>
    <dgm:cxn modelId="{FF4E47FB-F2FA-44A0-9E75-3DDDFC1D4BBD}" type="presParOf" srcId="{FAABE4F6-921C-4A98-BBC4-5A359E89C1C3}" destId="{9C4364C3-BA70-4108-8C68-5699E6C0D3CA}" srcOrd="4" destOrd="0" presId="urn:microsoft.com/office/officeart/2005/8/layout/lProcess2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DA7C77-55EC-42BF-8C26-97B081EDD10A}">
      <dsp:nvSpPr>
        <dsp:cNvPr id="0" name=""/>
        <dsp:cNvSpPr/>
      </dsp:nvSpPr>
      <dsp:spPr>
        <a:xfrm>
          <a:off x="85684" y="0"/>
          <a:ext cx="2902148" cy="4856088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b="1" kern="1200" dirty="0" smtClean="0">
              <a:latin typeface="Arial Narrow" pitchFamily="34" charset="0"/>
            </a:rPr>
            <a:t>Sistema Integrado de Gestion Aduanera (SIGAD)</a:t>
          </a:r>
          <a:endParaRPr lang="es-PE" sz="2400" b="1" kern="1200" dirty="0">
            <a:latin typeface="Arial Narrow" pitchFamily="34" charset="0"/>
          </a:endParaRPr>
        </a:p>
      </dsp:txBody>
      <dsp:txXfrm>
        <a:off x="85684" y="0"/>
        <a:ext cx="2902148" cy="1456826"/>
      </dsp:txXfrm>
    </dsp:sp>
    <dsp:sp modelId="{F071FD67-C4B4-4C46-A48B-67D90D26B45F}">
      <dsp:nvSpPr>
        <dsp:cNvPr id="0" name=""/>
        <dsp:cNvSpPr/>
      </dsp:nvSpPr>
      <dsp:spPr>
        <a:xfrm>
          <a:off x="291331" y="1457047"/>
          <a:ext cx="2321718" cy="1290160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200" kern="1200" dirty="0" smtClean="0">
              <a:latin typeface="Arial Narrow" pitchFamily="34" charset="0"/>
            </a:rPr>
            <a:t>Vía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200" b="1" kern="1200" dirty="0" smtClean="0">
              <a:latin typeface="Arial Narrow" pitchFamily="34" charset="0"/>
            </a:rPr>
            <a:t>Aérea</a:t>
          </a:r>
          <a:endParaRPr lang="es-PE" sz="2200" b="1" kern="1200" dirty="0">
            <a:latin typeface="Arial Narrow" pitchFamily="34" charset="0"/>
          </a:endParaRPr>
        </a:p>
      </dsp:txBody>
      <dsp:txXfrm>
        <a:off x="291331" y="1457047"/>
        <a:ext cx="2321718" cy="1290160"/>
      </dsp:txXfrm>
    </dsp:sp>
    <dsp:sp modelId="{F6B337D6-8289-4896-83FC-8946AAF054C2}">
      <dsp:nvSpPr>
        <dsp:cNvPr id="0" name=""/>
        <dsp:cNvSpPr/>
      </dsp:nvSpPr>
      <dsp:spPr>
        <a:xfrm>
          <a:off x="291331" y="2952327"/>
          <a:ext cx="2321718" cy="1541483"/>
        </a:xfrm>
        <a:prstGeom prst="roundRect">
          <a:avLst>
            <a:gd name="adj" fmla="val 10000"/>
          </a:avLst>
        </a:prstGeom>
        <a:solidFill>
          <a:srgbClr val="A0E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200" kern="1200" dirty="0" smtClean="0">
              <a:latin typeface="Arial Narrow" pitchFamily="34" charset="0"/>
            </a:rPr>
            <a:t>Vía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200" b="1" kern="1200" dirty="0" smtClean="0">
              <a:latin typeface="Arial Narrow" pitchFamily="34" charset="0"/>
            </a:rPr>
            <a:t>Terrestre</a:t>
          </a:r>
          <a:endParaRPr lang="es-PE" sz="2200" b="1" kern="1200" dirty="0">
            <a:latin typeface="Arial Narrow" pitchFamily="34" charset="0"/>
          </a:endParaRPr>
        </a:p>
      </dsp:txBody>
      <dsp:txXfrm>
        <a:off x="291331" y="2952327"/>
        <a:ext cx="2321718" cy="1541483"/>
      </dsp:txXfrm>
    </dsp:sp>
    <dsp:sp modelId="{4296346A-E09A-4EDA-903B-855207E56D17}">
      <dsp:nvSpPr>
        <dsp:cNvPr id="0" name=""/>
        <dsp:cNvSpPr/>
      </dsp:nvSpPr>
      <dsp:spPr>
        <a:xfrm>
          <a:off x="3182306" y="0"/>
          <a:ext cx="2902148" cy="4856088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b="1" kern="1200" dirty="0" smtClean="0">
              <a:latin typeface="Arial Narrow" pitchFamily="34" charset="0"/>
            </a:rPr>
            <a:t>Sistema de Despacho Aduanero (SDA)</a:t>
          </a:r>
          <a:endParaRPr lang="es-PE" sz="2400" b="1" kern="1200" dirty="0">
            <a:latin typeface="Arial Narrow" pitchFamily="34" charset="0"/>
          </a:endParaRPr>
        </a:p>
      </dsp:txBody>
      <dsp:txXfrm>
        <a:off x="3182306" y="0"/>
        <a:ext cx="2902148" cy="1456826"/>
      </dsp:txXfrm>
    </dsp:sp>
    <dsp:sp modelId="{38CFA91D-7CE9-4BA7-8629-518C21A611F0}">
      <dsp:nvSpPr>
        <dsp:cNvPr id="0" name=""/>
        <dsp:cNvSpPr/>
      </dsp:nvSpPr>
      <dsp:spPr>
        <a:xfrm>
          <a:off x="3411140" y="1459790"/>
          <a:ext cx="2321718" cy="39763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kern="1200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Marítima del Callao</a:t>
          </a:r>
          <a:endParaRPr lang="es-PE" sz="2000" kern="1200" dirty="0">
            <a:solidFill>
              <a:schemeClr val="accent6">
                <a:lumMod val="50000"/>
              </a:schemeClr>
            </a:solidFill>
            <a:latin typeface="Arial Narrow" pitchFamily="34" charset="0"/>
          </a:endParaRPr>
        </a:p>
      </dsp:txBody>
      <dsp:txXfrm>
        <a:off x="3411140" y="1459790"/>
        <a:ext cx="2321718" cy="397639"/>
      </dsp:txXfrm>
    </dsp:sp>
    <dsp:sp modelId="{5ABDD666-0CAD-482D-9ECF-37170B6FB0CA}">
      <dsp:nvSpPr>
        <dsp:cNvPr id="0" name=""/>
        <dsp:cNvSpPr/>
      </dsp:nvSpPr>
      <dsp:spPr>
        <a:xfrm>
          <a:off x="3411140" y="1918605"/>
          <a:ext cx="2321718" cy="39763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kern="1200" dirty="0" err="1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Ilo</a:t>
          </a:r>
          <a:endParaRPr lang="es-PE" sz="2000" kern="1200" dirty="0">
            <a:solidFill>
              <a:schemeClr val="accent6">
                <a:lumMod val="50000"/>
              </a:schemeClr>
            </a:solidFill>
            <a:latin typeface="Arial Narrow" pitchFamily="34" charset="0"/>
          </a:endParaRPr>
        </a:p>
      </dsp:txBody>
      <dsp:txXfrm>
        <a:off x="3411140" y="1918605"/>
        <a:ext cx="2321718" cy="397639"/>
      </dsp:txXfrm>
    </dsp:sp>
    <dsp:sp modelId="{6755D9A0-F3A0-42BD-A699-D7FDC968CB01}">
      <dsp:nvSpPr>
        <dsp:cNvPr id="0" name=""/>
        <dsp:cNvSpPr/>
      </dsp:nvSpPr>
      <dsp:spPr>
        <a:xfrm>
          <a:off x="3411140" y="2377420"/>
          <a:ext cx="2321718" cy="39763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kern="1200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Mollendo</a:t>
          </a:r>
          <a:endParaRPr lang="es-PE" sz="2000" kern="1200" dirty="0">
            <a:solidFill>
              <a:schemeClr val="accent6">
                <a:lumMod val="50000"/>
              </a:schemeClr>
            </a:solidFill>
            <a:latin typeface="Arial Narrow" pitchFamily="34" charset="0"/>
          </a:endParaRPr>
        </a:p>
      </dsp:txBody>
      <dsp:txXfrm>
        <a:off x="3411140" y="2377420"/>
        <a:ext cx="2321718" cy="397639"/>
      </dsp:txXfrm>
    </dsp:sp>
    <dsp:sp modelId="{910C029C-11A8-4284-BF66-CFEB67BCF3AA}">
      <dsp:nvSpPr>
        <dsp:cNvPr id="0" name=""/>
        <dsp:cNvSpPr/>
      </dsp:nvSpPr>
      <dsp:spPr>
        <a:xfrm>
          <a:off x="3411140" y="2836235"/>
          <a:ext cx="2321718" cy="39763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kern="1200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Pisco</a:t>
          </a:r>
          <a:endParaRPr lang="es-PE" sz="2000" kern="1200" dirty="0">
            <a:solidFill>
              <a:schemeClr val="accent6">
                <a:lumMod val="50000"/>
              </a:schemeClr>
            </a:solidFill>
            <a:latin typeface="Arial Narrow" pitchFamily="34" charset="0"/>
          </a:endParaRPr>
        </a:p>
      </dsp:txBody>
      <dsp:txXfrm>
        <a:off x="3411140" y="2836235"/>
        <a:ext cx="2321718" cy="397639"/>
      </dsp:txXfrm>
    </dsp:sp>
    <dsp:sp modelId="{637D4460-0719-4E9D-AE88-07C1BC04CC32}">
      <dsp:nvSpPr>
        <dsp:cNvPr id="0" name=""/>
        <dsp:cNvSpPr/>
      </dsp:nvSpPr>
      <dsp:spPr>
        <a:xfrm>
          <a:off x="3411140" y="3295050"/>
          <a:ext cx="2321718" cy="39763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kern="1200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Chimbote</a:t>
          </a:r>
          <a:endParaRPr lang="es-PE" sz="2000" kern="1200" dirty="0">
            <a:solidFill>
              <a:schemeClr val="accent6">
                <a:lumMod val="50000"/>
              </a:schemeClr>
            </a:solidFill>
            <a:latin typeface="Arial Narrow" pitchFamily="34" charset="0"/>
          </a:endParaRPr>
        </a:p>
      </dsp:txBody>
      <dsp:txXfrm>
        <a:off x="3411140" y="3295050"/>
        <a:ext cx="2321718" cy="397639"/>
      </dsp:txXfrm>
    </dsp:sp>
    <dsp:sp modelId="{1220DDF9-5E15-4F8B-AF6F-3201B6B87618}">
      <dsp:nvSpPr>
        <dsp:cNvPr id="0" name=""/>
        <dsp:cNvSpPr/>
      </dsp:nvSpPr>
      <dsp:spPr>
        <a:xfrm>
          <a:off x="3411140" y="3753865"/>
          <a:ext cx="2321718" cy="39763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kern="1200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Salaverry</a:t>
          </a:r>
          <a:endParaRPr lang="es-PE" sz="2000" kern="1200" dirty="0">
            <a:solidFill>
              <a:schemeClr val="accent6">
                <a:lumMod val="50000"/>
              </a:schemeClr>
            </a:solidFill>
            <a:latin typeface="Arial Narrow" pitchFamily="34" charset="0"/>
          </a:endParaRPr>
        </a:p>
      </dsp:txBody>
      <dsp:txXfrm>
        <a:off x="3411140" y="3753865"/>
        <a:ext cx="2321718" cy="397639"/>
      </dsp:txXfrm>
    </dsp:sp>
    <dsp:sp modelId="{87FEC9DF-5818-4B9C-90EF-BE326937125D}">
      <dsp:nvSpPr>
        <dsp:cNvPr id="0" name=""/>
        <dsp:cNvSpPr/>
      </dsp:nvSpPr>
      <dsp:spPr>
        <a:xfrm>
          <a:off x="3392891" y="4176464"/>
          <a:ext cx="2321718" cy="39763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000" kern="1200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Paita</a:t>
          </a:r>
          <a:endParaRPr lang="es-PE" sz="2000" kern="1200" dirty="0">
            <a:solidFill>
              <a:schemeClr val="accent6">
                <a:lumMod val="50000"/>
              </a:schemeClr>
            </a:solidFill>
            <a:latin typeface="Arial Narrow" pitchFamily="34" charset="0"/>
          </a:endParaRPr>
        </a:p>
      </dsp:txBody>
      <dsp:txXfrm>
        <a:off x="3392891" y="4176464"/>
        <a:ext cx="2321718" cy="397639"/>
      </dsp:txXfrm>
    </dsp:sp>
    <dsp:sp modelId="{67B97A70-4CB0-4A3F-B07B-5930B6326B61}">
      <dsp:nvSpPr>
        <dsp:cNvPr id="0" name=""/>
        <dsp:cNvSpPr/>
      </dsp:nvSpPr>
      <dsp:spPr>
        <a:xfrm>
          <a:off x="6240735" y="0"/>
          <a:ext cx="2902148" cy="4856088"/>
        </a:xfrm>
        <a:prstGeom prst="roundRect">
          <a:avLst>
            <a:gd name="adj" fmla="val 1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400" b="1" kern="1200" dirty="0" smtClean="0">
              <a:latin typeface="Arial Narrow" pitchFamily="34" charset="0"/>
            </a:rPr>
            <a:t>VUCE</a:t>
          </a:r>
          <a:endParaRPr lang="es-PE" sz="2400" b="1" kern="1200" dirty="0">
            <a:latin typeface="Arial Narrow" pitchFamily="34" charset="0"/>
          </a:endParaRPr>
        </a:p>
      </dsp:txBody>
      <dsp:txXfrm>
        <a:off x="6240735" y="0"/>
        <a:ext cx="2902148" cy="1456826"/>
      </dsp:txXfrm>
    </dsp:sp>
    <dsp:sp modelId="{517AEE58-0716-4741-9245-21655ABB90F4}">
      <dsp:nvSpPr>
        <dsp:cNvPr id="0" name=""/>
        <dsp:cNvSpPr/>
      </dsp:nvSpPr>
      <dsp:spPr>
        <a:xfrm>
          <a:off x="6530950" y="1457241"/>
          <a:ext cx="2321718" cy="954026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200" kern="1200" dirty="0" smtClean="0">
              <a:latin typeface="Arial Narrow" pitchFamily="34" charset="0"/>
            </a:rPr>
            <a:t>Origen</a:t>
          </a:r>
          <a:endParaRPr lang="es-PE" sz="2200" kern="1200" dirty="0">
            <a:latin typeface="Arial Narrow" pitchFamily="34" charset="0"/>
          </a:endParaRPr>
        </a:p>
      </dsp:txBody>
      <dsp:txXfrm>
        <a:off x="6530950" y="1457241"/>
        <a:ext cx="2321718" cy="954026"/>
      </dsp:txXfrm>
    </dsp:sp>
    <dsp:sp modelId="{53FD8A13-710D-4914-AEDC-4F4D4A752960}">
      <dsp:nvSpPr>
        <dsp:cNvPr id="0" name=""/>
        <dsp:cNvSpPr/>
      </dsp:nvSpPr>
      <dsp:spPr>
        <a:xfrm>
          <a:off x="6530950" y="2558041"/>
          <a:ext cx="2321718" cy="954026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200" b="1" kern="1200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rPr>
            <a:t>Mercancías Restringidas</a:t>
          </a:r>
          <a:endParaRPr lang="es-PE" sz="2200" b="1" kern="1200" dirty="0">
            <a:solidFill>
              <a:schemeClr val="accent6">
                <a:lumMod val="50000"/>
              </a:schemeClr>
            </a:solidFill>
            <a:latin typeface="Arial Narrow" pitchFamily="34" charset="0"/>
          </a:endParaRPr>
        </a:p>
      </dsp:txBody>
      <dsp:txXfrm>
        <a:off x="6530950" y="2558041"/>
        <a:ext cx="2321718" cy="954026"/>
      </dsp:txXfrm>
    </dsp:sp>
    <dsp:sp modelId="{9C4364C3-BA70-4108-8C68-5699E6C0D3CA}">
      <dsp:nvSpPr>
        <dsp:cNvPr id="0" name=""/>
        <dsp:cNvSpPr/>
      </dsp:nvSpPr>
      <dsp:spPr>
        <a:xfrm>
          <a:off x="6530950" y="3658841"/>
          <a:ext cx="2321718" cy="954026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200" kern="1200" dirty="0" smtClean="0">
              <a:latin typeface="Arial Narrow" pitchFamily="34" charset="0"/>
            </a:rPr>
            <a:t>Servicios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2200" kern="1200" dirty="0" smtClean="0">
              <a:latin typeface="Arial Narrow" pitchFamily="34" charset="0"/>
            </a:rPr>
            <a:t>Portuarios</a:t>
          </a:r>
          <a:endParaRPr lang="es-PE" sz="2200" kern="1200" dirty="0">
            <a:latin typeface="Arial Narrow" pitchFamily="34" charset="0"/>
          </a:endParaRPr>
        </a:p>
      </dsp:txBody>
      <dsp:txXfrm>
        <a:off x="6530950" y="3658841"/>
        <a:ext cx="2321718" cy="9540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0.82792</cdr:x>
      <cdr:y>0.03448</cdr:y>
    </cdr:from>
    <cdr:to>
      <cdr:x>0.97765</cdr:x>
      <cdr:y>0.16079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6768752" y="144016"/>
          <a:ext cx="1224136" cy="527528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0.81197</cdr:x>
      <cdr:y>0.04762</cdr:y>
    </cdr:from>
    <cdr:to>
      <cdr:x>0.97126</cdr:x>
      <cdr:y>0.17529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6840760" y="216023"/>
          <a:ext cx="1342025" cy="579182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67BD-739C-4D66-AECC-C04EEAC9B9EB}" type="datetimeFigureOut">
              <a:rPr lang="es-PE" smtClean="0"/>
              <a:pPr/>
              <a:t>17/06/2016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40BFD-ADA5-4A02-9D98-0FC6563BC4AB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xmlns="" val="1256493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0335F-DEA0-4BB7-98D6-1B3E0A75E183}" type="datetimeFigureOut">
              <a:rPr lang="es-PE" smtClean="0"/>
              <a:pPr/>
              <a:t>17/06/2016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660AB-5BED-41D5-BEEE-FF7BF14B1EDC}" type="slidenum">
              <a:rPr lang="es-PE" smtClean="0"/>
              <a:pPr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xmlns="" val="3502274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2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2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2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8F6E06-D94A-4B4F-B8BD-3C2AC6E1D93B}" type="datetimeFigureOut">
              <a:rPr lang="es-ES" smtClean="0"/>
              <a:pPr>
                <a:defRPr/>
              </a:pPr>
              <a:t>17/06/2016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8A03C3-3093-413E-B03A-AF28BDB4B6C5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70267170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093290-56D0-4701-A502-F57837DDF6A4}" type="datetimeFigureOut">
              <a:rPr lang="es-ES" smtClean="0"/>
              <a:pPr>
                <a:defRPr/>
              </a:pPr>
              <a:t>17/06/2016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E49395-C47A-459C-BE7A-F266ED89B19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082228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EAA6B2-0CAC-4488-B640-EB7EC0557914}" type="datetimeFigureOut">
              <a:rPr lang="es-ES" smtClean="0"/>
              <a:pPr>
                <a:defRPr/>
              </a:pPr>
              <a:t>17/06/2016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4EA37D-6EE7-42BE-A6DD-FFEDE08BD41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031748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288" y="0"/>
            <a:ext cx="8424862" cy="1052513"/>
          </a:xfrm>
        </p:spPr>
        <p:txBody>
          <a:bodyPr>
            <a:noAutofit/>
          </a:bodyPr>
          <a:lstStyle>
            <a:lvl1pPr algn="l">
              <a:defRPr sz="3600" b="1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288" y="1412776"/>
            <a:ext cx="8424862" cy="4753074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xmlns="" val="365265409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EA99B2-59D4-431A-80BD-3BE8F3844A69}" type="datetimeFigureOut">
              <a:rPr lang="es-ES" smtClean="0"/>
              <a:pPr>
                <a:defRPr/>
              </a:pPr>
              <a:t>17/06/2016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4848CE-47DB-4329-A8F7-952C055F69A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96077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1D782B-E28E-42C7-BE20-5EEAADBDFD6A}" type="datetimeFigureOut">
              <a:rPr lang="es-ES" smtClean="0"/>
              <a:pPr>
                <a:defRPr/>
              </a:pPr>
              <a:t>17/06/2016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11C064-F625-4E8B-996C-46086A6536E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217351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C8C912-3E18-4C0D-8566-068186F3C2A8}" type="datetimeFigureOut">
              <a:rPr lang="es-ES" smtClean="0"/>
              <a:pPr>
                <a:defRPr/>
              </a:pPr>
              <a:t>17/06/2016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598AD-9D4A-4E47-A8C5-991CE3E9DA9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086053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2CCFFD-9FAB-4667-8B01-E8E89AFC3CD3}" type="datetimeFigureOut">
              <a:rPr lang="es-ES" smtClean="0"/>
              <a:pPr>
                <a:defRPr/>
              </a:pPr>
              <a:t>17/06/2016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467D80-0124-48C0-A64A-6E077E4A440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26164063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E27E9-D21B-456F-A366-9E7451005880}" type="datetimeFigureOut">
              <a:rPr lang="es-PE" smtClean="0"/>
              <a:pPr/>
              <a:t>17/06/2016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0FDEC7-668D-478B-9E20-55698B814C5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0253349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FE7A4C-6748-4CA6-A0FF-426B341A1C50}" type="datetimeFigureOut">
              <a:rPr lang="es-ES" smtClean="0"/>
              <a:pPr>
                <a:defRPr/>
              </a:pPr>
              <a:t>17/06/2016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46026-2CF4-49B8-95AE-23524983C8F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310560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PE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0F5B79-D2DA-4031-B1AB-181ACD7C7445}" type="datetimeFigureOut">
              <a:rPr lang="es-ES" smtClean="0"/>
              <a:pPr>
                <a:defRPr/>
              </a:pPr>
              <a:t>17/06/2016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711391-2FE0-406E-B77D-1F7D4AB81F3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001932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455DF77-F552-4BCD-8EA5-077545AE2594}" type="datetimeFigureOut">
              <a:rPr lang="es-ES" smtClean="0"/>
              <a:pPr>
                <a:defRPr/>
              </a:pPr>
              <a:t>17/06/2016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29CFD68-D9A9-427C-8E3F-10210E2569C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27282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.pe/url?url=http://www.lomasnuevo.net/otras/nuevo-protocolo-de-transmision-de-datos-inalambrico-hasta-15gbps/&amp;rct=j&amp;frm=1&amp;q=&amp;esrc=s&amp;sa=U&amp;ved=0ahUKEwiU4MTC6ZvMAhUCHh4KHTpaAlE4KBDBbggdMAQ&amp;usg=AFQjCNFEkAaIYsLheqabwpGbLqCmXGDxXw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ctrTitle"/>
          </p:nvPr>
        </p:nvSpPr>
        <p:spPr>
          <a:xfrm>
            <a:off x="616024" y="1772816"/>
            <a:ext cx="7772400" cy="273630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PE" sz="50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/>
                <a:cs typeface="Gotham Medium"/>
                <a:sym typeface="Calibri"/>
              </a:rPr>
              <a:t>PROYECTO </a:t>
            </a:r>
            <a:br>
              <a:rPr lang="es-PE" sz="50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/>
                <a:cs typeface="Gotham Medium"/>
                <a:sym typeface="Calibri"/>
              </a:rPr>
            </a:br>
            <a:r>
              <a:rPr lang="es-PE" sz="50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/>
                <a:cs typeface="Gotham Medium"/>
                <a:sym typeface="Calibri"/>
              </a:rPr>
              <a:t>INTEROPERA</a:t>
            </a:r>
            <a:r>
              <a:rPr lang="es-PE" sz="5000" b="1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/>
                <a:cs typeface="Gotham Medium"/>
                <a:sym typeface="Calibri"/>
              </a:rPr>
              <a:t>BILIDAD </a:t>
            </a:r>
            <a:r>
              <a:rPr lang="es-PE" sz="50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/>
                <a:cs typeface="Gotham Medium"/>
                <a:sym typeface="Calibri"/>
              </a:rPr>
              <a:t/>
            </a:r>
            <a:br>
              <a:rPr lang="es-PE" sz="50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/>
                <a:cs typeface="Gotham Medium"/>
                <a:sym typeface="Calibri"/>
              </a:rPr>
            </a:br>
            <a:r>
              <a:rPr lang="es-PE" sz="50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/>
                <a:cs typeface="Gotham Medium"/>
                <a:sym typeface="Calibri"/>
              </a:rPr>
              <a:t>DE LA SUNAT - VUCE</a:t>
            </a:r>
            <a:endParaRPr lang="es-PE" sz="5000" b="1" i="0" u="none" strike="noStrike" cap="none" baseline="0" dirty="0"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Calibri"/>
              <a:cs typeface="Gotham Medium"/>
              <a:sym typeface="Calibri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83568" y="5805264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dirty="0" smtClean="0">
                <a:solidFill>
                  <a:srgbClr val="0066CC"/>
                </a:solidFill>
                <a:latin typeface="Arial Narrow" pitchFamily="34" charset="0"/>
                <a:cs typeface="Gotham Medium"/>
              </a:rPr>
              <a:t>Abril 2016</a:t>
            </a:r>
            <a:endParaRPr lang="es-PE" sz="2000" dirty="0">
              <a:solidFill>
                <a:srgbClr val="0066CC"/>
              </a:solidFill>
              <a:latin typeface="Arial Narrow" pitchFamily="34" charset="0"/>
              <a:cs typeface="Gotham Medium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 redondeado"/>
          <p:cNvSpPr/>
          <p:nvPr/>
        </p:nvSpPr>
        <p:spPr bwMode="auto">
          <a:xfrm>
            <a:off x="2514059" y="1813690"/>
            <a:ext cx="1942707" cy="457200"/>
          </a:xfrm>
          <a:prstGeom prst="roundRect">
            <a:avLst/>
          </a:prstGeom>
          <a:noFill/>
          <a:ln w="127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cs typeface="Arial" charset="0"/>
              </a:rPr>
              <a:t>Transmite la Declaración con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PE" sz="13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Mercancías Restringidas</a:t>
            </a:r>
            <a:endParaRPr kumimoji="0" lang="es-PE" sz="13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 Narrow" pitchFamily="34" charset="0"/>
              <a:cs typeface="Arial" charset="0"/>
            </a:endParaRPr>
          </a:p>
        </p:txBody>
      </p:sp>
      <p:sp>
        <p:nvSpPr>
          <p:cNvPr id="30" name="1 Título"/>
          <p:cNvSpPr txBox="1">
            <a:spLocks/>
          </p:cNvSpPr>
          <p:nvPr/>
        </p:nvSpPr>
        <p:spPr>
          <a:xfrm>
            <a:off x="214489" y="219679"/>
            <a:ext cx="8605983" cy="112108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E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j-ea"/>
                <a:cs typeface="Arial"/>
              </a:rPr>
              <a:t>NUMERACIÓN DE LA DECLARACIÓN CON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PE" sz="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+mj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E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j-ea"/>
                <a:cs typeface="Arial"/>
              </a:rPr>
              <a:t>DOCUMENTO RESOLUTIVO O SUCE</a:t>
            </a:r>
            <a:endParaRPr kumimoji="0" lang="es-PE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j-ea"/>
              <a:cs typeface="Arial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68860" y="1340768"/>
            <a:ext cx="6882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b="1" dirty="0" smtClean="0">
                <a:solidFill>
                  <a:srgbClr val="1A29BC"/>
                </a:solidFill>
                <a:latin typeface="Arial Narrow" panose="020B0606020202030204" pitchFamily="34" charset="0"/>
              </a:rPr>
              <a:t>AGENCIA DE ADUANA			SUNAT</a:t>
            </a:r>
            <a:r>
              <a:rPr lang="es-PE" dirty="0" smtClean="0"/>
              <a:t> </a:t>
            </a:r>
            <a:endParaRPr lang="es-PE" dirty="0"/>
          </a:p>
        </p:txBody>
      </p:sp>
      <p:pic>
        <p:nvPicPr>
          <p:cNvPr id="23" name="Picture 9" descr="http://www.ingenieros.es/files/noticias/WIFI_20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0254" y="1885150"/>
            <a:ext cx="894420" cy="89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6152" y="1827303"/>
            <a:ext cx="856355" cy="99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Conector recto de flecha 3"/>
          <p:cNvCxnSpPr>
            <a:stCxn id="23" idx="3"/>
            <a:endCxn id="23" idx="3"/>
          </p:cNvCxnSpPr>
          <p:nvPr/>
        </p:nvCxnSpPr>
        <p:spPr>
          <a:xfrm>
            <a:off x="1934674" y="2332360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de flecha 5"/>
          <p:cNvCxnSpPr>
            <a:stCxn id="23" idx="3"/>
            <a:endCxn id="23" idx="3"/>
          </p:cNvCxnSpPr>
          <p:nvPr/>
        </p:nvCxnSpPr>
        <p:spPr>
          <a:xfrm>
            <a:off x="1934674" y="2332360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23" idx="3"/>
            <a:endCxn id="23" idx="3"/>
          </p:cNvCxnSpPr>
          <p:nvPr/>
        </p:nvCxnSpPr>
        <p:spPr>
          <a:xfrm>
            <a:off x="1934674" y="2332360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>
            <a:stCxn id="23" idx="3"/>
            <a:endCxn id="25" idx="1"/>
          </p:cNvCxnSpPr>
          <p:nvPr/>
        </p:nvCxnSpPr>
        <p:spPr>
          <a:xfrm flipV="1">
            <a:off x="1934674" y="2325866"/>
            <a:ext cx="3101478" cy="64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42 Decisión"/>
          <p:cNvSpPr/>
          <p:nvPr/>
        </p:nvSpPr>
        <p:spPr>
          <a:xfrm>
            <a:off x="4602096" y="3031636"/>
            <a:ext cx="1730263" cy="1043492"/>
          </a:xfrm>
          <a:prstGeom prst="flowChartDecision">
            <a:avLst/>
          </a:prstGeom>
          <a:noFill/>
          <a:ln w="19050"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Docum.de Control es: 20 o 21</a:t>
            </a:r>
            <a:endParaRPr lang="es-PE" sz="1200" dirty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</p:txBody>
      </p:sp>
      <p:cxnSp>
        <p:nvCxnSpPr>
          <p:cNvPr id="17" name="Conector recto de flecha 16"/>
          <p:cNvCxnSpPr>
            <a:stCxn id="25" idx="2"/>
            <a:endCxn id="34" idx="0"/>
          </p:cNvCxnSpPr>
          <p:nvPr/>
        </p:nvCxnSpPr>
        <p:spPr>
          <a:xfrm>
            <a:off x="5464330" y="2824428"/>
            <a:ext cx="2898" cy="2072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5006" y="4375797"/>
            <a:ext cx="745958" cy="921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Conector recto de flecha 18"/>
          <p:cNvCxnSpPr>
            <a:stCxn id="34" idx="2"/>
            <a:endCxn id="37" idx="0"/>
          </p:cNvCxnSpPr>
          <p:nvPr/>
        </p:nvCxnSpPr>
        <p:spPr>
          <a:xfrm>
            <a:off x="5467228" y="4075128"/>
            <a:ext cx="757" cy="3006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46 Rectángulo redondeado"/>
          <p:cNvSpPr/>
          <p:nvPr/>
        </p:nvSpPr>
        <p:spPr bwMode="auto">
          <a:xfrm>
            <a:off x="4876759" y="5352089"/>
            <a:ext cx="1219200" cy="457200"/>
          </a:xfrm>
          <a:prstGeom prst="roundRect">
            <a:avLst/>
          </a:prstGeom>
          <a:noFill/>
          <a:ln w="127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 Narrow" pitchFamily="34" charset="0"/>
                <a:cs typeface="Arial" charset="0"/>
              </a:rPr>
              <a:t>REPOSITORIO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 Narrow" pitchFamily="34" charset="0"/>
                <a:cs typeface="Arial" charset="0"/>
              </a:rPr>
              <a:t>de VUCE - SUNAT</a:t>
            </a:r>
          </a:p>
        </p:txBody>
      </p:sp>
      <p:cxnSp>
        <p:nvCxnSpPr>
          <p:cNvPr id="32" name="Conector recto de flecha 31"/>
          <p:cNvCxnSpPr>
            <a:stCxn id="34" idx="3"/>
            <a:endCxn id="34" idx="3"/>
          </p:cNvCxnSpPr>
          <p:nvPr/>
        </p:nvCxnSpPr>
        <p:spPr>
          <a:xfrm>
            <a:off x="6332359" y="3553382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>
            <a:stCxn id="34" idx="3"/>
            <a:endCxn id="34" idx="3"/>
          </p:cNvCxnSpPr>
          <p:nvPr/>
        </p:nvCxnSpPr>
        <p:spPr>
          <a:xfrm>
            <a:off x="6332359" y="3553382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43"/>
          <p:cNvCxnSpPr>
            <a:stCxn id="34" idx="3"/>
          </p:cNvCxnSpPr>
          <p:nvPr/>
        </p:nvCxnSpPr>
        <p:spPr>
          <a:xfrm flipV="1">
            <a:off x="6332359" y="3550838"/>
            <a:ext cx="900855" cy="25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13062"/>
            <a:ext cx="1233342" cy="17035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46 Rectángulo redondeado"/>
          <p:cNvSpPr/>
          <p:nvPr/>
        </p:nvSpPr>
        <p:spPr bwMode="auto">
          <a:xfrm>
            <a:off x="6467099" y="3200280"/>
            <a:ext cx="375445" cy="343156"/>
          </a:xfrm>
          <a:prstGeom prst="round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cs typeface="Arial" charset="0"/>
              </a:rPr>
              <a:t>NO</a:t>
            </a:r>
          </a:p>
        </p:txBody>
      </p:sp>
      <p:sp>
        <p:nvSpPr>
          <p:cNvPr id="52" name="46 Rectángulo redondeado"/>
          <p:cNvSpPr/>
          <p:nvPr/>
        </p:nvSpPr>
        <p:spPr bwMode="auto">
          <a:xfrm>
            <a:off x="5476495" y="4054804"/>
            <a:ext cx="375445" cy="343156"/>
          </a:xfrm>
          <a:prstGeom prst="round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PE" sz="1300" b="1" dirty="0" smtClean="0">
                <a:solidFill>
                  <a:srgbClr val="3338F7"/>
                </a:solidFill>
                <a:latin typeface="Arial Narrow" pitchFamily="34" charset="0"/>
                <a:cs typeface="Arial" charset="0"/>
              </a:rPr>
              <a:t>SI</a:t>
            </a:r>
            <a:endParaRPr kumimoji="0" lang="es-PE" sz="1300" b="1" i="0" u="none" strike="noStrike" cap="none" normalizeH="0" baseline="0" dirty="0" smtClean="0">
              <a:ln>
                <a:noFill/>
              </a:ln>
              <a:solidFill>
                <a:srgbClr val="3338F7"/>
              </a:solidFill>
              <a:effectLst/>
              <a:latin typeface="Arial Narrow" pitchFamily="34" charset="0"/>
              <a:cs typeface="Arial" charset="0"/>
            </a:endParaRPr>
          </a:p>
        </p:txBody>
      </p:sp>
      <p:cxnSp>
        <p:nvCxnSpPr>
          <p:cNvPr id="46" name="Conector angular 45"/>
          <p:cNvCxnSpPr>
            <a:stCxn id="37" idx="1"/>
            <a:endCxn id="50" idx="2"/>
          </p:cNvCxnSpPr>
          <p:nvPr/>
        </p:nvCxnSpPr>
        <p:spPr>
          <a:xfrm rot="10800000">
            <a:off x="3388472" y="4416618"/>
            <a:ext cx="1706535" cy="420059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" name="Imagen 5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49176" y="3125851"/>
            <a:ext cx="1090023" cy="824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8" name="11 Rectángulo redondeado"/>
          <p:cNvSpPr/>
          <p:nvPr/>
        </p:nvSpPr>
        <p:spPr bwMode="auto">
          <a:xfrm>
            <a:off x="6805757" y="4031657"/>
            <a:ext cx="1942707" cy="457200"/>
          </a:xfrm>
          <a:prstGeom prst="roundRect">
            <a:avLst/>
          </a:prstGeom>
          <a:noFill/>
          <a:ln w="127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cs typeface="Arial" charset="0"/>
              </a:rPr>
              <a:t>El SEIDA hará las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PE" sz="13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validaciones anteriores</a:t>
            </a:r>
            <a:endParaRPr kumimoji="0" lang="es-PE" sz="13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 Narrow" pitchFamily="34" charset="0"/>
              <a:cs typeface="Arial" charset="0"/>
            </a:endParaRPr>
          </a:p>
        </p:txBody>
      </p:sp>
      <p:cxnSp>
        <p:nvCxnSpPr>
          <p:cNvPr id="59" name="Conector angular 58"/>
          <p:cNvCxnSpPr>
            <a:stCxn id="58" idx="2"/>
            <a:endCxn id="23" idx="2"/>
          </p:cNvCxnSpPr>
          <p:nvPr/>
        </p:nvCxnSpPr>
        <p:spPr>
          <a:xfrm rot="5400000" flipH="1">
            <a:off x="3777644" y="489391"/>
            <a:ext cx="1709287" cy="6289647"/>
          </a:xfrm>
          <a:prstGeom prst="bentConnector3">
            <a:avLst>
              <a:gd name="adj1" fmla="val -93140"/>
            </a:avLst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9" name="Conector recto 2068"/>
          <p:cNvCxnSpPr/>
          <p:nvPr/>
        </p:nvCxnSpPr>
        <p:spPr>
          <a:xfrm>
            <a:off x="7416666" y="4488858"/>
            <a:ext cx="8164" cy="14128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/>
          <p:cNvCxnSpPr/>
          <p:nvPr/>
        </p:nvCxnSpPr>
        <p:spPr>
          <a:xfrm flipH="1">
            <a:off x="3081430" y="5901704"/>
            <a:ext cx="434340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75" name="Conector recto de flecha 2074"/>
          <p:cNvCxnSpPr/>
          <p:nvPr/>
        </p:nvCxnSpPr>
        <p:spPr>
          <a:xfrm>
            <a:off x="3261045" y="5901704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88" name="Conector recto de flecha 2087"/>
          <p:cNvCxnSpPr/>
          <p:nvPr/>
        </p:nvCxnSpPr>
        <p:spPr>
          <a:xfrm flipV="1">
            <a:off x="3081430" y="4416618"/>
            <a:ext cx="0" cy="14850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56 Rectángulo redondeado"/>
          <p:cNvSpPr/>
          <p:nvPr/>
        </p:nvSpPr>
        <p:spPr bwMode="auto">
          <a:xfrm>
            <a:off x="3352715" y="5024850"/>
            <a:ext cx="954440" cy="457200"/>
          </a:xfrm>
          <a:prstGeom prst="roundRect">
            <a:avLst/>
          </a:prstGeom>
          <a:noFill/>
          <a:ln w="127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cs typeface="Arial" charset="0"/>
              </a:rPr>
              <a:t>Numera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cs typeface="Arial" charset="0"/>
              </a:rPr>
              <a:t>la Declaración</a:t>
            </a:r>
          </a:p>
        </p:txBody>
      </p:sp>
      <p:sp>
        <p:nvSpPr>
          <p:cNvPr id="108" name="56 Rectángulo redondeado"/>
          <p:cNvSpPr/>
          <p:nvPr/>
        </p:nvSpPr>
        <p:spPr bwMode="auto">
          <a:xfrm rot="16200000">
            <a:off x="729708" y="4103332"/>
            <a:ext cx="2154612" cy="457200"/>
          </a:xfrm>
          <a:prstGeom prst="roundRect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cs typeface="Arial" charset="0"/>
              </a:rPr>
              <a:t>Muestra mensajes</a:t>
            </a:r>
            <a:r>
              <a:rPr kumimoji="0" lang="es-PE" sz="13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cs typeface="Arial" charset="0"/>
              </a:rPr>
              <a:t> de error</a:t>
            </a: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cs typeface="Arial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cs typeface="Arial" charset="0"/>
              </a:rPr>
              <a:t>No numera la Declaración</a:t>
            </a:r>
          </a:p>
        </p:txBody>
      </p:sp>
      <p:cxnSp>
        <p:nvCxnSpPr>
          <p:cNvPr id="133" name="Conector angular 132"/>
          <p:cNvCxnSpPr>
            <a:stCxn id="37" idx="3"/>
            <a:endCxn id="23" idx="2"/>
          </p:cNvCxnSpPr>
          <p:nvPr/>
        </p:nvCxnSpPr>
        <p:spPr>
          <a:xfrm flipH="1" flipV="1">
            <a:off x="1487464" y="2779570"/>
            <a:ext cx="4353500" cy="2057106"/>
          </a:xfrm>
          <a:prstGeom prst="bentConnector4">
            <a:avLst>
              <a:gd name="adj1" fmla="val -15479"/>
              <a:gd name="adj2" fmla="val -60168"/>
            </a:avLst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46 Rectángulo redondeado"/>
          <p:cNvSpPr/>
          <p:nvPr/>
        </p:nvSpPr>
        <p:spPr bwMode="auto">
          <a:xfrm>
            <a:off x="6565048" y="5195281"/>
            <a:ext cx="375445" cy="343156"/>
          </a:xfrm>
          <a:prstGeom prst="round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Narrow" pitchFamily="34" charset="0"/>
                <a:cs typeface="Arial" charset="0"/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xmlns="" val="278728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wipe dir="d"/>
      </p:transition>
    </mc:Choice>
    <mc:Fallback>
      <p:transition spd="slow">
        <p:wipe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682955" y="1447066"/>
            <a:ext cx="74894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>
                <a:solidFill>
                  <a:srgbClr val="1A29BC"/>
                </a:solidFill>
                <a:latin typeface="Arial Narrow" pitchFamily="34" charset="0"/>
              </a:rPr>
              <a:t>Las declaraciones que cuenten con </a:t>
            </a:r>
            <a:r>
              <a:rPr lang="es-ES" sz="2000" u="sng" dirty="0" smtClean="0">
                <a:solidFill>
                  <a:srgbClr val="1A29BC"/>
                </a:solidFill>
                <a:latin typeface="Arial Narrow" pitchFamily="34" charset="0"/>
              </a:rPr>
              <a:t>Documento de Control</a:t>
            </a:r>
            <a:r>
              <a:rPr lang="es-ES" sz="2000" dirty="0" smtClean="0">
                <a:solidFill>
                  <a:srgbClr val="1A29BC"/>
                </a:solidFill>
                <a:latin typeface="Arial Narrow" pitchFamily="34" charset="0"/>
              </a:rPr>
              <a:t>: </a:t>
            </a:r>
          </a:p>
          <a:p>
            <a:pPr algn="just"/>
            <a:r>
              <a:rPr lang="es-ES" sz="2000" b="1" dirty="0" smtClean="0">
                <a:solidFill>
                  <a:srgbClr val="1A29BC"/>
                </a:solidFill>
                <a:latin typeface="Arial Narrow" pitchFamily="34" charset="0"/>
              </a:rPr>
              <a:t>20 </a:t>
            </a:r>
            <a:r>
              <a:rPr lang="es-ES" sz="2000" dirty="0">
                <a:solidFill>
                  <a:srgbClr val="1A29BC"/>
                </a:solidFill>
                <a:latin typeface="Arial Narrow" pitchFamily="34" charset="0"/>
              </a:rPr>
              <a:t>- Solicitud Única de Comercio Exterior </a:t>
            </a:r>
            <a:r>
              <a:rPr lang="es-ES" sz="2000" dirty="0" smtClean="0">
                <a:solidFill>
                  <a:srgbClr val="1A29BC"/>
                </a:solidFill>
                <a:latin typeface="Arial Narrow" pitchFamily="34" charset="0"/>
              </a:rPr>
              <a:t>- SUCE</a:t>
            </a:r>
          </a:p>
          <a:p>
            <a:pPr algn="just"/>
            <a:r>
              <a:rPr lang="es-PE" sz="2000" b="1" dirty="0" smtClean="0">
                <a:solidFill>
                  <a:srgbClr val="1A29BC"/>
                </a:solidFill>
                <a:latin typeface="Arial Narrow" pitchFamily="34" charset="0"/>
              </a:rPr>
              <a:t>21</a:t>
            </a:r>
            <a:r>
              <a:rPr lang="es-PE" sz="2000" dirty="0" smtClean="0">
                <a:solidFill>
                  <a:srgbClr val="1A29BC"/>
                </a:solidFill>
                <a:latin typeface="Arial Narrow" pitchFamily="34" charset="0"/>
              </a:rPr>
              <a:t> </a:t>
            </a:r>
            <a:r>
              <a:rPr lang="es-PE" sz="2000" dirty="0">
                <a:solidFill>
                  <a:srgbClr val="1A29BC"/>
                </a:solidFill>
                <a:latin typeface="Arial Narrow" pitchFamily="34" charset="0"/>
              </a:rPr>
              <a:t>- Documento Resolutivo VUCE</a:t>
            </a:r>
          </a:p>
        </p:txBody>
      </p:sp>
      <p:sp>
        <p:nvSpPr>
          <p:cNvPr id="7" name="6 Rectángulo"/>
          <p:cNvSpPr/>
          <p:nvPr/>
        </p:nvSpPr>
        <p:spPr>
          <a:xfrm>
            <a:off x="694243" y="3905761"/>
            <a:ext cx="783819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>
                <a:solidFill>
                  <a:srgbClr val="1A29BC"/>
                </a:solidFill>
                <a:latin typeface="Arial Narrow" pitchFamily="34" charset="0"/>
              </a:rPr>
              <a:t>La </a:t>
            </a:r>
            <a:r>
              <a:rPr lang="es-ES" sz="2000" b="1" dirty="0" smtClean="0">
                <a:solidFill>
                  <a:srgbClr val="1A29BC"/>
                </a:solidFill>
                <a:latin typeface="Arial Narrow" pitchFamily="34" charset="0"/>
              </a:rPr>
              <a:t>SUNAT</a:t>
            </a:r>
            <a:r>
              <a:rPr lang="es-ES" sz="2000" dirty="0" smtClean="0">
                <a:solidFill>
                  <a:srgbClr val="1A29BC"/>
                </a:solidFill>
                <a:latin typeface="Arial Narrow" pitchFamily="34" charset="0"/>
              </a:rPr>
              <a:t> remitirá la información relacionada en los procesos de: </a:t>
            </a:r>
          </a:p>
          <a:p>
            <a:pPr algn="just"/>
            <a:r>
              <a:rPr lang="es-PE" sz="2000" dirty="0" smtClean="0">
                <a:solidFill>
                  <a:srgbClr val="1A29BC"/>
                </a:solidFill>
                <a:latin typeface="Arial Narrow" pitchFamily="34" charset="0"/>
              </a:rPr>
              <a:t>Numeración de la declaración, Levante de Mercancías, Diligencia de Regularización </a:t>
            </a:r>
            <a:r>
              <a:rPr lang="es-PE" sz="2000" dirty="0">
                <a:solidFill>
                  <a:srgbClr val="1A29BC"/>
                </a:solidFill>
                <a:latin typeface="Arial Narrow" pitchFamily="34" charset="0"/>
              </a:rPr>
              <a:t>de Despacho </a:t>
            </a:r>
            <a:r>
              <a:rPr lang="es-PE" sz="2000" dirty="0" smtClean="0">
                <a:solidFill>
                  <a:srgbClr val="1A29BC"/>
                </a:solidFill>
                <a:latin typeface="Arial Narrow" pitchFamily="34" charset="0"/>
              </a:rPr>
              <a:t>Urgente, Diligencia de Rectificación </a:t>
            </a:r>
            <a:r>
              <a:rPr lang="es-PE" sz="2000" dirty="0">
                <a:solidFill>
                  <a:srgbClr val="1A29BC"/>
                </a:solidFill>
                <a:latin typeface="Arial Narrow" pitchFamily="34" charset="0"/>
              </a:rPr>
              <a:t>Electrónica </a:t>
            </a:r>
            <a:r>
              <a:rPr lang="es-PE" sz="2000" dirty="0" smtClean="0">
                <a:solidFill>
                  <a:srgbClr val="1A29BC"/>
                </a:solidFill>
                <a:latin typeface="Arial Narrow" pitchFamily="34" charset="0"/>
              </a:rPr>
              <a:t>(posterior </a:t>
            </a:r>
            <a:r>
              <a:rPr lang="es-PE" sz="2000" dirty="0">
                <a:solidFill>
                  <a:srgbClr val="1A29BC"/>
                </a:solidFill>
                <a:latin typeface="Arial Narrow" pitchFamily="34" charset="0"/>
              </a:rPr>
              <a:t>al </a:t>
            </a:r>
            <a:r>
              <a:rPr lang="es-PE" sz="2000" dirty="0" smtClean="0">
                <a:solidFill>
                  <a:srgbClr val="1A29BC"/>
                </a:solidFill>
                <a:latin typeface="Arial Narrow" pitchFamily="34" charset="0"/>
              </a:rPr>
              <a:t>levante), o </a:t>
            </a:r>
            <a:r>
              <a:rPr lang="es-PE" sz="2000" dirty="0" err="1" smtClean="0">
                <a:solidFill>
                  <a:srgbClr val="1A29BC"/>
                </a:solidFill>
                <a:latin typeface="Arial Narrow" pitchFamily="34" charset="0"/>
              </a:rPr>
              <a:t>Legajamiento</a:t>
            </a:r>
            <a:r>
              <a:rPr lang="es-PE" sz="2000" dirty="0" smtClean="0">
                <a:solidFill>
                  <a:srgbClr val="1A29BC"/>
                </a:solidFill>
                <a:latin typeface="Arial Narrow" pitchFamily="34" charset="0"/>
              </a:rPr>
              <a:t> </a:t>
            </a:r>
            <a:r>
              <a:rPr lang="es-PE" sz="2000" dirty="0">
                <a:solidFill>
                  <a:srgbClr val="1A29BC"/>
                </a:solidFill>
                <a:latin typeface="Arial Narrow" pitchFamily="34" charset="0"/>
              </a:rPr>
              <a:t>de la </a:t>
            </a:r>
            <a:r>
              <a:rPr lang="es-PE" sz="2000" dirty="0" smtClean="0">
                <a:solidFill>
                  <a:srgbClr val="1A29BC"/>
                </a:solidFill>
                <a:latin typeface="Arial Narrow" pitchFamily="34" charset="0"/>
              </a:rPr>
              <a:t>declaración.</a:t>
            </a:r>
            <a:endParaRPr lang="es-PE" sz="2000" dirty="0">
              <a:solidFill>
                <a:srgbClr val="1A29BC"/>
              </a:solidFill>
              <a:latin typeface="Arial Narrow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331640" y="5489072"/>
            <a:ext cx="64093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>
                <a:solidFill>
                  <a:srgbClr val="1A29BC"/>
                </a:solidFill>
                <a:latin typeface="Arial Narrow" pitchFamily="34" charset="0"/>
              </a:rPr>
              <a:t>La </a:t>
            </a:r>
            <a:r>
              <a:rPr lang="es-ES" sz="2000" b="1" dirty="0" smtClean="0">
                <a:solidFill>
                  <a:srgbClr val="1A29BC"/>
                </a:solidFill>
                <a:latin typeface="Arial Narrow" pitchFamily="34" charset="0"/>
              </a:rPr>
              <a:t>SUNAT</a:t>
            </a:r>
            <a:r>
              <a:rPr lang="es-ES" sz="2000" dirty="0" smtClean="0">
                <a:solidFill>
                  <a:srgbClr val="1A29BC"/>
                </a:solidFill>
                <a:latin typeface="Arial Narrow" pitchFamily="34" charset="0"/>
              </a:rPr>
              <a:t> enviará la información </a:t>
            </a:r>
            <a:r>
              <a:rPr lang="es-ES" sz="2000" b="1" u="sng" dirty="0" smtClean="0">
                <a:solidFill>
                  <a:srgbClr val="1A29B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una sola vez al finalizar el día</a:t>
            </a:r>
            <a:r>
              <a:rPr lang="es-ES" sz="2000" b="1" dirty="0">
                <a:solidFill>
                  <a:srgbClr val="1A29B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</a:t>
            </a:r>
            <a:endParaRPr lang="es-ES" sz="2000" b="1" dirty="0" smtClean="0">
              <a:solidFill>
                <a:srgbClr val="1A29B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9" name="Imagen 2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0990" y="5517232"/>
            <a:ext cx="550650" cy="360040"/>
          </a:xfrm>
          <a:prstGeom prst="rect">
            <a:avLst/>
          </a:prstGeom>
        </p:spPr>
      </p:pic>
      <p:sp>
        <p:nvSpPr>
          <p:cNvPr id="11" name="1 Título"/>
          <p:cNvSpPr txBox="1">
            <a:spLocks/>
          </p:cNvSpPr>
          <p:nvPr/>
        </p:nvSpPr>
        <p:spPr>
          <a:xfrm>
            <a:off x="214489" y="219679"/>
            <a:ext cx="8587605" cy="112108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E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j-ea"/>
                <a:cs typeface="Arial"/>
              </a:rPr>
              <a:t>TRANSMISIÓN DE INFORMACIÓN DE SUNAT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PE" sz="5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+mj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E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j-ea"/>
                <a:cs typeface="Arial"/>
              </a:rPr>
              <a:t>A VUCE EN DECLARACIONES CON DR O SUCE</a:t>
            </a:r>
            <a:endParaRPr kumimoji="0" lang="es-PE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j-ea"/>
              <a:cs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0833" y="2564904"/>
            <a:ext cx="4703415" cy="107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4943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288" y="-71785"/>
            <a:ext cx="8424862" cy="105251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457200"/>
            <a:r>
              <a:rPr lang="es-P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/>
              </a:rPr>
              <a:t>GESTIÓN DE RIESGO EN LAS ENTIDADES</a:t>
            </a:r>
            <a:endParaRPr lang="es-P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12776"/>
            <a:ext cx="8424862" cy="4392488"/>
          </a:xfrm>
        </p:spPr>
        <p:txBody>
          <a:bodyPr>
            <a:normAutofit/>
          </a:bodyPr>
          <a:lstStyle/>
          <a:p>
            <a:pPr algn="just"/>
            <a:r>
              <a:rPr lang="es-PE" dirty="0" smtClean="0">
                <a:latin typeface="Arial Narrow" pitchFamily="34" charset="0"/>
              </a:rPr>
              <a:t>La implementación de la Interoperabilidad permitirá a la VUCE </a:t>
            </a:r>
            <a:r>
              <a:rPr lang="es-PE" dirty="0">
                <a:latin typeface="Arial Narrow" pitchFamily="34" charset="0"/>
              </a:rPr>
              <a:t>contar con </a:t>
            </a:r>
            <a:r>
              <a:rPr lang="es-PE" dirty="0" smtClean="0">
                <a:latin typeface="Arial Narrow" pitchFamily="34" charset="0"/>
              </a:rPr>
              <a:t>una base de datos de aquellas declaraciones amparadas con DR(s).</a:t>
            </a:r>
          </a:p>
          <a:p>
            <a:pPr algn="just"/>
            <a:r>
              <a:rPr lang="es-PE" dirty="0" smtClean="0">
                <a:latin typeface="Arial Narrow" pitchFamily="34" charset="0"/>
              </a:rPr>
              <a:t>La Base de Datos estará a disposición de las entidades.</a:t>
            </a:r>
          </a:p>
          <a:p>
            <a:pPr algn="just"/>
            <a:r>
              <a:rPr lang="es-PE" dirty="0" smtClean="0">
                <a:latin typeface="Arial Narrow" pitchFamily="34" charset="0"/>
              </a:rPr>
              <a:t>Las entidades podrán implementar Sistemas de Gestión de Riesgo para las mercancías restringidas que controlan.</a:t>
            </a:r>
            <a:endParaRPr lang="es-PE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027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288" y="-71785"/>
            <a:ext cx="8424862" cy="105251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 defTabSz="457200"/>
            <a:r>
              <a:rPr lang="es-P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/>
              </a:rPr>
              <a:t>MODIFICACIONES AL PROCEDIMIENTO  INTA-PE.00.06</a:t>
            </a:r>
            <a:endParaRPr lang="es-P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/>
            </a:endParaRPr>
          </a:p>
        </p:txBody>
      </p:sp>
      <p:sp>
        <p:nvSpPr>
          <p:cNvPr id="5" name="24 Rectángulo redondeado"/>
          <p:cNvSpPr/>
          <p:nvPr/>
        </p:nvSpPr>
        <p:spPr>
          <a:xfrm>
            <a:off x="1259632" y="1340768"/>
            <a:ext cx="6696744" cy="129614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s-ES" sz="3000" b="1" u="sng" dirty="0" smtClean="0">
                <a:solidFill>
                  <a:srgbClr val="C00000"/>
                </a:solidFill>
                <a:latin typeface="Arial Narrow" pitchFamily="34" charset="0"/>
                <a:cs typeface="Segoe UI Semilight" panose="020B0402040204020203" pitchFamily="34" charset="0"/>
              </a:rPr>
              <a:t>PREPUBLICACIÓN</a:t>
            </a:r>
          </a:p>
          <a:p>
            <a:pPr algn="just"/>
            <a:endParaRPr lang="es-ES" sz="1000" b="1" dirty="0">
              <a:solidFill>
                <a:srgbClr val="292929"/>
              </a:solidFill>
              <a:latin typeface="Arial Narrow" pitchFamily="34" charset="0"/>
              <a:cs typeface="Segoe UI Semilight" panose="020B0402040204020203" pitchFamily="34" charset="0"/>
            </a:endParaRPr>
          </a:p>
          <a:p>
            <a:pPr marL="180975" indent="-180975" algn="just">
              <a:buFont typeface="Arial" pitchFamily="34" charset="0"/>
              <a:buChar char="•"/>
            </a:pPr>
            <a:r>
              <a:rPr lang="es-PE" sz="3000" dirty="0" smtClean="0">
                <a:solidFill>
                  <a:schemeClr val="tx1"/>
                </a:solidFill>
                <a:latin typeface="Arial Narrow" pitchFamily="34" charset="0"/>
              </a:rPr>
              <a:t>Prevista del 06/07/2016 al 18/07/2016</a:t>
            </a:r>
            <a:endParaRPr lang="es-ES" sz="3000" dirty="0">
              <a:solidFill>
                <a:srgbClr val="C00000"/>
              </a:solidFill>
              <a:latin typeface="Arial Narrow" pitchFamily="34" charset="0"/>
            </a:endParaRPr>
          </a:p>
          <a:p>
            <a:pPr algn="just">
              <a:buFontTx/>
              <a:buChar char="-"/>
            </a:pPr>
            <a:endParaRPr lang="es-ES" sz="3000" b="1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7" name="24 Rectángulo redondeado"/>
          <p:cNvSpPr/>
          <p:nvPr/>
        </p:nvSpPr>
        <p:spPr>
          <a:xfrm>
            <a:off x="1259632" y="2852936"/>
            <a:ext cx="6696744" cy="129614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s-ES" sz="3000" b="1" u="sng" dirty="0" smtClean="0">
                <a:solidFill>
                  <a:srgbClr val="C00000"/>
                </a:solidFill>
                <a:latin typeface="Arial Narrow" pitchFamily="34" charset="0"/>
                <a:cs typeface="Segoe UI Semilight" panose="020B0402040204020203" pitchFamily="34" charset="0"/>
              </a:rPr>
              <a:t>INCORPORACIÓN DE OBSERVACIONES</a:t>
            </a:r>
          </a:p>
          <a:p>
            <a:pPr algn="just"/>
            <a:endParaRPr lang="es-ES" sz="1000" b="1" dirty="0">
              <a:solidFill>
                <a:srgbClr val="292929"/>
              </a:solidFill>
              <a:latin typeface="Arial Narrow" pitchFamily="34" charset="0"/>
              <a:cs typeface="Segoe UI Semilight" panose="020B0402040204020203" pitchFamily="34" charset="0"/>
            </a:endParaRPr>
          </a:p>
          <a:p>
            <a:pPr marL="180975" indent="-180975" algn="just">
              <a:buFont typeface="Arial" pitchFamily="34" charset="0"/>
              <a:buChar char="•"/>
            </a:pPr>
            <a:r>
              <a:rPr lang="es-PE" sz="3000" dirty="0" smtClean="0">
                <a:solidFill>
                  <a:schemeClr val="tx1"/>
                </a:solidFill>
                <a:latin typeface="Arial Narrow" pitchFamily="34" charset="0"/>
              </a:rPr>
              <a:t>Prevista del 19/07/2016 al 27/07/2016</a:t>
            </a:r>
            <a:endParaRPr lang="es-ES" sz="3000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8" name="24 Rectángulo redondeado"/>
          <p:cNvSpPr/>
          <p:nvPr/>
        </p:nvSpPr>
        <p:spPr>
          <a:xfrm>
            <a:off x="1259632" y="4365104"/>
            <a:ext cx="6696744" cy="129614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s-ES" sz="3000" b="1" u="sng" dirty="0" smtClean="0">
                <a:solidFill>
                  <a:srgbClr val="C00000"/>
                </a:solidFill>
                <a:latin typeface="Arial Narrow" pitchFamily="34" charset="0"/>
                <a:cs typeface="Segoe UI Semilight" panose="020B0402040204020203" pitchFamily="34" charset="0"/>
              </a:rPr>
              <a:t>PUBLICACIÓN</a:t>
            </a:r>
          </a:p>
          <a:p>
            <a:pPr algn="just"/>
            <a:endParaRPr lang="es-ES" sz="1000" b="1" dirty="0">
              <a:solidFill>
                <a:srgbClr val="292929"/>
              </a:solidFill>
              <a:latin typeface="Arial Narrow" pitchFamily="34" charset="0"/>
              <a:cs typeface="Segoe UI Semilight" panose="020B0402040204020203" pitchFamily="34" charset="0"/>
            </a:endParaRPr>
          </a:p>
          <a:p>
            <a:pPr marL="180975" indent="-180975" algn="just">
              <a:buFont typeface="Arial" pitchFamily="34" charset="0"/>
              <a:buChar char="•"/>
            </a:pPr>
            <a:r>
              <a:rPr lang="es-PE" sz="3000" dirty="0" smtClean="0">
                <a:solidFill>
                  <a:schemeClr val="tx1"/>
                </a:solidFill>
                <a:latin typeface="Arial Narrow" pitchFamily="34" charset="0"/>
              </a:rPr>
              <a:t>Prevista del 12/08/2016 al 16/08/2016</a:t>
            </a:r>
            <a:endParaRPr lang="es-ES" sz="3000" dirty="0">
              <a:solidFill>
                <a:srgbClr val="C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1525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ctrTitle"/>
          </p:nvPr>
        </p:nvSpPr>
        <p:spPr>
          <a:xfrm>
            <a:off x="616024" y="2708920"/>
            <a:ext cx="7772400" cy="11521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PE" sz="5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Narrow" pitchFamily="34" charset="0"/>
                <a:ea typeface="Calibri"/>
                <a:cs typeface="Gotham Medium"/>
                <a:sym typeface="Calibri"/>
              </a:rPr>
              <a:t>ALCANCES INFORMÁTICOS</a:t>
            </a:r>
            <a:endParaRPr lang="es-PE" sz="5000" b="1" i="0" u="none" strike="noStrike" cap="all" baseline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 Narrow" pitchFamily="34" charset="0"/>
              <a:ea typeface="Calibri"/>
              <a:cs typeface="Gotham Medium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9032613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23528" y="-71785"/>
            <a:ext cx="8424862" cy="105251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457200"/>
            <a:r>
              <a:rPr lang="es-P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/>
              </a:rPr>
              <a:t>ALCANCE</a:t>
            </a:r>
            <a:endParaRPr lang="es-P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/>
            </a:endParaRPr>
          </a:p>
        </p:txBody>
      </p:sp>
      <p:sp>
        <p:nvSpPr>
          <p:cNvPr id="5" name="4 Abrir llave"/>
          <p:cNvSpPr/>
          <p:nvPr/>
        </p:nvSpPr>
        <p:spPr>
          <a:xfrm>
            <a:off x="1475656" y="1484784"/>
            <a:ext cx="382578" cy="4176464"/>
          </a:xfrm>
          <a:prstGeom prst="leftBrace">
            <a:avLst>
              <a:gd name="adj1" fmla="val 4668"/>
              <a:gd name="adj2" fmla="val 49734"/>
            </a:avLst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7" name="6 CuadroTexto"/>
          <p:cNvSpPr txBox="1"/>
          <p:nvPr/>
        </p:nvSpPr>
        <p:spPr>
          <a:xfrm>
            <a:off x="2411760" y="1700808"/>
            <a:ext cx="8899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2200" b="1" dirty="0" smtClean="0">
                <a:latin typeface="Arial Narrow" pitchFamily="34" charset="0"/>
              </a:rPr>
              <a:t>SEIDA</a:t>
            </a:r>
            <a:endParaRPr lang="es-PE" sz="2200" b="1" dirty="0">
              <a:latin typeface="Arial Narrow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858234" y="4077072"/>
            <a:ext cx="20656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PE" sz="2200" b="1" dirty="0" smtClean="0">
                <a:latin typeface="Arial Narrow" pitchFamily="34" charset="0"/>
              </a:rPr>
              <a:t>TELEDESPACHO</a:t>
            </a:r>
            <a:endParaRPr lang="es-PE" sz="2200" b="1" dirty="0">
              <a:latin typeface="Arial Narrow" pitchFamily="34" charset="0"/>
            </a:endParaRPr>
          </a:p>
        </p:txBody>
      </p:sp>
      <p:sp>
        <p:nvSpPr>
          <p:cNvPr id="9" name="8 Abrir llave"/>
          <p:cNvSpPr/>
          <p:nvPr/>
        </p:nvSpPr>
        <p:spPr>
          <a:xfrm>
            <a:off x="3923928" y="1340768"/>
            <a:ext cx="216024" cy="1080120"/>
          </a:xfrm>
          <a:prstGeom prst="leftBrac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0" name="9 Abrir llave"/>
          <p:cNvSpPr/>
          <p:nvPr/>
        </p:nvSpPr>
        <p:spPr>
          <a:xfrm>
            <a:off x="3961729" y="2996952"/>
            <a:ext cx="216024" cy="2592288"/>
          </a:xfrm>
          <a:prstGeom prst="leftBrace">
            <a:avLst>
              <a:gd name="adj1" fmla="val 3298"/>
              <a:gd name="adj2" fmla="val 50000"/>
            </a:avLst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1" name="10 CuadroTexto"/>
          <p:cNvSpPr txBox="1"/>
          <p:nvPr/>
        </p:nvSpPr>
        <p:spPr>
          <a:xfrm>
            <a:off x="4211960" y="1340768"/>
            <a:ext cx="4104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s-PE" sz="2000" b="1" dirty="0" smtClean="0">
                <a:latin typeface="Arial Narrow" pitchFamily="34" charset="0"/>
              </a:rPr>
              <a:t>  Importación para el consumo (10)</a:t>
            </a:r>
          </a:p>
          <a:p>
            <a:pPr>
              <a:buFontTx/>
              <a:buChar char="-"/>
            </a:pPr>
            <a:r>
              <a:rPr lang="es-PE" sz="2000" b="1" dirty="0" smtClean="0">
                <a:latin typeface="Arial Narrow" pitchFamily="34" charset="0"/>
              </a:rPr>
              <a:t>  Vía Marítima (7 </a:t>
            </a:r>
            <a:r>
              <a:rPr lang="es-PE" sz="2000" b="1" dirty="0" smtClean="0">
                <a:latin typeface="Arial Narrow" pitchFamily="34" charset="0"/>
              </a:rPr>
              <a:t>Aduanas</a:t>
            </a:r>
            <a:r>
              <a:rPr lang="es-PE" sz="2000" b="1" dirty="0" smtClean="0">
                <a:latin typeface="Arial Narrow" pitchFamily="34" charset="0"/>
              </a:rPr>
              <a:t>)</a:t>
            </a:r>
          </a:p>
          <a:p>
            <a:pPr>
              <a:buFontTx/>
              <a:buChar char="-"/>
            </a:pPr>
            <a:r>
              <a:rPr lang="es-PE" sz="2000" b="1" dirty="0" smtClean="0">
                <a:latin typeface="Arial Narrow" pitchFamily="34" charset="0"/>
              </a:rPr>
              <a:t>  11 entidades de VUCE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4211960" y="2924944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s-PE" sz="2000" b="1" dirty="0" smtClean="0">
                <a:latin typeface="Arial Narrow" pitchFamily="34" charset="0"/>
              </a:rPr>
              <a:t> Importación para el consumo</a:t>
            </a:r>
          </a:p>
          <a:p>
            <a:pPr marL="180975" lvl="1">
              <a:buFont typeface="Arial" pitchFamily="34" charset="0"/>
              <a:buChar char="•"/>
            </a:pPr>
            <a:r>
              <a:rPr lang="es-PE" sz="2000" b="1" dirty="0" smtClean="0">
                <a:latin typeface="Arial Narrow" pitchFamily="34" charset="0"/>
              </a:rPr>
              <a:t> Vías Aérea y Terrestre</a:t>
            </a:r>
          </a:p>
          <a:p>
            <a:pPr marL="180975" lvl="1">
              <a:buFont typeface="Arial" pitchFamily="34" charset="0"/>
              <a:buChar char="•"/>
            </a:pPr>
            <a:r>
              <a:rPr lang="es-PE" sz="2000" b="1" dirty="0" smtClean="0">
                <a:latin typeface="Arial Narrow" pitchFamily="34" charset="0"/>
              </a:rPr>
              <a:t> SENASA / DIGESA</a:t>
            </a:r>
            <a:endParaRPr lang="es-PE" sz="2000" b="1" dirty="0">
              <a:latin typeface="Arial Narrow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214265" y="4005064"/>
            <a:ext cx="503825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s-PE" sz="2000" b="1" dirty="0" smtClean="0">
                <a:latin typeface="Arial Narrow" pitchFamily="34" charset="0"/>
              </a:rPr>
              <a:t> Depósito aduanero (70) y Admisión temporal para perfeccionamiento activo (21):</a:t>
            </a:r>
          </a:p>
          <a:p>
            <a:pPr marL="180975" lvl="1">
              <a:buFont typeface="Arial" pitchFamily="34" charset="0"/>
              <a:buChar char="•"/>
            </a:pPr>
            <a:r>
              <a:rPr lang="es-PE" sz="2000" b="1" dirty="0" smtClean="0">
                <a:latin typeface="Arial Narrow" pitchFamily="34" charset="0"/>
              </a:rPr>
              <a:t> Aduana Marítima </a:t>
            </a:r>
            <a:r>
              <a:rPr lang="es-PE" sz="2000" b="1" dirty="0" smtClean="0">
                <a:latin typeface="Arial Narrow" pitchFamily="34" charset="0"/>
              </a:rPr>
              <a:t>del Callao y </a:t>
            </a:r>
            <a:r>
              <a:rPr lang="es-PE" sz="2000" b="1" dirty="0" smtClean="0">
                <a:latin typeface="Arial Narrow" pitchFamily="34" charset="0"/>
              </a:rPr>
              <a:t>en las vías Aérea y Terrestre</a:t>
            </a:r>
          </a:p>
          <a:p>
            <a:pPr marL="180975" lvl="1">
              <a:buFont typeface="Arial" pitchFamily="34" charset="0"/>
              <a:buChar char="•"/>
            </a:pPr>
            <a:r>
              <a:rPr lang="es-PE" sz="2000" b="1" dirty="0" smtClean="0">
                <a:latin typeface="Arial Narrow" pitchFamily="34" charset="0"/>
              </a:rPr>
              <a:t> SENASA</a:t>
            </a:r>
            <a:endParaRPr lang="es-PE" sz="2000" b="1" dirty="0">
              <a:latin typeface="Arial Narrow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 rot="16200000">
            <a:off x="-482908" y="3044399"/>
            <a:ext cx="2654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400" b="1" dirty="0" smtClean="0">
                <a:latin typeface="Arial Narrow" pitchFamily="34" charset="0"/>
              </a:rPr>
              <a:t>Interoperabilidad</a:t>
            </a:r>
          </a:p>
          <a:p>
            <a:pPr algn="ctr"/>
            <a:r>
              <a:rPr lang="es-PE" sz="2400" b="1" dirty="0" smtClean="0">
                <a:latin typeface="Arial Narrow" pitchFamily="34" charset="0"/>
              </a:rPr>
              <a:t>  SUNAT - VUCE</a:t>
            </a:r>
            <a:endParaRPr lang="es-PE" sz="24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6902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95288" y="-71785"/>
            <a:ext cx="8424862" cy="105251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457200"/>
            <a:r>
              <a:rPr lang="es-P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/>
              </a:rPr>
              <a:t>TRANSACCIONES INVOLUCRADAS</a:t>
            </a:r>
            <a:endParaRPr lang="es-P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/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683568" y="980728"/>
            <a:ext cx="7632848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PE" sz="2000" b="1" dirty="0" smtClean="0">
                <a:latin typeface="Arial Narrow" pitchFamily="34" charset="0"/>
              </a:rPr>
              <a:t>OPERACIONES INVOLUCRADAS - SEIDA:</a:t>
            </a:r>
          </a:p>
          <a:p>
            <a:pPr marL="263525" lvl="1" indent="-263525">
              <a:buFont typeface="Wingdings" pitchFamily="2" charset="2"/>
              <a:buChar char="§"/>
            </a:pPr>
            <a:r>
              <a:rPr lang="es-PE" sz="2000" dirty="0" smtClean="0">
                <a:latin typeface="Arial Narrow" pitchFamily="34" charset="0"/>
              </a:rPr>
              <a:t>1001: Numeración de declaración del régimen de importación</a:t>
            </a:r>
          </a:p>
          <a:p>
            <a:pPr marL="263525" lvl="1" indent="-263525">
              <a:buFont typeface="Wingdings" pitchFamily="2" charset="2"/>
              <a:buChar char="§"/>
            </a:pPr>
            <a:r>
              <a:rPr lang="es-PE" sz="2000" dirty="0" smtClean="0">
                <a:latin typeface="Arial Narrow" pitchFamily="34" charset="0"/>
              </a:rPr>
              <a:t>1003: Rectificación de declaración </a:t>
            </a:r>
            <a:r>
              <a:rPr lang="es-PE" sz="2000" dirty="0">
                <a:latin typeface="Arial Narrow" pitchFamily="34" charset="0"/>
              </a:rPr>
              <a:t>del régimen de importación</a:t>
            </a:r>
            <a:endParaRPr lang="es-PE" sz="2000" dirty="0" smtClean="0">
              <a:latin typeface="Arial Narrow" pitchFamily="34" charset="0"/>
            </a:endParaRPr>
          </a:p>
          <a:p>
            <a:pPr marL="263525" lvl="1" indent="-263525">
              <a:buFont typeface="Wingdings" pitchFamily="2" charset="2"/>
              <a:buChar char="§"/>
            </a:pPr>
            <a:r>
              <a:rPr lang="es-PE" sz="2000" dirty="0" smtClean="0">
                <a:latin typeface="Arial Narrow" pitchFamily="34" charset="0"/>
              </a:rPr>
              <a:t>1005: Regularización de despacho urgente del </a:t>
            </a:r>
            <a:r>
              <a:rPr lang="es-PE" sz="2000" dirty="0">
                <a:latin typeface="Arial Narrow" pitchFamily="34" charset="0"/>
              </a:rPr>
              <a:t>régimen de importación</a:t>
            </a:r>
            <a:endParaRPr lang="es-PE" sz="2000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es-PE" sz="2000" b="1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es-PE" sz="2000" b="1" dirty="0" smtClean="0">
                <a:latin typeface="Arial Narrow" pitchFamily="34" charset="0"/>
              </a:rPr>
              <a:t>OPERACIONES INVOLUCRADAS - TELEDESPACHO </a:t>
            </a:r>
          </a:p>
          <a:p>
            <a:pPr marL="0" indent="0">
              <a:buNone/>
            </a:pPr>
            <a:r>
              <a:rPr lang="es-PE" sz="2000" b="1" dirty="0" smtClean="0">
                <a:latin typeface="Arial Narrow" pitchFamily="34" charset="0"/>
              </a:rPr>
              <a:t>(SENASA  Y DIGESA):</a:t>
            </a:r>
          </a:p>
          <a:p>
            <a:pPr marL="285750" lvl="1">
              <a:buFont typeface="Wingdings" pitchFamily="2" charset="2"/>
              <a:buChar char="§"/>
            </a:pPr>
            <a:r>
              <a:rPr lang="es-PE" sz="2000" dirty="0" smtClean="0">
                <a:latin typeface="Arial Narrow" pitchFamily="34" charset="0"/>
              </a:rPr>
              <a:t>Numeración de declaración </a:t>
            </a:r>
            <a:r>
              <a:rPr lang="es-PE" sz="2000" dirty="0">
                <a:latin typeface="Arial Narrow" pitchFamily="34" charset="0"/>
              </a:rPr>
              <a:t>del régimen de importación</a:t>
            </a:r>
            <a:endParaRPr lang="es-PE" sz="2000" dirty="0" smtClean="0">
              <a:latin typeface="Arial Narrow" pitchFamily="34" charset="0"/>
            </a:endParaRPr>
          </a:p>
          <a:p>
            <a:pPr marL="285750" lvl="1">
              <a:buFont typeface="Wingdings" pitchFamily="2" charset="2"/>
              <a:buChar char="§"/>
            </a:pPr>
            <a:r>
              <a:rPr lang="es-PE" sz="2000" dirty="0" smtClean="0">
                <a:latin typeface="Arial Narrow" pitchFamily="34" charset="0"/>
              </a:rPr>
              <a:t>Rectificación de declaración </a:t>
            </a:r>
            <a:r>
              <a:rPr lang="es-PE" sz="2000" dirty="0">
                <a:latin typeface="Arial Narrow" pitchFamily="34" charset="0"/>
              </a:rPr>
              <a:t>del régimen de importación</a:t>
            </a:r>
            <a:endParaRPr lang="es-PE" sz="2000" dirty="0" smtClean="0">
              <a:latin typeface="Arial Narrow" pitchFamily="34" charset="0"/>
            </a:endParaRPr>
          </a:p>
          <a:p>
            <a:pPr marL="285750" lvl="1">
              <a:buFont typeface="Wingdings" pitchFamily="2" charset="2"/>
              <a:buChar char="§"/>
            </a:pPr>
            <a:r>
              <a:rPr lang="es-PE" sz="2000" dirty="0" smtClean="0">
                <a:latin typeface="Arial Narrow" pitchFamily="34" charset="0"/>
              </a:rPr>
              <a:t>Regularización de despacho </a:t>
            </a:r>
            <a:r>
              <a:rPr lang="es-PE" sz="2000" dirty="0">
                <a:latin typeface="Arial Narrow" pitchFamily="34" charset="0"/>
              </a:rPr>
              <a:t>del régimen de importación</a:t>
            </a:r>
            <a:endParaRPr lang="es-PE" sz="2000" dirty="0" smtClean="0">
              <a:latin typeface="Arial Narrow" pitchFamily="34" charset="0"/>
            </a:endParaRPr>
          </a:p>
          <a:p>
            <a:pPr marL="285750" lvl="1">
              <a:buFont typeface="Wingdings" pitchFamily="2" charset="2"/>
              <a:buChar char="§"/>
            </a:pPr>
            <a:r>
              <a:rPr lang="es-PE" sz="2000" dirty="0" smtClean="0">
                <a:latin typeface="Arial Narrow" pitchFamily="34" charset="0"/>
              </a:rPr>
              <a:t>Numeración de declaración del régimen de depósito (sólo SENASA)</a:t>
            </a:r>
          </a:p>
          <a:p>
            <a:pPr marL="285750" lvl="1">
              <a:buFont typeface="Wingdings" pitchFamily="2" charset="2"/>
              <a:buChar char="§"/>
            </a:pPr>
            <a:r>
              <a:rPr lang="es-PE" sz="2000" dirty="0" smtClean="0">
                <a:latin typeface="Arial Narrow" pitchFamily="34" charset="0"/>
              </a:rPr>
              <a:t>Numeración de declaración del régimen de admisión temporal para perfeccionamiento activo (sólo SENASA).</a:t>
            </a:r>
          </a:p>
          <a:p>
            <a:pPr lvl="1">
              <a:buNone/>
            </a:pPr>
            <a:endParaRPr lang="es-PE" sz="2000" dirty="0" smtClean="0">
              <a:latin typeface="Arial Narrow" pitchFamily="34" charset="0"/>
            </a:endParaRPr>
          </a:p>
          <a:p>
            <a:pPr lvl="1"/>
            <a:endParaRPr lang="es-PE" sz="20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9754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1"/>
            <a:ext cx="913429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446856" y="1052736"/>
            <a:ext cx="8229600" cy="1075272"/>
          </a:xfrm>
        </p:spPr>
        <p:txBody>
          <a:bodyPr>
            <a:noAutofit/>
          </a:bodyPr>
          <a:lstStyle/>
          <a:p>
            <a:r>
              <a:rPr lang="es-PE" sz="2800" b="1" dirty="0" smtClean="0">
                <a:latin typeface="Arial Narrow" pitchFamily="34" charset="0"/>
              </a:rPr>
              <a:t>Nuevos Tipo de Documento: </a:t>
            </a:r>
            <a:r>
              <a:rPr lang="es-PE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20 / 21</a:t>
            </a:r>
          </a:p>
          <a:p>
            <a:r>
              <a:rPr lang="es-PE" sz="2800" b="1" dirty="0" smtClean="0">
                <a:latin typeface="Arial Narrow" pitchFamily="34" charset="0"/>
              </a:rPr>
              <a:t>Estructura XML V 1.0 </a:t>
            </a:r>
            <a:r>
              <a:rPr lang="es-PE" sz="2800" b="1" dirty="0" err="1" smtClean="0">
                <a:latin typeface="Arial Narrow" pitchFamily="34" charset="0"/>
              </a:rPr>
              <a:t>CustomsDeclarationPeru</a:t>
            </a:r>
            <a:endParaRPr lang="es-PE" sz="2800" b="1" dirty="0">
              <a:latin typeface="Arial Narrow" pitchFamily="34" charset="0"/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395288" y="-71785"/>
            <a:ext cx="8424862" cy="105251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457200"/>
            <a:r>
              <a:rPr lang="es-P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/>
              </a:rPr>
              <a:t>TRANSMISIÓN EN EL SEIDA</a:t>
            </a:r>
            <a:endParaRPr lang="es-P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5790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95288" y="-71785"/>
            <a:ext cx="8424862" cy="105251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457200"/>
            <a:r>
              <a:rPr lang="es-P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/>
              </a:rPr>
              <a:t>TRANSMISIÓN EN EL TELEDESPACHO</a:t>
            </a:r>
            <a:endParaRPr lang="es-P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0040" y="1916832"/>
            <a:ext cx="8532440" cy="41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2 Marcador de contenido"/>
          <p:cNvSpPr>
            <a:spLocks noGrp="1"/>
          </p:cNvSpPr>
          <p:nvPr>
            <p:ph idx="1"/>
          </p:nvPr>
        </p:nvSpPr>
        <p:spPr>
          <a:xfrm>
            <a:off x="446856" y="841560"/>
            <a:ext cx="6285384" cy="953006"/>
          </a:xfrm>
        </p:spPr>
        <p:txBody>
          <a:bodyPr>
            <a:noAutofit/>
          </a:bodyPr>
          <a:lstStyle/>
          <a:p>
            <a:r>
              <a:rPr lang="es-PE" sz="2800" b="1" dirty="0" smtClean="0">
                <a:latin typeface="Arial Narrow" pitchFamily="34" charset="0"/>
              </a:rPr>
              <a:t>Nuevos Tipo de Documento: </a:t>
            </a:r>
            <a:r>
              <a:rPr lang="es-PE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20 / 21</a:t>
            </a:r>
          </a:p>
          <a:p>
            <a:r>
              <a:rPr lang="es-PE" sz="2800" b="1" dirty="0" smtClean="0">
                <a:latin typeface="Arial Narrow" pitchFamily="34" charset="0"/>
              </a:rPr>
              <a:t>Archivo DUADOCAS</a:t>
            </a:r>
            <a:endParaRPr lang="es-PE" sz="28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7152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95288" y="-71785"/>
            <a:ext cx="8424862" cy="105251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457200"/>
            <a:r>
              <a:rPr lang="es-PE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/>
              </a:rPr>
              <a:t>VALIDACIONES GENERALES</a:t>
            </a:r>
            <a:endParaRPr lang="es-PE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/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364038"/>
          </a:xfrm>
        </p:spPr>
        <p:txBody>
          <a:bodyPr>
            <a:normAutofit lnSpcReduction="10000"/>
          </a:bodyPr>
          <a:lstStyle/>
          <a:p>
            <a:r>
              <a:rPr lang="es-PE" dirty="0" smtClean="0">
                <a:latin typeface="Arial Narrow" pitchFamily="34" charset="0"/>
              </a:rPr>
              <a:t>Obligatorio según Fecha de </a:t>
            </a:r>
            <a:r>
              <a:rPr lang="es-PE" dirty="0">
                <a:latin typeface="Arial Narrow" pitchFamily="34" charset="0"/>
              </a:rPr>
              <a:t>E</a:t>
            </a:r>
            <a:r>
              <a:rPr lang="es-PE" dirty="0" smtClean="0">
                <a:latin typeface="Arial Narrow" pitchFamily="34" charset="0"/>
              </a:rPr>
              <a:t>xigibilidad por Sub-entidad (</a:t>
            </a:r>
            <a:r>
              <a:rPr lang="es-PE" dirty="0" err="1" smtClean="0">
                <a:latin typeface="Arial Narrow" pitchFamily="34" charset="0"/>
              </a:rPr>
              <a:t>Teledespacho</a:t>
            </a:r>
            <a:r>
              <a:rPr lang="es-PE" dirty="0" smtClean="0">
                <a:latin typeface="Arial Narrow" pitchFamily="34" charset="0"/>
              </a:rPr>
              <a:t> sólo SENASA y DIGESA).</a:t>
            </a:r>
          </a:p>
          <a:p>
            <a:r>
              <a:rPr lang="es-PE" dirty="0" smtClean="0">
                <a:latin typeface="Arial Narrow" pitchFamily="34" charset="0"/>
              </a:rPr>
              <a:t>SUCE sólo para Sub-entidad 0401.</a:t>
            </a:r>
          </a:p>
          <a:p>
            <a:r>
              <a:rPr lang="es-PE" dirty="0" smtClean="0">
                <a:latin typeface="Arial Narrow" pitchFamily="34" charset="0"/>
              </a:rPr>
              <a:t>El DR y/o SUCE debe existir.</a:t>
            </a:r>
          </a:p>
          <a:p>
            <a:r>
              <a:rPr lang="es-PE" dirty="0" smtClean="0">
                <a:latin typeface="Arial Narrow" pitchFamily="34" charset="0"/>
              </a:rPr>
              <a:t>Debe pertenecer al consignatario.</a:t>
            </a:r>
          </a:p>
          <a:p>
            <a:r>
              <a:rPr lang="es-PE" dirty="0" smtClean="0">
                <a:latin typeface="Arial Narrow" pitchFamily="34" charset="0"/>
              </a:rPr>
              <a:t>Debe ser emitido por la entidad que regula.</a:t>
            </a:r>
          </a:p>
          <a:p>
            <a:r>
              <a:rPr lang="es-PE" dirty="0" smtClean="0">
                <a:latin typeface="Arial Narrow" pitchFamily="34" charset="0"/>
              </a:rPr>
              <a:t>La SUCE es válida dentro de los 7 días de emitida y si no tiene un DR asociado.</a:t>
            </a:r>
          </a:p>
          <a:p>
            <a:endParaRPr lang="es-PE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8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308992" y="66204"/>
            <a:ext cx="8583488" cy="698500"/>
          </a:xfrm>
        </p:spPr>
        <p:txBody>
          <a:bodyPr/>
          <a:lstStyle/>
          <a:p>
            <a:pPr algn="ctr"/>
            <a:r>
              <a:rPr lang="es-PE" kern="1200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Arial Narrow" pitchFamily="34" charset="0"/>
                <a:ea typeface="+mn-ea"/>
                <a:cs typeface="Arial" pitchFamily="34" charset="0"/>
              </a:rPr>
              <a:t>MERC. RESTRINGIDAS EN LA IMPORTACIÓN</a:t>
            </a:r>
            <a:endParaRPr lang="es-PE" kern="1200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Arial Narrow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91311436"/>
              </p:ext>
            </p:extLst>
          </p:nvPr>
        </p:nvGraphicFramePr>
        <p:xfrm>
          <a:off x="611560" y="1124744"/>
          <a:ext cx="8175625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9 Rectángulo"/>
          <p:cNvSpPr/>
          <p:nvPr/>
        </p:nvSpPr>
        <p:spPr>
          <a:xfrm>
            <a:off x="755576" y="5301208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>
                <a:solidFill>
                  <a:srgbClr val="1A29BC"/>
                </a:solidFill>
                <a:latin typeface="Arial Narrow" pitchFamily="34" charset="0"/>
              </a:rPr>
              <a:t>Aproximadamente las mercancías restringidas representan el </a:t>
            </a:r>
            <a:r>
              <a:rPr lang="es-ES" sz="2000" b="1" u="sng" dirty="0" smtClean="0">
                <a:solidFill>
                  <a:srgbClr val="1A29BC"/>
                </a:solidFill>
                <a:latin typeface="Arial Narrow" pitchFamily="34" charset="0"/>
              </a:rPr>
              <a:t>20%</a:t>
            </a:r>
            <a:r>
              <a:rPr lang="es-ES" sz="2000" dirty="0" smtClean="0">
                <a:solidFill>
                  <a:srgbClr val="1A29BC"/>
                </a:solidFill>
                <a:latin typeface="Arial Narrow" pitchFamily="34" charset="0"/>
              </a:rPr>
              <a:t> del Valor CIF de las mercancías importadas al país.</a:t>
            </a:r>
            <a:endParaRPr lang="es-PE" sz="2000" dirty="0">
              <a:solidFill>
                <a:srgbClr val="1A29BC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3480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wheel spokes="1"/>
      </p:transition>
    </mc:Choice>
    <mc:Fallback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339752" y="2956882"/>
            <a:ext cx="93968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PE" sz="20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Folios</a:t>
            </a:r>
            <a:endParaRPr kumimoji="0" lang="es-PE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43000"/>
            <a:ext cx="5803722" cy="3094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352800" y="4780756"/>
            <a:ext cx="22098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PE" sz="4000" b="1" cap="all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 Narrow" pitchFamily="34" charset="0"/>
              </a:rPr>
              <a:t>GRACIAS</a:t>
            </a:r>
            <a:endParaRPr lang="es-PE" sz="4000" b="1" cap="all" dirty="0">
              <a:ln w="0"/>
              <a:solidFill>
                <a:schemeClr val="accent1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 Narrow" pitchFamily="34" charset="0"/>
            </a:endParaRPr>
          </a:p>
          <a:p>
            <a:pPr algn="ctr" eaLnBrk="0" hangingPunct="0"/>
            <a:endParaRPr lang="es-ES" sz="4000" dirty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094418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08992" y="66204"/>
            <a:ext cx="8583488" cy="698500"/>
          </a:xfrm>
        </p:spPr>
        <p:txBody>
          <a:bodyPr/>
          <a:lstStyle/>
          <a:p>
            <a:pPr algn="ctr"/>
            <a:r>
              <a:rPr lang="es-PE" kern="1200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Arial Narrow" pitchFamily="34" charset="0"/>
                <a:ea typeface="+mn-ea"/>
                <a:cs typeface="Arial" pitchFamily="34" charset="0"/>
              </a:rPr>
              <a:t>DECLARACIONES DE MERC. RESTRINGIDAS</a:t>
            </a:r>
            <a:endParaRPr lang="es-PE" kern="1200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Arial Narrow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5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95197711"/>
              </p:ext>
            </p:extLst>
          </p:nvPr>
        </p:nvGraphicFramePr>
        <p:xfrm>
          <a:off x="467544" y="908720"/>
          <a:ext cx="842493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6 Rectángulo"/>
          <p:cNvSpPr/>
          <p:nvPr/>
        </p:nvSpPr>
        <p:spPr>
          <a:xfrm>
            <a:off x="683568" y="5373216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>
                <a:solidFill>
                  <a:srgbClr val="1A29BC"/>
                </a:solidFill>
                <a:latin typeface="Arial Narrow" pitchFamily="34" charset="0"/>
              </a:rPr>
              <a:t>Mientras que en cantidad de declaraciones numeradas anualmente, las mercancías restringidas representan un </a:t>
            </a:r>
            <a:r>
              <a:rPr lang="es-ES" sz="2000" b="1" u="sng" dirty="0" smtClean="0">
                <a:solidFill>
                  <a:srgbClr val="1A29BC"/>
                </a:solidFill>
                <a:latin typeface="Arial Narrow" pitchFamily="34" charset="0"/>
              </a:rPr>
              <a:t>10%</a:t>
            </a:r>
            <a:r>
              <a:rPr lang="es-ES" sz="2000" dirty="0" smtClean="0">
                <a:solidFill>
                  <a:srgbClr val="1A29BC"/>
                </a:solidFill>
                <a:latin typeface="Arial Narrow" pitchFamily="34" charset="0"/>
              </a:rPr>
              <a:t> del total de declaraciones</a:t>
            </a:r>
            <a:endParaRPr lang="es-PE" sz="2000" dirty="0">
              <a:solidFill>
                <a:srgbClr val="1A29BC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2393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wheel spokes="1"/>
      </p:transition>
    </mc:Choice>
    <mc:Fallback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ctrTitle"/>
          </p:nvPr>
        </p:nvSpPr>
        <p:spPr>
          <a:xfrm>
            <a:off x="616024" y="2708920"/>
            <a:ext cx="7772400" cy="11521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PE" sz="5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Narrow" pitchFamily="34" charset="0"/>
                <a:ea typeface="Calibri"/>
                <a:cs typeface="Gotham Medium"/>
                <a:sym typeface="Calibri"/>
              </a:rPr>
              <a:t>ALCANCES NORMATIVOS</a:t>
            </a:r>
            <a:endParaRPr lang="es-PE" sz="5000" b="1" i="0" u="none" strike="noStrike" cap="all" baseline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 Narrow" pitchFamily="34" charset="0"/>
              <a:ea typeface="Calibri"/>
              <a:cs typeface="Gotham Medium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378792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0" y="66204"/>
            <a:ext cx="9144000" cy="698500"/>
          </a:xfrm>
        </p:spPr>
        <p:txBody>
          <a:bodyPr/>
          <a:lstStyle/>
          <a:p>
            <a:pPr algn="ctr"/>
            <a:r>
              <a:rPr lang="es-PE" kern="1200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Arial Narrow" pitchFamily="34" charset="0"/>
                <a:ea typeface="+mn-ea"/>
                <a:cs typeface="Arial" pitchFamily="34" charset="0"/>
              </a:rPr>
              <a:t>ALCANCE DEL PROYECTO</a:t>
            </a:r>
            <a:endParaRPr lang="es-PE" kern="1200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Arial Narrow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xmlns="" val="3458039082"/>
              </p:ext>
            </p:extLst>
          </p:nvPr>
        </p:nvGraphicFramePr>
        <p:xfrm>
          <a:off x="0" y="764704"/>
          <a:ext cx="9144000" cy="4856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Flecha izquierda"/>
          <p:cNvSpPr/>
          <p:nvPr/>
        </p:nvSpPr>
        <p:spPr>
          <a:xfrm>
            <a:off x="5796136" y="2132856"/>
            <a:ext cx="648072" cy="3312368"/>
          </a:xfrm>
          <a:prstGeom prst="leftArrow">
            <a:avLst>
              <a:gd name="adj1" fmla="val 23807"/>
              <a:gd name="adj2" fmla="val 52953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8" name="7 Flecha izquierda"/>
          <p:cNvSpPr/>
          <p:nvPr/>
        </p:nvSpPr>
        <p:spPr>
          <a:xfrm>
            <a:off x="2699792" y="2204864"/>
            <a:ext cx="648072" cy="3312368"/>
          </a:xfrm>
          <a:prstGeom prst="leftArrow">
            <a:avLst>
              <a:gd name="adj1" fmla="val 25091"/>
              <a:gd name="adj2" fmla="val 52953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/>
              <a:t> </a:t>
            </a:r>
            <a:endParaRPr lang="es-PE" dirty="0"/>
          </a:p>
        </p:txBody>
      </p:sp>
      <p:sp>
        <p:nvSpPr>
          <p:cNvPr id="9" name="8 Flecha izquierda y derecha"/>
          <p:cNvSpPr/>
          <p:nvPr/>
        </p:nvSpPr>
        <p:spPr>
          <a:xfrm>
            <a:off x="3204356" y="5373216"/>
            <a:ext cx="2663788" cy="864096"/>
          </a:xfrm>
          <a:prstGeom prst="leftRightArrow">
            <a:avLst>
              <a:gd name="adj1" fmla="val 50000"/>
              <a:gd name="adj2" fmla="val 65695"/>
            </a:avLst>
          </a:prstGeom>
          <a:solidFill>
            <a:srgbClr val="FFFFCC"/>
          </a:solidFill>
          <a:ln w="38100">
            <a:solidFill>
              <a:schemeClr val="bg2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>
                <a:solidFill>
                  <a:schemeClr val="tx1"/>
                </a:solidFill>
                <a:latin typeface="Arial Narrow" pitchFamily="34" charset="0"/>
              </a:rPr>
              <a:t>Régimen 10</a:t>
            </a:r>
            <a:endParaRPr lang="es-PE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0" name="9 Flecha izquierda y derecha"/>
          <p:cNvSpPr/>
          <p:nvPr/>
        </p:nvSpPr>
        <p:spPr>
          <a:xfrm>
            <a:off x="107504" y="5373216"/>
            <a:ext cx="2663788" cy="864096"/>
          </a:xfrm>
          <a:prstGeom prst="leftRightArrow">
            <a:avLst>
              <a:gd name="adj1" fmla="val 50000"/>
              <a:gd name="adj2" fmla="val 65695"/>
            </a:avLst>
          </a:prstGeom>
          <a:solidFill>
            <a:srgbClr val="FFFFCC"/>
          </a:solidFill>
          <a:ln w="38100">
            <a:solidFill>
              <a:schemeClr val="bg2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>
                <a:solidFill>
                  <a:schemeClr val="tx1"/>
                </a:solidFill>
                <a:latin typeface="Arial Narrow" pitchFamily="34" charset="0"/>
              </a:rPr>
              <a:t>Regímenes 10, 21, 70</a:t>
            </a:r>
            <a:endParaRPr lang="es-PE" b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9770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67 Conector angular"/>
          <p:cNvCxnSpPr/>
          <p:nvPr/>
        </p:nvCxnSpPr>
        <p:spPr>
          <a:xfrm rot="16200000" flipH="1">
            <a:off x="3771244" y="4175971"/>
            <a:ext cx="1385489" cy="216024"/>
          </a:xfrm>
          <a:prstGeom prst="bentConnector3">
            <a:avLst/>
          </a:prstGeom>
          <a:ln w="25400">
            <a:headEnd type="stealth"/>
            <a:tailEnd type="oval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 Título"/>
          <p:cNvSpPr txBox="1">
            <a:spLocks/>
          </p:cNvSpPr>
          <p:nvPr/>
        </p:nvSpPr>
        <p:spPr>
          <a:xfrm>
            <a:off x="214489" y="219679"/>
            <a:ext cx="8389959" cy="112108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E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j-ea"/>
                <a:cs typeface="Arial"/>
              </a:rPr>
              <a:t>CÓDIGOS ÚNICOS DE TRÁMITE (CUT)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PE" sz="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+mj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E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j-ea"/>
                <a:cs typeface="Arial"/>
              </a:rPr>
              <a:t>INCORPORADOS EN VUCE</a:t>
            </a:r>
            <a:endParaRPr kumimoji="0" lang="es-PE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j-ea"/>
              <a:cs typeface="Arial"/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1772815"/>
            <a:ext cx="2016224" cy="1922273"/>
          </a:xfrm>
          <a:prstGeom prst="rect">
            <a:avLst/>
          </a:prstGeom>
        </p:spPr>
      </p:pic>
      <p:sp>
        <p:nvSpPr>
          <p:cNvPr id="11" name="10 Rectángulo redondeado"/>
          <p:cNvSpPr/>
          <p:nvPr/>
        </p:nvSpPr>
        <p:spPr>
          <a:xfrm>
            <a:off x="1006577" y="1628800"/>
            <a:ext cx="1405183" cy="612512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itchFamily="34" charset="0"/>
              </a:rPr>
              <a:t>DIGEMID</a:t>
            </a:r>
          </a:p>
          <a:p>
            <a:pPr lvl="0" algn="ctr">
              <a:defRPr/>
            </a:pPr>
            <a:r>
              <a:rPr lang="es-ES" b="1" kern="0" dirty="0" smtClean="0">
                <a:solidFill>
                  <a:srgbClr val="C00000"/>
                </a:solidFill>
                <a:latin typeface="Arial Narrow" pitchFamily="34" charset="0"/>
              </a:rPr>
              <a:t>57</a:t>
            </a:r>
            <a:endParaRPr kumimoji="0" lang="es-ES" sz="1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6444208" y="1628800"/>
            <a:ext cx="1405183" cy="612512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itchFamily="34" charset="0"/>
              </a:rPr>
              <a:t>SENASA</a:t>
            </a:r>
          </a:p>
          <a:p>
            <a:pPr lvl="0" algn="ctr">
              <a:defRPr/>
            </a:pPr>
            <a:r>
              <a:rPr lang="es-ES" b="1" kern="0" dirty="0" smtClean="0">
                <a:solidFill>
                  <a:srgbClr val="C00000"/>
                </a:solidFill>
                <a:latin typeface="Arial Narrow" pitchFamily="34" charset="0"/>
              </a:rPr>
              <a:t>40</a:t>
            </a:r>
            <a:endParaRPr kumimoji="0" lang="es-ES" sz="1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574529" y="2492896"/>
            <a:ext cx="1405183" cy="612512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itchFamily="34" charset="0"/>
              </a:rPr>
              <a:t>SUCAMEC</a:t>
            </a:r>
          </a:p>
          <a:p>
            <a:pPr lvl="0" algn="ctr">
              <a:defRPr/>
            </a:pPr>
            <a:r>
              <a:rPr lang="es-ES" b="1" kern="0" dirty="0" smtClean="0">
                <a:solidFill>
                  <a:srgbClr val="C00000"/>
                </a:solidFill>
                <a:latin typeface="Arial Narrow" pitchFamily="34" charset="0"/>
              </a:rPr>
              <a:t>16</a:t>
            </a:r>
            <a:endParaRPr kumimoji="0" lang="es-ES" sz="1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6983241" y="2456448"/>
            <a:ext cx="1405183" cy="612512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itchFamily="34" charset="0"/>
              </a:rPr>
              <a:t>DIGESA</a:t>
            </a:r>
          </a:p>
          <a:p>
            <a:pPr lvl="0" algn="ctr">
              <a:defRPr/>
            </a:pPr>
            <a:r>
              <a:rPr lang="es-ES" b="1" kern="0" dirty="0" smtClean="0">
                <a:solidFill>
                  <a:srgbClr val="C00000"/>
                </a:solidFill>
                <a:latin typeface="Arial Narrow" pitchFamily="34" charset="0"/>
              </a:rPr>
              <a:t>09</a:t>
            </a:r>
            <a:endParaRPr kumimoji="0" lang="es-ES" sz="1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574529" y="3320544"/>
            <a:ext cx="1405183" cy="612512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itchFamily="34" charset="0"/>
              </a:rPr>
              <a:t>IPEN</a:t>
            </a:r>
          </a:p>
          <a:p>
            <a:pPr lvl="0" algn="ctr">
              <a:defRPr/>
            </a:pPr>
            <a:r>
              <a:rPr lang="es-ES" b="1" kern="0" dirty="0" smtClean="0">
                <a:solidFill>
                  <a:srgbClr val="C00000"/>
                </a:solidFill>
                <a:latin typeface="Arial Narrow" pitchFamily="34" charset="0"/>
              </a:rPr>
              <a:t>03</a:t>
            </a:r>
            <a:endParaRPr kumimoji="0" lang="es-ES" sz="1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862561" y="4149080"/>
            <a:ext cx="1405183" cy="612512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itchFamily="34" charset="0"/>
              </a:rPr>
              <a:t>MTC</a:t>
            </a:r>
          </a:p>
          <a:p>
            <a:pPr lvl="0" algn="ctr">
              <a:defRPr/>
            </a:pPr>
            <a:r>
              <a:rPr lang="es-ES" b="1" kern="0" dirty="0" smtClean="0">
                <a:solidFill>
                  <a:srgbClr val="C00000"/>
                </a:solidFill>
                <a:latin typeface="Arial Narrow" pitchFamily="34" charset="0"/>
              </a:rPr>
              <a:t>02</a:t>
            </a:r>
            <a:endParaRPr kumimoji="0" lang="es-ES" sz="1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6983241" y="3284984"/>
            <a:ext cx="1405183" cy="612512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itchFamily="34" charset="0"/>
              </a:rPr>
              <a:t>PRODUCE</a:t>
            </a:r>
          </a:p>
          <a:p>
            <a:pPr lvl="0" algn="ctr">
              <a:defRPr/>
            </a:pPr>
            <a:r>
              <a:rPr lang="es-ES" b="1" kern="0" dirty="0" smtClean="0">
                <a:solidFill>
                  <a:srgbClr val="C00000"/>
                </a:solidFill>
                <a:latin typeface="Arial Narrow" pitchFamily="34" charset="0"/>
              </a:rPr>
              <a:t>01</a:t>
            </a:r>
            <a:endParaRPr kumimoji="0" lang="es-ES" sz="1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6732240" y="4112632"/>
            <a:ext cx="1405183" cy="612512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itchFamily="34" charset="0"/>
              </a:rPr>
              <a:t>SERFOR</a:t>
            </a:r>
          </a:p>
          <a:p>
            <a:pPr lvl="0" algn="ctr"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</a:rPr>
              <a:t>01</a:t>
            </a:r>
          </a:p>
        </p:txBody>
      </p:sp>
      <p:sp>
        <p:nvSpPr>
          <p:cNvPr id="19" name="18 Rectángulo redondeado"/>
          <p:cNvSpPr/>
          <p:nvPr/>
        </p:nvSpPr>
        <p:spPr>
          <a:xfrm>
            <a:off x="5724128" y="4976728"/>
            <a:ext cx="1405183" cy="612512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itchFamily="34" charset="0"/>
              </a:rPr>
              <a:t>ITP</a:t>
            </a:r>
          </a:p>
          <a:p>
            <a:pPr lvl="0" algn="ctr"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</a:rPr>
              <a:t>01</a:t>
            </a:r>
          </a:p>
        </p:txBody>
      </p:sp>
      <p:sp>
        <p:nvSpPr>
          <p:cNvPr id="20" name="19 Rectángulo redondeado"/>
          <p:cNvSpPr/>
          <p:nvPr/>
        </p:nvSpPr>
        <p:spPr>
          <a:xfrm>
            <a:off x="3742881" y="4976728"/>
            <a:ext cx="1405183" cy="612512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itchFamily="34" charset="0"/>
              </a:rPr>
              <a:t>NORM. TÉC.</a:t>
            </a:r>
          </a:p>
          <a:p>
            <a:pPr lvl="0" algn="ctr"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</a:rPr>
              <a:t>03</a:t>
            </a:r>
          </a:p>
        </p:txBody>
      </p:sp>
      <p:sp>
        <p:nvSpPr>
          <p:cNvPr id="21" name="20 Rectángulo redondeado"/>
          <p:cNvSpPr/>
          <p:nvPr/>
        </p:nvSpPr>
        <p:spPr>
          <a:xfrm>
            <a:off x="1835696" y="4976728"/>
            <a:ext cx="1405183" cy="612512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1">
                <a:lumMod val="75000"/>
              </a:schemeClr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Narrow" pitchFamily="34" charset="0"/>
              </a:rPr>
              <a:t>MINCETUR</a:t>
            </a:r>
          </a:p>
          <a:p>
            <a:pPr lvl="0" algn="ctr"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</a:rPr>
              <a:t>01</a:t>
            </a:r>
          </a:p>
        </p:txBody>
      </p:sp>
      <p:sp>
        <p:nvSpPr>
          <p:cNvPr id="22" name="21 Rectángulo redondeado"/>
          <p:cNvSpPr/>
          <p:nvPr/>
        </p:nvSpPr>
        <p:spPr>
          <a:xfrm>
            <a:off x="4049427" y="3242209"/>
            <a:ext cx="666589" cy="372766"/>
          </a:xfrm>
          <a:prstGeom prst="roundRect">
            <a:avLst/>
          </a:prstGeom>
          <a:solidFill>
            <a:schemeClr val="bg1"/>
          </a:solidFill>
          <a:ln w="25400" cap="flat" cmpd="sng" algn="ctr">
            <a:solidFill>
              <a:srgbClr val="C00000"/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itchFamily="34" charset="0"/>
              </a:rPr>
              <a:t>134</a:t>
            </a:r>
          </a:p>
        </p:txBody>
      </p:sp>
      <p:cxnSp>
        <p:nvCxnSpPr>
          <p:cNvPr id="47" name="46 Conector angular"/>
          <p:cNvCxnSpPr/>
          <p:nvPr/>
        </p:nvCxnSpPr>
        <p:spPr>
          <a:xfrm rot="10800000">
            <a:off x="2411760" y="1772816"/>
            <a:ext cx="936104" cy="288032"/>
          </a:xfrm>
          <a:prstGeom prst="bentConnector3">
            <a:avLst/>
          </a:prstGeom>
          <a:ln w="25400">
            <a:headEnd type="stealth"/>
            <a:tailEnd type="oval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angular"/>
          <p:cNvCxnSpPr/>
          <p:nvPr/>
        </p:nvCxnSpPr>
        <p:spPr>
          <a:xfrm flipV="1">
            <a:off x="5364088" y="1772815"/>
            <a:ext cx="1062631" cy="288033"/>
          </a:xfrm>
          <a:prstGeom prst="bentConnector3">
            <a:avLst/>
          </a:prstGeom>
          <a:ln w="25400">
            <a:headEnd type="stealth"/>
            <a:tailEnd type="oval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angular"/>
          <p:cNvCxnSpPr/>
          <p:nvPr/>
        </p:nvCxnSpPr>
        <p:spPr>
          <a:xfrm rot="10800000" flipV="1">
            <a:off x="1979712" y="2456448"/>
            <a:ext cx="1368152" cy="180464"/>
          </a:xfrm>
          <a:prstGeom prst="bentConnector3">
            <a:avLst/>
          </a:prstGeom>
          <a:ln w="25400">
            <a:headEnd type="stealth"/>
            <a:tailEnd type="oval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angular"/>
          <p:cNvCxnSpPr/>
          <p:nvPr/>
        </p:nvCxnSpPr>
        <p:spPr>
          <a:xfrm>
            <a:off x="5364088" y="2456448"/>
            <a:ext cx="1619153" cy="180465"/>
          </a:xfrm>
          <a:prstGeom prst="bentConnector3">
            <a:avLst/>
          </a:prstGeom>
          <a:ln w="25400">
            <a:headEnd type="stealth"/>
            <a:tailEnd type="oval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Conector angular"/>
          <p:cNvCxnSpPr>
            <a:stCxn id="10" idx="1"/>
            <a:endCxn id="15" idx="3"/>
          </p:cNvCxnSpPr>
          <p:nvPr/>
        </p:nvCxnSpPr>
        <p:spPr>
          <a:xfrm rot="10800000" flipV="1">
            <a:off x="1979712" y="2733952"/>
            <a:ext cx="1368152" cy="892848"/>
          </a:xfrm>
          <a:prstGeom prst="bentConnector3">
            <a:avLst/>
          </a:prstGeom>
          <a:ln w="25400">
            <a:headEnd type="stealth"/>
            <a:tailEnd type="oval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angular"/>
          <p:cNvCxnSpPr>
            <a:stCxn id="10" idx="3"/>
            <a:endCxn id="17" idx="1"/>
          </p:cNvCxnSpPr>
          <p:nvPr/>
        </p:nvCxnSpPr>
        <p:spPr>
          <a:xfrm>
            <a:off x="5364088" y="2733952"/>
            <a:ext cx="1619153" cy="857288"/>
          </a:xfrm>
          <a:prstGeom prst="bentConnector3">
            <a:avLst/>
          </a:prstGeom>
          <a:ln w="25400">
            <a:headEnd type="stealth"/>
            <a:tailEnd type="oval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59 Conector angular"/>
          <p:cNvCxnSpPr/>
          <p:nvPr/>
        </p:nvCxnSpPr>
        <p:spPr>
          <a:xfrm rot="10800000" flipV="1">
            <a:off x="2267744" y="3216380"/>
            <a:ext cx="1080120" cy="1076716"/>
          </a:xfrm>
          <a:prstGeom prst="bentConnector3">
            <a:avLst/>
          </a:prstGeom>
          <a:ln w="25400">
            <a:headEnd type="stealth"/>
            <a:tailEnd type="oval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angular"/>
          <p:cNvCxnSpPr/>
          <p:nvPr/>
        </p:nvCxnSpPr>
        <p:spPr>
          <a:xfrm>
            <a:off x="5364088" y="3216380"/>
            <a:ext cx="1368152" cy="1076717"/>
          </a:xfrm>
          <a:prstGeom prst="bentConnector3">
            <a:avLst/>
          </a:prstGeom>
          <a:ln w="25400">
            <a:headEnd type="stealth"/>
            <a:tailEnd type="oval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angular"/>
          <p:cNvCxnSpPr/>
          <p:nvPr/>
        </p:nvCxnSpPr>
        <p:spPr>
          <a:xfrm rot="5400000">
            <a:off x="2511104" y="4139968"/>
            <a:ext cx="1385488" cy="288032"/>
          </a:xfrm>
          <a:prstGeom prst="bentConnector3">
            <a:avLst/>
          </a:prstGeom>
          <a:ln w="25400">
            <a:headEnd type="stealth"/>
            <a:tailEnd type="oval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angular"/>
          <p:cNvCxnSpPr/>
          <p:nvPr/>
        </p:nvCxnSpPr>
        <p:spPr>
          <a:xfrm rot="16200000" flipH="1">
            <a:off x="4937001" y="4018326"/>
            <a:ext cx="1385488" cy="531315"/>
          </a:xfrm>
          <a:prstGeom prst="bentConnector3">
            <a:avLst/>
          </a:prstGeom>
          <a:ln w="25400">
            <a:headEnd type="stealth"/>
            <a:tailEnd type="oval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47969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54" descr="persona_computado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222" y="1738754"/>
            <a:ext cx="1041401" cy="914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5806" y="1650399"/>
            <a:ext cx="740090" cy="914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11 Rectángulo redondeado"/>
          <p:cNvSpPr/>
          <p:nvPr/>
        </p:nvSpPr>
        <p:spPr bwMode="auto">
          <a:xfrm>
            <a:off x="1763688" y="2342003"/>
            <a:ext cx="960840" cy="457200"/>
          </a:xfrm>
          <a:prstGeom prst="roundRect">
            <a:avLst/>
          </a:prstGeom>
          <a:noFill/>
          <a:ln w="127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cs typeface="Arial" charset="0"/>
              </a:rPr>
              <a:t>Registra</a:t>
            </a:r>
            <a:endParaRPr kumimoji="0" lang="es-PE" sz="13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 Narrow" pitchFamily="34" charset="0"/>
              <a:cs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cs typeface="Arial" charset="0"/>
              </a:rPr>
              <a:t>la SUCE</a:t>
            </a:r>
          </a:p>
        </p:txBody>
      </p:sp>
      <p:cxnSp>
        <p:nvCxnSpPr>
          <p:cNvPr id="16" name="15 Conector recto de flecha"/>
          <p:cNvCxnSpPr>
            <a:stCxn id="7" idx="3"/>
          </p:cNvCxnSpPr>
          <p:nvPr/>
        </p:nvCxnSpPr>
        <p:spPr>
          <a:xfrm>
            <a:off x="1831623" y="2195814"/>
            <a:ext cx="9608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flipH="1">
            <a:off x="3275855" y="2671146"/>
            <a:ext cx="1" cy="3432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4593" y="3074395"/>
            <a:ext cx="823311" cy="1182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7869" y="4650221"/>
            <a:ext cx="860035" cy="1198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" name="27 Conector recto de flecha"/>
          <p:cNvCxnSpPr/>
          <p:nvPr/>
        </p:nvCxnSpPr>
        <p:spPr>
          <a:xfrm flipH="1">
            <a:off x="3275855" y="4313320"/>
            <a:ext cx="1" cy="3432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1342" y="1750041"/>
            <a:ext cx="856355" cy="99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25 Conector angular"/>
          <p:cNvCxnSpPr/>
          <p:nvPr/>
        </p:nvCxnSpPr>
        <p:spPr>
          <a:xfrm flipV="1">
            <a:off x="3707904" y="2248604"/>
            <a:ext cx="1578845" cy="3000811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angular"/>
          <p:cNvCxnSpPr>
            <a:stCxn id="2053" idx="1"/>
            <a:endCxn id="7" idx="2"/>
          </p:cNvCxnSpPr>
          <p:nvPr/>
        </p:nvCxnSpPr>
        <p:spPr>
          <a:xfrm rot="10800000">
            <a:off x="1310923" y="2652873"/>
            <a:ext cx="1536946" cy="2596542"/>
          </a:xfrm>
          <a:prstGeom prst="bentConnector2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37 Rectángulo redondeado"/>
          <p:cNvSpPr/>
          <p:nvPr/>
        </p:nvSpPr>
        <p:spPr bwMode="auto">
          <a:xfrm>
            <a:off x="1374422" y="4706666"/>
            <a:ext cx="1219200" cy="457200"/>
          </a:xfrm>
          <a:prstGeom prst="roundRect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Narrow" pitchFamily="34" charset="0"/>
                <a:cs typeface="Arial" charset="0"/>
              </a:rPr>
              <a:t>Comunica </a:t>
            </a:r>
            <a:r>
              <a:rPr kumimoji="0" lang="es-PE" sz="13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Narrow" pitchFamily="34" charset="0"/>
                <a:cs typeface="Arial" charset="0"/>
              </a:rPr>
              <a:t>DR</a:t>
            </a: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Narrow" pitchFamily="34" charset="0"/>
                <a:cs typeface="Arial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Narrow" pitchFamily="34" charset="0"/>
                <a:cs typeface="Arial" charset="0"/>
              </a:rPr>
              <a:t>denegatorio</a:t>
            </a:r>
          </a:p>
        </p:txBody>
      </p:sp>
      <p:sp>
        <p:nvSpPr>
          <p:cNvPr id="47" name="46 Rectángulo redondeado"/>
          <p:cNvSpPr/>
          <p:nvPr/>
        </p:nvSpPr>
        <p:spPr bwMode="auto">
          <a:xfrm rot="16200000">
            <a:off x="3542928" y="2729881"/>
            <a:ext cx="1219200" cy="457200"/>
          </a:xfrm>
          <a:prstGeom prst="roundRect">
            <a:avLst/>
          </a:prstGeom>
          <a:noFill/>
          <a:ln w="127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0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cs typeface="Arial" charset="0"/>
              </a:rPr>
              <a:t>Sólo DIGESA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000" b="0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cs typeface="Arial" charset="0"/>
              </a:rPr>
              <a:t>Alimentos y Bebidas</a:t>
            </a:r>
          </a:p>
        </p:txBody>
      </p:sp>
      <p:pic>
        <p:nvPicPr>
          <p:cNvPr id="48" name="Picture 9" descr="http://www.ingenieros.es/files/noticias/WIFI_20a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93539" y="1650399"/>
            <a:ext cx="750869" cy="750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48 Rectángulo redondeado"/>
          <p:cNvSpPr/>
          <p:nvPr/>
        </p:nvSpPr>
        <p:spPr bwMode="auto">
          <a:xfrm>
            <a:off x="7236676" y="2466886"/>
            <a:ext cx="1219200" cy="457200"/>
          </a:xfrm>
          <a:prstGeom prst="roundRect">
            <a:avLst/>
          </a:prstGeom>
          <a:noFill/>
          <a:ln w="127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cs typeface="Arial" charset="0"/>
              </a:rPr>
              <a:t>Transmisión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cs typeface="Arial" charset="0"/>
              </a:rPr>
              <a:t>de la Declaración</a:t>
            </a:r>
          </a:p>
        </p:txBody>
      </p:sp>
      <p:cxnSp>
        <p:nvCxnSpPr>
          <p:cNvPr id="41" name="40 Conector angular"/>
          <p:cNvCxnSpPr>
            <a:stCxn id="49" idx="1"/>
            <a:endCxn id="2054" idx="3"/>
          </p:cNvCxnSpPr>
          <p:nvPr/>
        </p:nvCxnSpPr>
        <p:spPr>
          <a:xfrm rot="10800000">
            <a:off x="6087698" y="2248604"/>
            <a:ext cx="1148979" cy="446882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 de flecha"/>
          <p:cNvCxnSpPr/>
          <p:nvPr/>
        </p:nvCxnSpPr>
        <p:spPr>
          <a:xfrm flipH="1">
            <a:off x="5665704" y="2752459"/>
            <a:ext cx="1" cy="3432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42 Decisión"/>
          <p:cNvSpPr/>
          <p:nvPr/>
        </p:nvSpPr>
        <p:spPr>
          <a:xfrm>
            <a:off x="4819034" y="3130840"/>
            <a:ext cx="1730263" cy="1043492"/>
          </a:xfrm>
          <a:prstGeom prst="flowChartDecision">
            <a:avLst/>
          </a:prstGeom>
          <a:noFill/>
          <a:ln w="19050"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sz="12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Encuentra DR o SUCE</a:t>
            </a:r>
            <a:endParaRPr lang="es-PE" sz="1200" dirty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</p:txBody>
      </p:sp>
      <p:cxnSp>
        <p:nvCxnSpPr>
          <p:cNvPr id="55" name="54 Conector recto de flecha"/>
          <p:cNvCxnSpPr/>
          <p:nvPr/>
        </p:nvCxnSpPr>
        <p:spPr>
          <a:xfrm flipH="1">
            <a:off x="5684165" y="4247875"/>
            <a:ext cx="1" cy="3432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6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2126" y="4647521"/>
            <a:ext cx="890317" cy="12297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56 Rectángulo redondeado"/>
          <p:cNvSpPr/>
          <p:nvPr/>
        </p:nvSpPr>
        <p:spPr bwMode="auto">
          <a:xfrm>
            <a:off x="6282236" y="5062265"/>
            <a:ext cx="1098075" cy="457200"/>
          </a:xfrm>
          <a:prstGeom prst="roundRect">
            <a:avLst/>
          </a:prstGeom>
          <a:noFill/>
          <a:ln w="127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cs typeface="Arial" charset="0"/>
              </a:rPr>
              <a:t>Numera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 Narrow" pitchFamily="34" charset="0"/>
                <a:cs typeface="Arial" charset="0"/>
              </a:rPr>
              <a:t>la Declaración</a:t>
            </a:r>
          </a:p>
        </p:txBody>
      </p:sp>
      <p:cxnSp>
        <p:nvCxnSpPr>
          <p:cNvPr id="46" name="45 Conector angular"/>
          <p:cNvCxnSpPr>
            <a:stCxn id="43" idx="3"/>
            <a:endCxn id="49" idx="2"/>
          </p:cNvCxnSpPr>
          <p:nvPr/>
        </p:nvCxnSpPr>
        <p:spPr>
          <a:xfrm flipV="1">
            <a:off x="6549297" y="2924086"/>
            <a:ext cx="1296979" cy="728500"/>
          </a:xfrm>
          <a:prstGeom prst="bentConnector2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59 Rectángulo redondeado"/>
          <p:cNvSpPr/>
          <p:nvPr/>
        </p:nvSpPr>
        <p:spPr bwMode="auto">
          <a:xfrm>
            <a:off x="6900304" y="3749009"/>
            <a:ext cx="1219200" cy="457200"/>
          </a:xfrm>
          <a:prstGeom prst="roundRect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sz="13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Narrow" pitchFamily="34" charset="0"/>
                <a:cs typeface="Arial" charset="0"/>
              </a:rPr>
              <a:t>Remite mensajes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PE" sz="13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  <a:cs typeface="Arial" charset="0"/>
              </a:rPr>
              <a:t>de </a:t>
            </a:r>
            <a:r>
              <a:rPr lang="es-PE" sz="1300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  <a:cs typeface="Arial" charset="0"/>
              </a:rPr>
              <a:t>Rechazo</a:t>
            </a:r>
            <a:endParaRPr kumimoji="0" lang="es-PE" sz="13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 Narrow" pitchFamily="34" charset="0"/>
              <a:cs typeface="Arial" charset="0"/>
            </a:endParaRPr>
          </a:p>
        </p:txBody>
      </p:sp>
      <p:sp>
        <p:nvSpPr>
          <p:cNvPr id="30" name="1 Título"/>
          <p:cNvSpPr txBox="1">
            <a:spLocks/>
          </p:cNvSpPr>
          <p:nvPr/>
        </p:nvSpPr>
        <p:spPr>
          <a:xfrm>
            <a:off x="0" y="66204"/>
            <a:ext cx="9144000" cy="698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3600" b="1" cap="all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Arial Narrow" pitchFamily="34" charset="0"/>
                <a:cs typeface="Arial" pitchFamily="34" charset="0"/>
              </a:defRPr>
            </a:lvl1pPr>
          </a:lstStyle>
          <a:p>
            <a:r>
              <a:rPr lang="es-PE" dirty="0"/>
              <a:t>FLUJO DEL </a:t>
            </a:r>
            <a:r>
              <a:rPr lang="es-PE" dirty="0" smtClean="0"/>
              <a:t>PROCESO DE INTEROPERABILIDAD</a:t>
            </a:r>
            <a:endParaRPr lang="es-PE" dirty="0"/>
          </a:p>
        </p:txBody>
      </p:sp>
      <p:sp>
        <p:nvSpPr>
          <p:cNvPr id="4" name="3 Rectángulo"/>
          <p:cNvSpPr/>
          <p:nvPr/>
        </p:nvSpPr>
        <p:spPr>
          <a:xfrm>
            <a:off x="539552" y="1052736"/>
            <a:ext cx="144447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>
                <a:solidFill>
                  <a:srgbClr val="0000FF"/>
                </a:solidFill>
                <a:latin typeface="Arial Narrow" pitchFamily="34" charset="0"/>
              </a:rPr>
              <a:t>USUARIO</a:t>
            </a:r>
            <a:endParaRPr lang="es-PE" b="1" dirty="0">
              <a:solidFill>
                <a:srgbClr val="0000FF"/>
              </a:solidFill>
              <a:latin typeface="Arial Narrow" pitchFamily="34" charset="0"/>
            </a:endParaRPr>
          </a:p>
        </p:txBody>
      </p:sp>
      <p:sp>
        <p:nvSpPr>
          <p:cNvPr id="33" name="32 Rectángulo"/>
          <p:cNvSpPr/>
          <p:nvPr/>
        </p:nvSpPr>
        <p:spPr>
          <a:xfrm>
            <a:off x="2551466" y="1052736"/>
            <a:ext cx="144447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>
                <a:solidFill>
                  <a:srgbClr val="0000FF"/>
                </a:solidFill>
                <a:latin typeface="Arial Narrow" pitchFamily="34" charset="0"/>
              </a:rPr>
              <a:t>VUCE</a:t>
            </a:r>
            <a:endParaRPr lang="es-PE" b="1" dirty="0">
              <a:solidFill>
                <a:srgbClr val="0000FF"/>
              </a:solidFill>
              <a:latin typeface="Arial Narrow" pitchFamily="34" charset="0"/>
            </a:endParaRPr>
          </a:p>
        </p:txBody>
      </p:sp>
      <p:sp>
        <p:nvSpPr>
          <p:cNvPr id="34" name="33 Rectángulo"/>
          <p:cNvSpPr/>
          <p:nvPr/>
        </p:nvSpPr>
        <p:spPr>
          <a:xfrm>
            <a:off x="4927730" y="1052736"/>
            <a:ext cx="144447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>
                <a:solidFill>
                  <a:srgbClr val="0000FF"/>
                </a:solidFill>
                <a:latin typeface="Arial Narrow" pitchFamily="34" charset="0"/>
              </a:rPr>
              <a:t>SUNAT</a:t>
            </a:r>
            <a:endParaRPr lang="es-PE" b="1" dirty="0">
              <a:solidFill>
                <a:srgbClr val="0000FF"/>
              </a:solidFill>
              <a:latin typeface="Arial Narrow" pitchFamily="34" charset="0"/>
            </a:endParaRPr>
          </a:p>
        </p:txBody>
      </p:sp>
      <p:sp>
        <p:nvSpPr>
          <p:cNvPr id="35" name="34 Rectángulo"/>
          <p:cNvSpPr/>
          <p:nvPr/>
        </p:nvSpPr>
        <p:spPr>
          <a:xfrm>
            <a:off x="6655922" y="1052736"/>
            <a:ext cx="230856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>
                <a:solidFill>
                  <a:srgbClr val="0000FF"/>
                </a:solidFill>
                <a:latin typeface="Arial Narrow" pitchFamily="34" charset="0"/>
              </a:rPr>
              <a:t>AGENCIA DE ADUANA</a:t>
            </a:r>
            <a:endParaRPr lang="es-PE" b="1" dirty="0">
              <a:solidFill>
                <a:srgbClr val="0000FF"/>
              </a:solidFill>
              <a:latin typeface="Arial Narrow" pitchFamily="34" charset="0"/>
            </a:endParaRPr>
          </a:p>
        </p:txBody>
      </p:sp>
      <p:cxnSp>
        <p:nvCxnSpPr>
          <p:cNvPr id="37" name="36 Conector recto de flecha"/>
          <p:cNvCxnSpPr>
            <a:stCxn id="2052" idx="3"/>
          </p:cNvCxnSpPr>
          <p:nvPr/>
        </p:nvCxnSpPr>
        <p:spPr>
          <a:xfrm>
            <a:off x="3707904" y="3665635"/>
            <a:ext cx="78942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52182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wipe dir="d"/>
      </p:transition>
    </mc:Choice>
    <mc:Fallback>
      <p:transition spd="slow">
        <p:wipe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52917637"/>
              </p:ext>
            </p:extLst>
          </p:nvPr>
        </p:nvGraphicFramePr>
        <p:xfrm>
          <a:off x="590380" y="1556792"/>
          <a:ext cx="3693588" cy="42859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93588"/>
              </a:tblGrid>
              <a:tr h="158303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1" u="sng" strike="noStrike" dirty="0" smtClean="0">
                          <a:solidFill>
                            <a:srgbClr val="C00000"/>
                          </a:solidFill>
                          <a:effectLst/>
                          <a:latin typeface="Arial Narrow" pitchFamily="34" charset="0"/>
                        </a:rPr>
                        <a:t>A </a:t>
                      </a:r>
                      <a:r>
                        <a:rPr lang="es-PE" sz="2000" b="1" u="sng" strike="noStrike" dirty="0">
                          <a:solidFill>
                            <a:srgbClr val="C00000"/>
                          </a:solidFill>
                          <a:effectLst/>
                          <a:latin typeface="Arial Narrow" pitchFamily="34" charset="0"/>
                        </a:rPr>
                        <a:t>NIVEL DE DATOS </a:t>
                      </a:r>
                      <a:r>
                        <a:rPr lang="es-PE" sz="2000" b="1" u="sng" strike="noStrike" dirty="0" smtClean="0">
                          <a:solidFill>
                            <a:srgbClr val="C00000"/>
                          </a:solidFill>
                          <a:effectLst/>
                          <a:latin typeface="Arial Narrow" pitchFamily="34" charset="0"/>
                        </a:rPr>
                        <a:t>GENERALES DEL DR</a:t>
                      </a:r>
                      <a:r>
                        <a:rPr lang="es-PE" sz="20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Narrow" pitchFamily="34" charset="0"/>
                        </a:rPr>
                        <a:t>:</a:t>
                      </a:r>
                    </a:p>
                    <a:p>
                      <a:pPr algn="l" fontAlgn="b"/>
                      <a:endParaRPr lang="es-PE" sz="1000" b="1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7538" marR="7538" marT="7538" marB="0" anchor="b">
                    <a:noFill/>
                  </a:tcPr>
                </a:tc>
              </a:tr>
              <a:tr h="38872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PE" sz="2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DATO</a:t>
                      </a:r>
                    </a:p>
                  </a:txBody>
                  <a:tcPr marL="7538" marR="7538" marT="7538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58303">
                <a:tc>
                  <a:txBody>
                    <a:bodyPr/>
                    <a:lstStyle/>
                    <a:p>
                      <a:pPr algn="l" fontAlgn="ctr"/>
                      <a:r>
                        <a:rPr lang="es-PE" sz="2000" u="none" strike="noStrike" dirty="0">
                          <a:effectLst/>
                          <a:latin typeface="Arial Narrow" pitchFamily="34" charset="0"/>
                        </a:rPr>
                        <a:t>Numero de Documento Resolutivo</a:t>
                      </a:r>
                      <a:endParaRPr lang="es-PE" sz="20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90459" marR="7538" marT="7538" marB="0" anchor="ctr"/>
                </a:tc>
              </a:tr>
              <a:tr h="158303">
                <a:tc>
                  <a:txBody>
                    <a:bodyPr/>
                    <a:lstStyle/>
                    <a:p>
                      <a:pPr algn="l" fontAlgn="ctr"/>
                      <a:r>
                        <a:rPr lang="es-PE" sz="2000" u="none" strike="noStrike" dirty="0">
                          <a:effectLst/>
                          <a:latin typeface="Arial Narrow" pitchFamily="34" charset="0"/>
                        </a:rPr>
                        <a:t>Estado del Documento Resolutivo </a:t>
                      </a:r>
                      <a:endParaRPr lang="es-PE" sz="20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90459" marR="7538" marT="753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8303">
                <a:tc>
                  <a:txBody>
                    <a:bodyPr/>
                    <a:lstStyle/>
                    <a:p>
                      <a:pPr algn="l" fontAlgn="ctr"/>
                      <a:r>
                        <a:rPr lang="es-PE" sz="2000" u="none" strike="noStrike" dirty="0">
                          <a:effectLst/>
                          <a:latin typeface="Arial Narrow" pitchFamily="34" charset="0"/>
                        </a:rPr>
                        <a:t>Número de SUCE</a:t>
                      </a:r>
                      <a:endParaRPr lang="es-PE" sz="20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90459" marR="7538" marT="7538" marB="0" anchor="ctr"/>
                </a:tc>
              </a:tr>
              <a:tr h="158303">
                <a:tc>
                  <a:txBody>
                    <a:bodyPr/>
                    <a:lstStyle/>
                    <a:p>
                      <a:pPr algn="l" fontAlgn="ctr"/>
                      <a:r>
                        <a:rPr lang="es-PE" sz="2000" u="none" strike="noStrike" dirty="0">
                          <a:effectLst/>
                          <a:latin typeface="Arial Narrow" pitchFamily="34" charset="0"/>
                        </a:rPr>
                        <a:t>Número del CUT</a:t>
                      </a:r>
                      <a:endParaRPr lang="es-PE" sz="20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90459" marR="7538" marT="753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16606">
                <a:tc>
                  <a:txBody>
                    <a:bodyPr/>
                    <a:lstStyle/>
                    <a:p>
                      <a:pPr algn="l" fontAlgn="ctr"/>
                      <a:r>
                        <a:rPr lang="es-PE" sz="2000" u="none" strike="noStrike" dirty="0">
                          <a:effectLst/>
                          <a:latin typeface="Arial Narrow" pitchFamily="34" charset="0"/>
                        </a:rPr>
                        <a:t>Tipo de documento del titular del DR</a:t>
                      </a:r>
                      <a:endParaRPr lang="es-PE" sz="20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90459" marR="7538" marT="7538" marB="0" anchor="ctr"/>
                </a:tc>
              </a:tr>
              <a:tr h="158303">
                <a:tc>
                  <a:txBody>
                    <a:bodyPr/>
                    <a:lstStyle/>
                    <a:p>
                      <a:pPr algn="l" fontAlgn="ctr"/>
                      <a:r>
                        <a:rPr lang="es-PE" sz="2000" u="none" strike="noStrike" dirty="0">
                          <a:effectLst/>
                          <a:latin typeface="Arial Narrow" pitchFamily="34" charset="0"/>
                        </a:rPr>
                        <a:t>Número documento del titular del DR</a:t>
                      </a:r>
                      <a:endParaRPr lang="es-PE" sz="20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90459" marR="7538" marT="753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8303">
                <a:tc>
                  <a:txBody>
                    <a:bodyPr/>
                    <a:lstStyle/>
                    <a:p>
                      <a:pPr algn="l" fontAlgn="ctr"/>
                      <a:r>
                        <a:rPr lang="es-PE" sz="2000" u="none" strike="noStrike" dirty="0">
                          <a:effectLst/>
                          <a:latin typeface="Arial Narrow" pitchFamily="34" charset="0"/>
                        </a:rPr>
                        <a:t>Fecha inicio de vigencia </a:t>
                      </a:r>
                      <a:endParaRPr lang="es-PE" sz="20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90459" marR="7538" marT="7538" marB="0" anchor="ctr"/>
                </a:tc>
              </a:tr>
              <a:tr h="158303">
                <a:tc>
                  <a:txBody>
                    <a:bodyPr/>
                    <a:lstStyle/>
                    <a:p>
                      <a:pPr algn="l" fontAlgn="ctr"/>
                      <a:r>
                        <a:rPr lang="es-PE" sz="2000" u="none" strike="noStrike" dirty="0">
                          <a:effectLst/>
                          <a:latin typeface="Arial Narrow" pitchFamily="34" charset="0"/>
                        </a:rPr>
                        <a:t>Fecha fin de vigencia </a:t>
                      </a:r>
                      <a:endParaRPr lang="es-PE" sz="20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90459" marR="7538" marT="753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8303">
                <a:tc>
                  <a:txBody>
                    <a:bodyPr/>
                    <a:lstStyle/>
                    <a:p>
                      <a:pPr algn="l" fontAlgn="ctr"/>
                      <a:r>
                        <a:rPr lang="es-PE" sz="2000" u="none" strike="noStrike" dirty="0">
                          <a:effectLst/>
                          <a:latin typeface="Arial Narrow" pitchFamily="34" charset="0"/>
                        </a:rPr>
                        <a:t>Aduanas autorizadas </a:t>
                      </a:r>
                      <a:endParaRPr lang="es-PE" sz="20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90459" marR="7538" marT="7538" marB="0" anchor="ctr"/>
                </a:tc>
              </a:tr>
              <a:tr h="158303">
                <a:tc>
                  <a:txBody>
                    <a:bodyPr/>
                    <a:lstStyle/>
                    <a:p>
                      <a:pPr algn="l" fontAlgn="ctr"/>
                      <a:r>
                        <a:rPr lang="es-PE" sz="2000" u="none" strike="noStrike" dirty="0">
                          <a:effectLst/>
                          <a:latin typeface="Arial Narrow" pitchFamily="34" charset="0"/>
                        </a:rPr>
                        <a:t>Número de DR rectificado</a:t>
                      </a:r>
                      <a:endParaRPr lang="es-PE" sz="20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90459" marR="7538" marT="753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14489" y="219679"/>
            <a:ext cx="8389959" cy="112108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E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j-ea"/>
                <a:cs typeface="Arial"/>
              </a:rPr>
              <a:t>INFORMACIÓN CONSIGNADA POR VUCE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PE" sz="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+mj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E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j-ea"/>
                <a:cs typeface="Arial"/>
              </a:rPr>
              <a:t>PARA EL DOCUMENTO RESOLUTIVO (DR)</a:t>
            </a:r>
            <a:endParaRPr kumimoji="0" lang="es-PE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j-ea"/>
              <a:cs typeface="Arial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92967506"/>
              </p:ext>
            </p:extLst>
          </p:nvPr>
        </p:nvGraphicFramePr>
        <p:xfrm>
          <a:off x="4860032" y="1556792"/>
          <a:ext cx="3512699" cy="21142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12699"/>
              </a:tblGrid>
              <a:tr h="158303">
                <a:tc>
                  <a:txBody>
                    <a:bodyPr/>
                    <a:lstStyle/>
                    <a:p>
                      <a:pPr algn="l" fontAlgn="b"/>
                      <a:r>
                        <a:rPr lang="es-PE" sz="2000" b="1" u="sng" strike="noStrike" dirty="0" smtClean="0">
                          <a:solidFill>
                            <a:srgbClr val="C00000"/>
                          </a:solidFill>
                          <a:effectLst/>
                          <a:latin typeface="Arial Narrow" pitchFamily="34" charset="0"/>
                        </a:rPr>
                        <a:t>A </a:t>
                      </a:r>
                      <a:r>
                        <a:rPr lang="es-PE" sz="2000" b="1" u="sng" strike="noStrike" dirty="0">
                          <a:solidFill>
                            <a:srgbClr val="C00000"/>
                          </a:solidFill>
                          <a:effectLst/>
                          <a:latin typeface="Arial Narrow" pitchFamily="34" charset="0"/>
                        </a:rPr>
                        <a:t>NIVEL DE ITEM DEL DR</a:t>
                      </a:r>
                      <a:r>
                        <a:rPr lang="es-PE" sz="2000" b="1" u="sng" strike="noStrike" dirty="0" smtClean="0">
                          <a:solidFill>
                            <a:srgbClr val="C00000"/>
                          </a:solidFill>
                          <a:effectLst/>
                          <a:latin typeface="Arial Narrow" pitchFamily="34" charset="0"/>
                        </a:rPr>
                        <a:t>:</a:t>
                      </a:r>
                    </a:p>
                    <a:p>
                      <a:pPr algn="l" fontAlgn="b"/>
                      <a:endParaRPr lang="es-PE" sz="2000" b="1" i="0" u="sng" strike="noStrike" dirty="0" smtClean="0">
                        <a:effectLst/>
                        <a:latin typeface="Arial Narrow" pitchFamily="34" charset="0"/>
                      </a:endParaRPr>
                    </a:p>
                    <a:p>
                      <a:pPr algn="l" fontAlgn="b"/>
                      <a:endParaRPr lang="es-PE" sz="1000" b="1" i="0" u="sng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7538" marR="7538" marT="7538" marB="0" anchor="b">
                    <a:noFill/>
                  </a:tcPr>
                </a:tc>
              </a:tr>
              <a:tr h="40774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20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DATO</a:t>
                      </a:r>
                      <a:endParaRPr lang="es-PE" sz="2000" b="1" i="0" u="none" strike="noStrike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538" marR="7538" marT="7538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58303">
                <a:tc>
                  <a:txBody>
                    <a:bodyPr/>
                    <a:lstStyle/>
                    <a:p>
                      <a:pPr algn="l" fontAlgn="ctr"/>
                      <a:r>
                        <a:rPr lang="es-PE" sz="2000" u="none" strike="noStrike" dirty="0">
                          <a:effectLst/>
                          <a:latin typeface="Arial Narrow" pitchFamily="34" charset="0"/>
                        </a:rPr>
                        <a:t>Número de ítem</a:t>
                      </a:r>
                      <a:endParaRPr lang="es-PE" sz="20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90459" marR="7538" marT="7538" marB="0" anchor="ctr"/>
                </a:tc>
              </a:tr>
              <a:tr h="158303">
                <a:tc>
                  <a:txBody>
                    <a:bodyPr/>
                    <a:lstStyle/>
                    <a:p>
                      <a:pPr algn="l" fontAlgn="ctr"/>
                      <a:r>
                        <a:rPr lang="es-PE" sz="2000" u="none" strike="noStrike" dirty="0">
                          <a:effectLst/>
                          <a:latin typeface="Arial Narrow" pitchFamily="34" charset="0"/>
                        </a:rPr>
                        <a:t>Subpartida Nacional</a:t>
                      </a:r>
                      <a:endParaRPr lang="es-PE" sz="20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90459" marR="7538" marT="7538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8303">
                <a:tc>
                  <a:txBody>
                    <a:bodyPr/>
                    <a:lstStyle/>
                    <a:p>
                      <a:pPr algn="l" fontAlgn="ctr"/>
                      <a:r>
                        <a:rPr lang="es-PE" sz="2000" u="none" strike="noStrike" dirty="0">
                          <a:effectLst/>
                          <a:latin typeface="Arial Narrow" pitchFamily="34" charset="0"/>
                        </a:rPr>
                        <a:t>Descripción del producto</a:t>
                      </a:r>
                      <a:endParaRPr lang="es-PE" sz="20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90459" marR="7538" marT="7538" marB="0" anchor="ctr"/>
                </a:tc>
              </a:tr>
            </a:tbl>
          </a:graphicData>
        </a:graphic>
      </p:graphicFrame>
      <p:pic>
        <p:nvPicPr>
          <p:cNvPr id="6" name="Picture 2" descr="Resultado de imagen para TRANSMISIÓN DE DATO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9654" y="4853022"/>
            <a:ext cx="884474" cy="808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1590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1 Título"/>
          <p:cNvSpPr txBox="1">
            <a:spLocks/>
          </p:cNvSpPr>
          <p:nvPr/>
        </p:nvSpPr>
        <p:spPr>
          <a:xfrm>
            <a:off x="214489" y="219679"/>
            <a:ext cx="8822007" cy="112108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E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j-ea"/>
                <a:cs typeface="Arial"/>
              </a:rPr>
              <a:t>INFORMACIÓN CONSIGNADA POR VUCE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PE" sz="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ea typeface="+mj-ea"/>
              <a:cs typeface="Arial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E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j-ea"/>
                <a:cs typeface="Arial"/>
              </a:rPr>
              <a:t>PARA SOL. ÚNICA DE COMERCIO EXTERIOR</a:t>
            </a:r>
            <a:endParaRPr kumimoji="0" lang="es-PE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j-ea"/>
              <a:cs typeface="Arial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93186918"/>
              </p:ext>
            </p:extLst>
          </p:nvPr>
        </p:nvGraphicFramePr>
        <p:xfrm>
          <a:off x="790553" y="1772816"/>
          <a:ext cx="7453855" cy="33843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09439"/>
                <a:gridCol w="3744416"/>
              </a:tblGrid>
              <a:tr h="44801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8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DATO</a:t>
                      </a:r>
                      <a:endParaRPr lang="es-PE" sz="1800" b="1" i="0" u="none" strike="noStrike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8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DESCRIPCIÓN / VALOR</a:t>
                      </a:r>
                      <a:endParaRPr lang="es-PE" sz="1800" b="1" i="0" u="none" strike="noStrike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29953">
                <a:tc>
                  <a:txBody>
                    <a:bodyPr/>
                    <a:lstStyle/>
                    <a:p>
                      <a:pPr algn="l" fontAlgn="ctr"/>
                      <a:r>
                        <a:rPr lang="es-PE" sz="1800" u="none" strike="noStrike">
                          <a:effectLst/>
                          <a:latin typeface="Arial Narrow" pitchFamily="34" charset="0"/>
                        </a:rPr>
                        <a:t>Número de SUCE</a:t>
                      </a:r>
                      <a:endParaRPr lang="es-PE" sz="1800" b="0" i="0" u="none" strike="noStrike">
                        <a:effectLst/>
                        <a:latin typeface="Arial Narrow" pitchFamily="34" charset="0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800" u="none" strike="noStrike" dirty="0">
                          <a:effectLst/>
                          <a:latin typeface="Arial Narrow" pitchFamily="34" charset="0"/>
                        </a:rPr>
                        <a:t>-</a:t>
                      </a:r>
                      <a:endParaRPr lang="es-PE" sz="18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114300" marR="9525" marT="9525" marB="0" anchor="ctr"/>
                </a:tc>
              </a:tr>
              <a:tr h="329953">
                <a:tc>
                  <a:txBody>
                    <a:bodyPr/>
                    <a:lstStyle/>
                    <a:p>
                      <a:pPr algn="l" fontAlgn="ctr"/>
                      <a:r>
                        <a:rPr lang="es-PE" sz="1800" u="none" strike="noStrike" dirty="0">
                          <a:effectLst/>
                          <a:latin typeface="Arial Narrow" pitchFamily="34" charset="0"/>
                        </a:rPr>
                        <a:t>Fecha de la SUCE</a:t>
                      </a:r>
                      <a:endParaRPr lang="es-PE" sz="18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114300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800" u="none" strike="noStrike" dirty="0">
                          <a:effectLst/>
                          <a:latin typeface="Arial Narrow" pitchFamily="34" charset="0"/>
                        </a:rPr>
                        <a:t>Fecha de numeración de la SUCE</a:t>
                      </a:r>
                      <a:endParaRPr lang="es-PE" sz="18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114300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48833">
                <a:tc>
                  <a:txBody>
                    <a:bodyPr/>
                    <a:lstStyle/>
                    <a:p>
                      <a:pPr algn="l" fontAlgn="ctr"/>
                      <a:r>
                        <a:rPr lang="es-PE" sz="1800" u="none" strike="noStrike" dirty="0">
                          <a:effectLst/>
                          <a:latin typeface="Arial Narrow" pitchFamily="34" charset="0"/>
                        </a:rPr>
                        <a:t>Estado de la SUCE</a:t>
                      </a:r>
                      <a:endParaRPr lang="es-PE" sz="18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800" u="none" strike="noStrike" dirty="0" smtClean="0">
                          <a:effectLst/>
                          <a:latin typeface="Arial Narrow" pitchFamily="34" charset="0"/>
                        </a:rPr>
                        <a:t>Remitirán </a:t>
                      </a:r>
                      <a:r>
                        <a:rPr lang="es-PE" sz="1800" u="none" strike="noStrike" dirty="0">
                          <a:effectLst/>
                          <a:latin typeface="Arial Narrow" pitchFamily="34" charset="0"/>
                        </a:rPr>
                        <a:t>los estados: </a:t>
                      </a:r>
                      <a:endParaRPr lang="es-PE" sz="1800" u="none" strike="noStrike" dirty="0" smtClean="0">
                        <a:effectLst/>
                        <a:latin typeface="Arial Narrow" pitchFamily="34" charset="0"/>
                      </a:endParaRPr>
                    </a:p>
                    <a:p>
                      <a:pPr algn="l" fontAlgn="ctr"/>
                      <a:r>
                        <a:rPr lang="es-PE" sz="1800" u="none" strike="noStrike" dirty="0" smtClean="0">
                          <a:effectLst/>
                          <a:latin typeface="Arial Narrow" pitchFamily="34" charset="0"/>
                        </a:rPr>
                        <a:t>Emitido</a:t>
                      </a:r>
                      <a:r>
                        <a:rPr lang="es-PE" sz="1800" u="none" strike="noStrike" dirty="0">
                          <a:effectLst/>
                          <a:latin typeface="Arial Narrow" pitchFamily="34" charset="0"/>
                        </a:rPr>
                        <a:t>, Aprobado, Denegado, Desistido</a:t>
                      </a:r>
                      <a:endParaRPr lang="es-PE" sz="18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114300" marR="9525" marT="9525" marB="0" anchor="ctr"/>
                </a:tc>
              </a:tr>
              <a:tr h="329953">
                <a:tc>
                  <a:txBody>
                    <a:bodyPr/>
                    <a:lstStyle/>
                    <a:p>
                      <a:pPr algn="l" fontAlgn="ctr"/>
                      <a:r>
                        <a:rPr lang="es-PE" sz="1800" u="none" strike="noStrike" dirty="0">
                          <a:effectLst/>
                          <a:latin typeface="Arial Narrow" pitchFamily="34" charset="0"/>
                        </a:rPr>
                        <a:t>Número del CUT</a:t>
                      </a:r>
                      <a:endParaRPr lang="es-PE" sz="18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114300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800" u="none" strike="noStrike" dirty="0">
                          <a:effectLst/>
                          <a:latin typeface="Arial Narrow" pitchFamily="34" charset="0"/>
                        </a:rPr>
                        <a:t>-</a:t>
                      </a:r>
                      <a:endParaRPr lang="es-PE" sz="18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114300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48833">
                <a:tc>
                  <a:txBody>
                    <a:bodyPr/>
                    <a:lstStyle/>
                    <a:p>
                      <a:pPr algn="l" fontAlgn="ctr"/>
                      <a:r>
                        <a:rPr lang="es-PE" sz="1800" u="none" strike="noStrike" dirty="0">
                          <a:effectLst/>
                          <a:latin typeface="Arial Narrow" pitchFamily="34" charset="0"/>
                        </a:rPr>
                        <a:t>Tipo de Documento del Titular del </a:t>
                      </a:r>
                      <a:r>
                        <a:rPr lang="es-PE" sz="1800" u="none" strike="noStrike" dirty="0" smtClean="0">
                          <a:effectLst/>
                          <a:latin typeface="Arial Narrow" pitchFamily="34" charset="0"/>
                        </a:rPr>
                        <a:t>DR</a:t>
                      </a:r>
                      <a:endParaRPr lang="es-PE" sz="18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11430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800" u="none" strike="noStrike" dirty="0" smtClean="0">
                          <a:effectLst/>
                          <a:latin typeface="Arial Narrow" pitchFamily="34" charset="0"/>
                        </a:rPr>
                        <a:t>Validaciones del RUC en SUNAT </a:t>
                      </a:r>
                      <a:endParaRPr lang="es-PE" sz="18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114300" marR="9525" marT="9525" marB="0" anchor="ctr"/>
                </a:tc>
              </a:tr>
              <a:tr h="648833">
                <a:tc>
                  <a:txBody>
                    <a:bodyPr/>
                    <a:lstStyle/>
                    <a:p>
                      <a:pPr algn="l" fontAlgn="ctr"/>
                      <a:r>
                        <a:rPr lang="es-PE" sz="1800" u="none" strike="noStrike" dirty="0">
                          <a:effectLst/>
                          <a:latin typeface="Arial Narrow" pitchFamily="34" charset="0"/>
                        </a:rPr>
                        <a:t>Número del Documento del Titular </a:t>
                      </a:r>
                      <a:endParaRPr lang="es-PE" sz="1800" u="none" strike="noStrike" dirty="0" smtClean="0">
                        <a:effectLst/>
                        <a:latin typeface="Arial Narrow" pitchFamily="34" charset="0"/>
                      </a:endParaRPr>
                    </a:p>
                    <a:p>
                      <a:pPr algn="l" fontAlgn="ctr"/>
                      <a:r>
                        <a:rPr lang="es-PE" sz="1800" u="none" strike="noStrike" dirty="0" smtClean="0">
                          <a:effectLst/>
                          <a:latin typeface="Arial Narrow" pitchFamily="34" charset="0"/>
                        </a:rPr>
                        <a:t>del </a:t>
                      </a:r>
                      <a:r>
                        <a:rPr lang="es-PE" sz="1800" u="none" strike="noStrike" dirty="0">
                          <a:effectLst/>
                          <a:latin typeface="Arial Narrow" pitchFamily="34" charset="0"/>
                        </a:rPr>
                        <a:t>DR</a:t>
                      </a:r>
                      <a:endParaRPr lang="es-PE" sz="18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114300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800" u="none" strike="noStrike" dirty="0">
                          <a:effectLst/>
                          <a:latin typeface="Arial Narrow" pitchFamily="34" charset="0"/>
                        </a:rPr>
                        <a:t>El solicitante de la SUCE es el titular del documento resolutivo</a:t>
                      </a:r>
                      <a:endParaRPr lang="es-PE" sz="1800" b="0" i="0" u="none" strike="noStrike" dirty="0">
                        <a:effectLst/>
                        <a:latin typeface="Arial Narrow" pitchFamily="34" charset="0"/>
                      </a:endParaRPr>
                    </a:p>
                  </a:txBody>
                  <a:tcPr marL="114300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57033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wipe dir="d"/>
      </p:transition>
    </mc:Choice>
    <mc:Fallback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edidas urgentes de flexibilización">
  <a:themeElements>
    <a:clrScheme name="Personalizado 10">
      <a:dk1>
        <a:srgbClr val="00006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107314849A90B438D0D31F24A014509" ma:contentTypeVersion="0" ma:contentTypeDescription="Crear nuevo documento." ma:contentTypeScope="" ma:versionID="1d72d725acfcea023bf52764e70628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bba8a198e9bb40c3eeca6d0bd41257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A4511A1-0C7F-46A6-81B3-D82EFD53D22F}">
  <ds:schemaRefs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878D1EF-2A28-4649-9152-6435AA772E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516721-3BA1-44F6-9BCB-354103B8C8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27073</TotalTime>
  <Words>807</Words>
  <Application>Microsoft Office PowerPoint</Application>
  <PresentationFormat>Presentación en pantalla (4:3)</PresentationFormat>
  <Paragraphs>196</Paragraphs>
  <Slides>20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Medidas urgentes de flexibilización</vt:lpstr>
      <vt:lpstr>PROYECTO  INTEROPERABILIDAD  DE LA SUNAT - VUCE</vt:lpstr>
      <vt:lpstr>MERC. RESTRINGIDAS EN LA IMPORTACIÓN</vt:lpstr>
      <vt:lpstr>DECLARACIONES DE MERC. RESTRINGIDAS</vt:lpstr>
      <vt:lpstr>ALCANCES NORMATIVOS</vt:lpstr>
      <vt:lpstr>ALCANCE DEL PROYECTO</vt:lpstr>
      <vt:lpstr>Diapositiva 6</vt:lpstr>
      <vt:lpstr>Diapositiva 7</vt:lpstr>
      <vt:lpstr>Diapositiva 8</vt:lpstr>
      <vt:lpstr>Diapositiva 9</vt:lpstr>
      <vt:lpstr>Diapositiva 10</vt:lpstr>
      <vt:lpstr>Diapositiva 11</vt:lpstr>
      <vt:lpstr>GESTIÓN DE RIESGO EN LAS ENTIDADES</vt:lpstr>
      <vt:lpstr>MODIFICACIONES AL PROCEDIMIENTO  INTA-PE.00.06</vt:lpstr>
      <vt:lpstr>ALCANCES INFORMÁTICOS</vt:lpstr>
      <vt:lpstr>ALCANCE</vt:lpstr>
      <vt:lpstr>TRANSACCIONES INVOLUCRADAS</vt:lpstr>
      <vt:lpstr>TRANSMISIÓN EN EL SEIDA</vt:lpstr>
      <vt:lpstr>TRANSMISIÓN EN EL TELEDESPACHO</vt:lpstr>
      <vt:lpstr>VALIDACIONES GENERALES</vt:lpstr>
      <vt:lpstr>Diapositiva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Interoperabilidad SUNAT-VUCE</dc:title>
  <dc:subject>Presentación ante OCE y Proveedores</dc:subject>
  <dc:creator>Angélica Rojas Corzo</dc:creator>
  <cp:keywords>Auditorio de Chucuito</cp:keywords>
  <cp:lastModifiedBy>prueba</cp:lastModifiedBy>
  <cp:revision>93</cp:revision>
  <dcterms:created xsi:type="dcterms:W3CDTF">2014-09-22T23:16:22Z</dcterms:created>
  <dcterms:modified xsi:type="dcterms:W3CDTF">2016-06-17T16:34:40Z</dcterms:modified>
  <cp:category>Jefe de Proyecto</cp:category>
  <cp:version>1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0x010100B107314849A90B438D0D31F24A014509</vt:lpwstr>
  </property>
</Properties>
</file>